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0" r:id="rId2"/>
    <p:sldId id="257" r:id="rId3"/>
    <p:sldId id="258" r:id="rId4"/>
    <p:sldId id="286" r:id="rId5"/>
    <p:sldId id="363" r:id="rId6"/>
    <p:sldId id="358" r:id="rId7"/>
    <p:sldId id="387" r:id="rId8"/>
    <p:sldId id="264" r:id="rId9"/>
    <p:sldId id="373" r:id="rId10"/>
    <p:sldId id="287" r:id="rId11"/>
    <p:sldId id="374" r:id="rId12"/>
    <p:sldId id="364" r:id="rId13"/>
    <p:sldId id="383" r:id="rId14"/>
    <p:sldId id="384" r:id="rId15"/>
    <p:sldId id="318" r:id="rId16"/>
    <p:sldId id="366" r:id="rId17"/>
    <p:sldId id="365" r:id="rId18"/>
    <p:sldId id="386" r:id="rId19"/>
    <p:sldId id="359" r:id="rId20"/>
    <p:sldId id="367" r:id="rId21"/>
    <p:sldId id="368" r:id="rId22"/>
    <p:sldId id="369" r:id="rId23"/>
    <p:sldId id="385" r:id="rId24"/>
    <p:sldId id="380" r:id="rId25"/>
    <p:sldId id="370" r:id="rId26"/>
    <p:sldId id="379" r:id="rId27"/>
    <p:sldId id="377" r:id="rId28"/>
    <p:sldId id="378" r:id="rId29"/>
    <p:sldId id="376" r:id="rId30"/>
    <p:sldId id="382" r:id="rId31"/>
    <p:sldId id="381" r:id="rId32"/>
    <p:sldId id="375" r:id="rId33"/>
    <p:sldId id="280" r:id="rId3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2DC"/>
    <a:srgbClr val="FFFFFF"/>
    <a:srgbClr val="D9D9D9"/>
    <a:srgbClr val="4F81BD"/>
    <a:srgbClr val="000000"/>
    <a:srgbClr val="17375E"/>
    <a:srgbClr val="10253F"/>
    <a:srgbClr val="5492B8"/>
    <a:srgbClr val="F89A1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0409" autoAdjust="0"/>
  </p:normalViewPr>
  <p:slideViewPr>
    <p:cSldViewPr>
      <p:cViewPr varScale="1">
        <p:scale>
          <a:sx n="83" d="100"/>
          <a:sy n="83" d="100"/>
        </p:scale>
        <p:origin x="11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Composição do grupo- Ciclo da Inovação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EF-4E2D-B337-2C05D28EDAF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EF-4E2D-B337-2C05D28EDAF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EF-4E2D-B337-2C05D28EDAF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EF-4E2D-B337-2C05D28EDAF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2EF-4E2D-B337-2C05D28EDAF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0B8895B6-E33E-4996-915C-4C6B04F770E4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EF-4E2D-B337-2C05D28EDA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A6DA8DF-E2CE-4CF1-92A9-ABBA03DBD66A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2EF-4E2D-B337-2C05D28EDA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69E98C1-601F-41F0-838D-D263895B5D53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2EF-4E2D-B337-2C05D28EDA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65A6B09-E049-4EC2-B63E-649350F663BF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2EF-4E2D-B337-2C05D28EDA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C8C75E4-73DA-45BE-804A-1F1AC40077BF}" type="CELLRANGE">
                      <a:rPr lang="en-US"/>
                      <a:pPr/>
                      <a:t>[CELLRANGE]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2EF-4E2D-B337-2C05D28EDA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'Lista set 13 com substitutos et'!$G$5:$G$9</c:f>
              <c:strCache>
                <c:ptCount val="5"/>
                <c:pt idx="0">
                  <c:v>DIBIO</c:v>
                </c:pt>
                <c:pt idx="1">
                  <c:v>VDTEC</c:v>
                </c:pt>
                <c:pt idx="2">
                  <c:v>VPROD</c:v>
                </c:pt>
                <c:pt idx="3">
                  <c:v>VQUAL</c:v>
                </c:pt>
                <c:pt idx="4">
                  <c:v>VGEST</c:v>
                </c:pt>
              </c:strCache>
            </c:strRef>
          </c:cat>
          <c:val>
            <c:numRef>
              <c:f>'Lista set 13 com substitutos et'!$H$5:$H$9</c:f>
              <c:numCache>
                <c:formatCode>General</c:formatCode>
                <c:ptCount val="5"/>
                <c:pt idx="0">
                  <c:v>16</c:v>
                </c:pt>
                <c:pt idx="1">
                  <c:v>40</c:v>
                </c:pt>
                <c:pt idx="2">
                  <c:v>24</c:v>
                </c:pt>
                <c:pt idx="3">
                  <c:v>10</c:v>
                </c:pt>
                <c:pt idx="4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2EF-4E2D-B337-2C05D28EDAFC}"/>
            </c:ext>
            <c:ext xmlns:c15="http://schemas.microsoft.com/office/drawing/2012/chart" uri="{02D57815-91ED-43cb-92C2-25804820EDAC}">
              <c15:datalabelsRange>
                <c15:f>'Lista set 13 com substitutos et'!$H$5:$H$9</c15:f>
                <c15:dlblRangeCache>
                  <c:ptCount val="5"/>
                  <c:pt idx="0">
                    <c:v>16</c:v>
                  </c:pt>
                  <c:pt idx="1">
                    <c:v>40</c:v>
                  </c:pt>
                  <c:pt idx="2">
                    <c:v>24</c:v>
                  </c:pt>
                  <c:pt idx="3">
                    <c:v>10</c:v>
                  </c:pt>
                  <c:pt idx="4">
                    <c:v>24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4EB19-465E-487B-9F3C-5B36853B0C1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58F5238-719C-4F3C-B70E-914256528998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dirty="0"/>
            <a:t>1 fase: Palestras</a:t>
          </a:r>
        </a:p>
      </dgm:t>
    </dgm:pt>
    <dgm:pt modelId="{BD7DF361-6A07-45E7-936D-CB2F4B9EE628}" type="parTrans" cxnId="{E4D1178D-1098-4F93-9857-7E9EDD0095F8}">
      <dgm:prSet/>
      <dgm:spPr/>
      <dgm:t>
        <a:bodyPr/>
        <a:lstStyle/>
        <a:p>
          <a:endParaRPr lang="pt-BR"/>
        </a:p>
      </dgm:t>
    </dgm:pt>
    <dgm:pt modelId="{E8C38C36-0654-467A-8B2E-539D3A2E53FC}" type="sibTrans" cxnId="{E4D1178D-1098-4F93-9857-7E9EDD0095F8}">
      <dgm:prSet/>
      <dgm:spPr/>
      <dgm:t>
        <a:bodyPr/>
        <a:lstStyle/>
        <a:p>
          <a:endParaRPr lang="pt-BR"/>
        </a:p>
      </dgm:t>
    </dgm:pt>
    <dgm:pt modelId="{ACC01C08-183C-4FC8-B821-C6686DE11C2D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dirty="0"/>
            <a:t>2 fase: Oficinas</a:t>
          </a:r>
        </a:p>
      </dgm:t>
    </dgm:pt>
    <dgm:pt modelId="{E483D4B0-321A-407B-9D6D-377C151267EC}" type="parTrans" cxnId="{5D8E7A13-5FD4-4012-BF88-8B0CFABAFB13}">
      <dgm:prSet/>
      <dgm:spPr/>
      <dgm:t>
        <a:bodyPr/>
        <a:lstStyle/>
        <a:p>
          <a:endParaRPr lang="pt-BR"/>
        </a:p>
      </dgm:t>
    </dgm:pt>
    <dgm:pt modelId="{3C360381-421C-4C73-815D-F29B3EEC46EC}" type="sibTrans" cxnId="{5D8E7A13-5FD4-4012-BF88-8B0CFABAFB13}">
      <dgm:prSet/>
      <dgm:spPr/>
      <dgm:t>
        <a:bodyPr/>
        <a:lstStyle/>
        <a:p>
          <a:endParaRPr lang="pt-BR"/>
        </a:p>
      </dgm:t>
    </dgm:pt>
    <dgm:pt modelId="{D4BC363F-E929-4433-98B5-BEEF49F46BB3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dirty="0"/>
            <a:t>3 fase: benchmarking</a:t>
          </a:r>
        </a:p>
      </dgm:t>
    </dgm:pt>
    <dgm:pt modelId="{5F980CF4-2AED-4E1D-BE97-008A5055744C}" type="parTrans" cxnId="{FC74FEED-13AE-4154-9E7C-B5B533C662A7}">
      <dgm:prSet/>
      <dgm:spPr/>
      <dgm:t>
        <a:bodyPr/>
        <a:lstStyle/>
        <a:p>
          <a:endParaRPr lang="pt-BR"/>
        </a:p>
      </dgm:t>
    </dgm:pt>
    <dgm:pt modelId="{6CABC990-6269-4122-9BE1-C432CE5F36FC}" type="sibTrans" cxnId="{FC74FEED-13AE-4154-9E7C-B5B533C662A7}">
      <dgm:prSet/>
      <dgm:spPr/>
      <dgm:t>
        <a:bodyPr/>
        <a:lstStyle/>
        <a:p>
          <a:endParaRPr lang="pt-BR"/>
        </a:p>
      </dgm:t>
    </dgm:pt>
    <dgm:pt modelId="{2BFA2338-6B3D-4BE6-B144-A1E5358A0EA0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dirty="0"/>
            <a:t>4 fase: Desdobramentos das oficinas </a:t>
          </a:r>
        </a:p>
      </dgm:t>
    </dgm:pt>
    <dgm:pt modelId="{E1E89186-E67B-40F8-A9EE-5025CFF9CFB4}" type="parTrans" cxnId="{5C57938F-3540-42F5-8CC5-74EBEA30E117}">
      <dgm:prSet/>
      <dgm:spPr/>
      <dgm:t>
        <a:bodyPr/>
        <a:lstStyle/>
        <a:p>
          <a:endParaRPr lang="pt-BR"/>
        </a:p>
      </dgm:t>
    </dgm:pt>
    <dgm:pt modelId="{90F0A440-CFA3-4EEA-BCB4-2144C626A75E}" type="sibTrans" cxnId="{5C57938F-3540-42F5-8CC5-74EBEA30E117}">
      <dgm:prSet/>
      <dgm:spPr/>
      <dgm:t>
        <a:bodyPr/>
        <a:lstStyle/>
        <a:p>
          <a:endParaRPr lang="pt-BR"/>
        </a:p>
      </dgm:t>
    </dgm:pt>
    <dgm:pt modelId="{47D09663-5FCE-424B-B034-383BE2D944C5}" type="pres">
      <dgm:prSet presAssocID="{47A4EB19-465E-487B-9F3C-5B36853B0C1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02E6C86-381A-4E7E-95E0-28F982E8F19B}" type="pres">
      <dgm:prSet presAssocID="{47A4EB19-465E-487B-9F3C-5B36853B0C1E}" presName="diamond" presStyleLbl="bgShp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2AD8177F-8619-4326-83B8-3A6732DF7489}" type="pres">
      <dgm:prSet presAssocID="{47A4EB19-465E-487B-9F3C-5B36853B0C1E}" presName="quad1" presStyleLbl="node1" presStyleIdx="0" presStyleCnt="4" custLinFactNeighborX="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A8BDF7-B8EF-4762-8DED-A71BA6D66F45}" type="pres">
      <dgm:prSet presAssocID="{47A4EB19-465E-487B-9F3C-5B36853B0C1E}" presName="quad2" presStyleLbl="node1" presStyleIdx="1" presStyleCnt="4" custLinFactNeighborX="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14864D-B1E0-4A30-92AC-B63822942F14}" type="pres">
      <dgm:prSet presAssocID="{47A4EB19-465E-487B-9F3C-5B36853B0C1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82EC1-C94C-43F4-8750-AC78DB531A4F}" type="pres">
      <dgm:prSet presAssocID="{47A4EB19-465E-487B-9F3C-5B36853B0C1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57938F-3540-42F5-8CC5-74EBEA30E117}" srcId="{47A4EB19-465E-487B-9F3C-5B36853B0C1E}" destId="{2BFA2338-6B3D-4BE6-B144-A1E5358A0EA0}" srcOrd="3" destOrd="0" parTransId="{E1E89186-E67B-40F8-A9EE-5025CFF9CFB4}" sibTransId="{90F0A440-CFA3-4EEA-BCB4-2144C626A75E}"/>
    <dgm:cxn modelId="{FC74FEED-13AE-4154-9E7C-B5B533C662A7}" srcId="{47A4EB19-465E-487B-9F3C-5B36853B0C1E}" destId="{D4BC363F-E929-4433-98B5-BEEF49F46BB3}" srcOrd="2" destOrd="0" parTransId="{5F980CF4-2AED-4E1D-BE97-008A5055744C}" sibTransId="{6CABC990-6269-4122-9BE1-C432CE5F36FC}"/>
    <dgm:cxn modelId="{5D8E7A13-5FD4-4012-BF88-8B0CFABAFB13}" srcId="{47A4EB19-465E-487B-9F3C-5B36853B0C1E}" destId="{ACC01C08-183C-4FC8-B821-C6686DE11C2D}" srcOrd="1" destOrd="0" parTransId="{E483D4B0-321A-407B-9D6D-377C151267EC}" sibTransId="{3C360381-421C-4C73-815D-F29B3EEC46EC}"/>
    <dgm:cxn modelId="{E4D1178D-1098-4F93-9857-7E9EDD0095F8}" srcId="{47A4EB19-465E-487B-9F3C-5B36853B0C1E}" destId="{A58F5238-719C-4F3C-B70E-914256528998}" srcOrd="0" destOrd="0" parTransId="{BD7DF361-6A07-45E7-936D-CB2F4B9EE628}" sibTransId="{E8C38C36-0654-467A-8B2E-539D3A2E53FC}"/>
    <dgm:cxn modelId="{B1461878-CDC6-4F45-8CA0-50AC3CCBA1C2}" type="presOf" srcId="{D4BC363F-E929-4433-98B5-BEEF49F46BB3}" destId="{4F14864D-B1E0-4A30-92AC-B63822942F14}" srcOrd="0" destOrd="0" presId="urn:microsoft.com/office/officeart/2005/8/layout/matrix3"/>
    <dgm:cxn modelId="{D3ACAF34-534C-44CE-B33A-DFDF8B00FE61}" type="presOf" srcId="{A58F5238-719C-4F3C-B70E-914256528998}" destId="{2AD8177F-8619-4326-83B8-3A6732DF7489}" srcOrd="0" destOrd="0" presId="urn:microsoft.com/office/officeart/2005/8/layout/matrix3"/>
    <dgm:cxn modelId="{F0EEEEE1-A1E0-4180-A855-F86F877B1CC4}" type="presOf" srcId="{47A4EB19-465E-487B-9F3C-5B36853B0C1E}" destId="{47D09663-5FCE-424B-B034-383BE2D944C5}" srcOrd="0" destOrd="0" presId="urn:microsoft.com/office/officeart/2005/8/layout/matrix3"/>
    <dgm:cxn modelId="{7AEBE9D7-8B76-4CBC-865F-D716E2DD3A16}" type="presOf" srcId="{ACC01C08-183C-4FC8-B821-C6686DE11C2D}" destId="{16A8BDF7-B8EF-4762-8DED-A71BA6D66F45}" srcOrd="0" destOrd="0" presId="urn:microsoft.com/office/officeart/2005/8/layout/matrix3"/>
    <dgm:cxn modelId="{5FC5871A-4F53-4C68-87D4-11B2C512061D}" type="presOf" srcId="{2BFA2338-6B3D-4BE6-B144-A1E5358A0EA0}" destId="{BC282EC1-C94C-43F4-8750-AC78DB531A4F}" srcOrd="0" destOrd="0" presId="urn:microsoft.com/office/officeart/2005/8/layout/matrix3"/>
    <dgm:cxn modelId="{9C82CE3B-D6A7-4C5A-927F-47EA024BDF70}" type="presParOf" srcId="{47D09663-5FCE-424B-B034-383BE2D944C5}" destId="{F02E6C86-381A-4E7E-95E0-28F982E8F19B}" srcOrd="0" destOrd="0" presId="urn:microsoft.com/office/officeart/2005/8/layout/matrix3"/>
    <dgm:cxn modelId="{5F12A2FC-2ADB-43A9-A2C0-E5490605480B}" type="presParOf" srcId="{47D09663-5FCE-424B-B034-383BE2D944C5}" destId="{2AD8177F-8619-4326-83B8-3A6732DF7489}" srcOrd="1" destOrd="0" presId="urn:microsoft.com/office/officeart/2005/8/layout/matrix3"/>
    <dgm:cxn modelId="{CB30124E-1247-423B-8BE7-6DA6A1EFA643}" type="presParOf" srcId="{47D09663-5FCE-424B-B034-383BE2D944C5}" destId="{16A8BDF7-B8EF-4762-8DED-A71BA6D66F45}" srcOrd="2" destOrd="0" presId="urn:microsoft.com/office/officeart/2005/8/layout/matrix3"/>
    <dgm:cxn modelId="{0A723621-D0A3-447B-AE44-ADBABA684109}" type="presParOf" srcId="{47D09663-5FCE-424B-B034-383BE2D944C5}" destId="{4F14864D-B1E0-4A30-92AC-B63822942F14}" srcOrd="3" destOrd="0" presId="urn:microsoft.com/office/officeart/2005/8/layout/matrix3"/>
    <dgm:cxn modelId="{FF7156F4-7F8C-43FA-A4E0-53A7E0390886}" type="presParOf" srcId="{47D09663-5FCE-424B-B034-383BE2D944C5}" destId="{BC282EC1-C94C-43F4-8750-AC78DB531A4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7023D0-D06E-4AB7-B701-ABCC1462E158}" type="doc">
      <dgm:prSet loTypeId="urn:microsoft.com/office/officeart/2005/8/layout/h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C0AA3AC-87AE-48EB-8BED-5DA38FCBC484}">
      <dgm:prSet/>
      <dgm:spPr/>
      <dgm:t>
        <a:bodyPr/>
        <a:lstStyle/>
        <a:p>
          <a:pPr rtl="0"/>
          <a:r>
            <a:rPr lang="pt-BR" dirty="0"/>
            <a:t>Moléculas de origem biológica com estrutura complexa </a:t>
          </a:r>
        </a:p>
      </dgm:t>
    </dgm:pt>
    <dgm:pt modelId="{D7C47661-FB90-4CD8-8CE8-020B4CEB0845}" type="parTrans" cxnId="{A5661766-F71C-4739-851D-9BFF5D5441BC}">
      <dgm:prSet/>
      <dgm:spPr/>
      <dgm:t>
        <a:bodyPr/>
        <a:lstStyle/>
        <a:p>
          <a:endParaRPr lang="pt-BR"/>
        </a:p>
      </dgm:t>
    </dgm:pt>
    <dgm:pt modelId="{EE9E571D-4A70-4621-B406-179055C16344}" type="sibTrans" cxnId="{A5661766-F71C-4739-851D-9BFF5D5441BC}">
      <dgm:prSet/>
      <dgm:spPr/>
      <dgm:t>
        <a:bodyPr/>
        <a:lstStyle/>
        <a:p>
          <a:endParaRPr lang="pt-BR"/>
        </a:p>
      </dgm:t>
    </dgm:pt>
    <dgm:pt modelId="{2C2F582B-F9BC-476B-BE55-B8621D6817EF}">
      <dgm:prSet/>
      <dgm:spPr/>
      <dgm:t>
        <a:bodyPr/>
        <a:lstStyle/>
        <a:p>
          <a:pPr rtl="0"/>
          <a:r>
            <a:rPr lang="pt-BR" dirty="0"/>
            <a:t>Produzida em E. Coli</a:t>
          </a:r>
        </a:p>
      </dgm:t>
    </dgm:pt>
    <dgm:pt modelId="{49F970C3-F050-49BC-8462-AF41167F13F8}" type="parTrans" cxnId="{3ED2BDC9-227A-4978-BCAE-A5D92975CCF8}">
      <dgm:prSet/>
      <dgm:spPr/>
      <dgm:t>
        <a:bodyPr/>
        <a:lstStyle/>
        <a:p>
          <a:endParaRPr lang="pt-BR"/>
        </a:p>
      </dgm:t>
    </dgm:pt>
    <dgm:pt modelId="{1F372069-A6A9-4705-A7EE-567879B180CB}" type="sibTrans" cxnId="{3ED2BDC9-227A-4978-BCAE-A5D92975CCF8}">
      <dgm:prSet/>
      <dgm:spPr/>
      <dgm:t>
        <a:bodyPr/>
        <a:lstStyle/>
        <a:p>
          <a:endParaRPr lang="pt-BR"/>
        </a:p>
      </dgm:t>
    </dgm:pt>
    <dgm:pt modelId="{8DFE8BE7-C45F-48F1-9D43-3EF494CC94DF}">
      <dgm:prSet/>
      <dgm:spPr/>
      <dgm:t>
        <a:bodyPr/>
        <a:lstStyle/>
        <a:p>
          <a:pPr rtl="0"/>
          <a:r>
            <a:rPr lang="pt-BR" dirty="0"/>
            <a:t>pela </a:t>
          </a:r>
          <a:r>
            <a:rPr lang="pt-BR" dirty="0" err="1"/>
            <a:t>Genetech</a:t>
          </a:r>
          <a:r>
            <a:rPr lang="pt-BR" dirty="0"/>
            <a:t> /Eli Lilly</a:t>
          </a:r>
        </a:p>
      </dgm:t>
    </dgm:pt>
    <dgm:pt modelId="{DD8F5B15-F81A-4B56-9D1D-776380ACAD87}" type="parTrans" cxnId="{133DCB85-1D87-4B4E-BC60-CF60F0FB69B8}">
      <dgm:prSet/>
      <dgm:spPr/>
      <dgm:t>
        <a:bodyPr/>
        <a:lstStyle/>
        <a:p>
          <a:endParaRPr lang="pt-BR"/>
        </a:p>
      </dgm:t>
    </dgm:pt>
    <dgm:pt modelId="{3B639C27-1282-4DC1-AF56-A899CA100146}" type="sibTrans" cxnId="{133DCB85-1D87-4B4E-BC60-CF60F0FB69B8}">
      <dgm:prSet/>
      <dgm:spPr/>
      <dgm:t>
        <a:bodyPr/>
        <a:lstStyle/>
        <a:p>
          <a:endParaRPr lang="pt-BR"/>
        </a:p>
      </dgm:t>
    </dgm:pt>
    <dgm:pt modelId="{41CE12E8-5114-403C-BAB8-90FB51EE2ABC}">
      <dgm:prSet/>
      <dgm:spPr/>
      <dgm:t>
        <a:bodyPr/>
        <a:lstStyle/>
        <a:p>
          <a:pPr rtl="0"/>
          <a:r>
            <a:rPr lang="pt-BR" dirty="0"/>
            <a:t>o princípio ativo do medicamento é obtido através do emprego industrial de células ou </a:t>
          </a:r>
          <a:r>
            <a:rPr lang="pt-BR" dirty="0" err="1"/>
            <a:t>microorganismos</a:t>
          </a:r>
          <a:r>
            <a:rPr lang="pt-BR" dirty="0"/>
            <a:t> modificadas geneticamente.</a:t>
          </a:r>
        </a:p>
      </dgm:t>
    </dgm:pt>
    <dgm:pt modelId="{A799F1A1-FEBA-4672-B3FF-242B71318E08}" type="parTrans" cxnId="{F517408C-5B34-471C-9C0C-4ABA024D87A9}">
      <dgm:prSet/>
      <dgm:spPr/>
      <dgm:t>
        <a:bodyPr/>
        <a:lstStyle/>
        <a:p>
          <a:endParaRPr lang="pt-BR"/>
        </a:p>
      </dgm:t>
    </dgm:pt>
    <dgm:pt modelId="{A34F8E20-6A02-459C-87A5-4715A1D66F24}" type="sibTrans" cxnId="{F517408C-5B34-471C-9C0C-4ABA024D87A9}">
      <dgm:prSet/>
      <dgm:spPr/>
      <dgm:t>
        <a:bodyPr/>
        <a:lstStyle/>
        <a:p>
          <a:endParaRPr lang="pt-BR"/>
        </a:p>
      </dgm:t>
    </dgm:pt>
    <dgm:pt modelId="{03AF7F82-409F-441A-A97D-A770800FC2BA}">
      <dgm:prSet/>
      <dgm:spPr/>
      <dgm:t>
        <a:bodyPr/>
        <a:lstStyle/>
        <a:p>
          <a:r>
            <a:rPr lang="pt-BR" dirty="0"/>
            <a:t>1982 </a:t>
          </a:r>
          <a:r>
            <a:rPr lang="pt-BR" dirty="0">
              <a:sym typeface="Wingdings" panose="05000000000000000000" pitchFamily="2" charset="2"/>
            </a:rPr>
            <a:t></a:t>
          </a:r>
          <a:r>
            <a:rPr lang="pt-BR" dirty="0"/>
            <a:t> Aprovação pelo FDA da insulina recombinante </a:t>
          </a:r>
        </a:p>
      </dgm:t>
    </dgm:pt>
    <dgm:pt modelId="{26B58FF7-8EDB-4846-8E2B-25F6EDA3B212}" type="parTrans" cxnId="{AD5BB801-98E6-40C4-AC6C-0032B492270E}">
      <dgm:prSet/>
      <dgm:spPr/>
      <dgm:t>
        <a:bodyPr/>
        <a:lstStyle/>
        <a:p>
          <a:endParaRPr lang="pt-BR"/>
        </a:p>
      </dgm:t>
    </dgm:pt>
    <dgm:pt modelId="{0C352FA7-2968-497F-B3DA-28D482F00AE9}" type="sibTrans" cxnId="{AD5BB801-98E6-40C4-AC6C-0032B492270E}">
      <dgm:prSet/>
      <dgm:spPr/>
      <dgm:t>
        <a:bodyPr/>
        <a:lstStyle/>
        <a:p>
          <a:endParaRPr lang="pt-BR"/>
        </a:p>
      </dgm:t>
    </dgm:pt>
    <dgm:pt modelId="{6924E9D0-2A0C-4DEF-8AB2-1D543B0E43D7}">
      <dgm:prSet/>
      <dgm:spPr/>
      <dgm:t>
        <a:bodyPr/>
        <a:lstStyle/>
        <a:p>
          <a:pPr rtl="0"/>
          <a:r>
            <a:rPr lang="pt-BR" dirty="0"/>
            <a:t>ex. proteínas, DNA, RNA</a:t>
          </a:r>
        </a:p>
      </dgm:t>
    </dgm:pt>
    <dgm:pt modelId="{CD0A89C3-95DA-4DC8-8AC1-F442B68946F6}" type="parTrans" cxnId="{B345432C-58D3-4AD1-8420-4F4550477A27}">
      <dgm:prSet/>
      <dgm:spPr/>
      <dgm:t>
        <a:bodyPr/>
        <a:lstStyle/>
        <a:p>
          <a:endParaRPr lang="pt-BR"/>
        </a:p>
      </dgm:t>
    </dgm:pt>
    <dgm:pt modelId="{C09882BF-7CFC-49B5-AC32-70E6167F2A65}" type="sibTrans" cxnId="{B345432C-58D3-4AD1-8420-4F4550477A27}">
      <dgm:prSet/>
      <dgm:spPr/>
      <dgm:t>
        <a:bodyPr/>
        <a:lstStyle/>
        <a:p>
          <a:endParaRPr lang="pt-BR"/>
        </a:p>
      </dgm:t>
    </dgm:pt>
    <dgm:pt modelId="{4913FE1B-362B-43B6-9D63-4B6D196B2B22}">
      <dgm:prSet/>
      <dgm:spPr/>
      <dgm:t>
        <a:bodyPr/>
        <a:lstStyle/>
        <a:p>
          <a:r>
            <a:rPr lang="pt-BR"/>
            <a:t>produtos </a:t>
          </a:r>
          <a:r>
            <a:rPr lang="pt-BR" dirty="0"/>
            <a:t>terapêuticos obtidos por biotecnologia</a:t>
          </a:r>
          <a:endParaRPr lang="pt-BR"/>
        </a:p>
      </dgm:t>
    </dgm:pt>
    <dgm:pt modelId="{591F27D2-DF5E-449A-B68A-F93AFFFCA431}" type="parTrans" cxnId="{D67600E8-469C-47D9-84C7-9F0D5656DFDA}">
      <dgm:prSet/>
      <dgm:spPr/>
      <dgm:t>
        <a:bodyPr/>
        <a:lstStyle/>
        <a:p>
          <a:endParaRPr lang="pt-BR"/>
        </a:p>
      </dgm:t>
    </dgm:pt>
    <dgm:pt modelId="{812523CD-4AB1-4345-B5C1-7D1ECFD5EB2C}" type="sibTrans" cxnId="{D67600E8-469C-47D9-84C7-9F0D5656DFDA}">
      <dgm:prSet/>
      <dgm:spPr/>
      <dgm:t>
        <a:bodyPr/>
        <a:lstStyle/>
        <a:p>
          <a:endParaRPr lang="pt-BR"/>
        </a:p>
      </dgm:t>
    </dgm:pt>
    <dgm:pt modelId="{8540658D-4ED1-44DE-BDD7-ED3EE40D612F}">
      <dgm:prSet/>
      <dgm:spPr/>
      <dgm:t>
        <a:bodyPr/>
        <a:lstStyle/>
        <a:p>
          <a:pPr rtl="0"/>
          <a:r>
            <a:rPr lang="pt-BR" dirty="0"/>
            <a:t>Câncer, doenças autoimunes e metabólicas</a:t>
          </a:r>
        </a:p>
      </dgm:t>
    </dgm:pt>
    <dgm:pt modelId="{B2C2B0FF-9396-4115-9B46-30AB56479A12}">
      <dgm:prSet/>
      <dgm:spPr/>
      <dgm:t>
        <a:bodyPr/>
        <a:lstStyle/>
        <a:p>
          <a:pPr rtl="0"/>
          <a:r>
            <a:rPr lang="pt-BR" dirty="0"/>
            <a:t>Principalmente para tratamento de doenças crônico-degenerativas</a:t>
          </a:r>
        </a:p>
      </dgm:t>
    </dgm:pt>
    <dgm:pt modelId="{028A0C07-B13C-42D8-91A6-72C1CA30E10E}" type="sibTrans" cxnId="{F0C2DDDA-3A40-45A2-BBDF-3BDD0DF5C0ED}">
      <dgm:prSet/>
      <dgm:spPr/>
      <dgm:t>
        <a:bodyPr/>
        <a:lstStyle/>
        <a:p>
          <a:endParaRPr lang="pt-BR"/>
        </a:p>
      </dgm:t>
    </dgm:pt>
    <dgm:pt modelId="{B888EE65-4E2E-4EC6-9CBA-D93BE8E09C69}" type="parTrans" cxnId="{F0C2DDDA-3A40-45A2-BBDF-3BDD0DF5C0ED}">
      <dgm:prSet/>
      <dgm:spPr/>
      <dgm:t>
        <a:bodyPr/>
        <a:lstStyle/>
        <a:p>
          <a:endParaRPr lang="pt-BR"/>
        </a:p>
      </dgm:t>
    </dgm:pt>
    <dgm:pt modelId="{B69C5F17-C4B9-4C3E-826A-FFD869946EE9}">
      <dgm:prSet/>
      <dgm:spPr/>
      <dgm:t>
        <a:bodyPr/>
        <a:lstStyle/>
        <a:p>
          <a:pPr rtl="0"/>
          <a:r>
            <a:rPr lang="pt-BR" dirty="0"/>
            <a:t>Alto valor agregado</a:t>
          </a:r>
        </a:p>
      </dgm:t>
    </dgm:pt>
    <dgm:pt modelId="{D20CE2F4-9ECC-431D-A494-F911EFEE6532}" type="sibTrans" cxnId="{8B246128-D9CE-420D-8E87-623E68AF6AE0}">
      <dgm:prSet/>
      <dgm:spPr/>
      <dgm:t>
        <a:bodyPr/>
        <a:lstStyle/>
        <a:p>
          <a:endParaRPr lang="pt-BR"/>
        </a:p>
      </dgm:t>
    </dgm:pt>
    <dgm:pt modelId="{33EC088D-ACAF-4FBD-A5F7-43CB8BF9C7D6}" type="parTrans" cxnId="{8B246128-D9CE-420D-8E87-623E68AF6AE0}">
      <dgm:prSet/>
      <dgm:spPr/>
      <dgm:t>
        <a:bodyPr/>
        <a:lstStyle/>
        <a:p>
          <a:endParaRPr lang="pt-BR"/>
        </a:p>
      </dgm:t>
    </dgm:pt>
    <dgm:pt modelId="{45FAF300-5842-4B72-915C-814CE03CA4EC}" type="sibTrans" cxnId="{34E0F750-2D3C-42E1-AB45-1E62BF7375EE}">
      <dgm:prSet/>
      <dgm:spPr/>
      <dgm:t>
        <a:bodyPr/>
        <a:lstStyle/>
        <a:p>
          <a:endParaRPr lang="pt-BR"/>
        </a:p>
      </dgm:t>
    </dgm:pt>
    <dgm:pt modelId="{3C17EDC8-4CD2-4004-9553-629153788C95}" type="parTrans" cxnId="{34E0F750-2D3C-42E1-AB45-1E62BF7375EE}">
      <dgm:prSet/>
      <dgm:spPr/>
      <dgm:t>
        <a:bodyPr/>
        <a:lstStyle/>
        <a:p>
          <a:endParaRPr lang="pt-BR"/>
        </a:p>
      </dgm:t>
    </dgm:pt>
    <dgm:pt modelId="{A0421543-91FB-4502-94EF-51ED26B51EA7}">
      <dgm:prSet/>
      <dgm:spPr/>
      <dgm:t>
        <a:bodyPr/>
        <a:lstStyle/>
        <a:p>
          <a:pPr rtl="0"/>
          <a:r>
            <a:rPr lang="pt-BR" dirty="0"/>
            <a:t>P&amp;D, Patentes e exclusividade</a:t>
          </a:r>
        </a:p>
      </dgm:t>
    </dgm:pt>
    <dgm:pt modelId="{32E3F4B2-AD26-4C35-A91F-24B90E1D115D}" type="parTrans" cxnId="{FFEE8114-836D-48FC-BB95-5FBF8EB59581}">
      <dgm:prSet/>
      <dgm:spPr/>
      <dgm:t>
        <a:bodyPr/>
        <a:lstStyle/>
        <a:p>
          <a:endParaRPr lang="pt-BR"/>
        </a:p>
      </dgm:t>
    </dgm:pt>
    <dgm:pt modelId="{F289F639-E2F2-4EF5-9067-A8FA513C0B9D}" type="sibTrans" cxnId="{FFEE8114-836D-48FC-BB95-5FBF8EB59581}">
      <dgm:prSet/>
      <dgm:spPr/>
      <dgm:t>
        <a:bodyPr/>
        <a:lstStyle/>
        <a:p>
          <a:endParaRPr lang="pt-BR"/>
        </a:p>
      </dgm:t>
    </dgm:pt>
    <dgm:pt modelId="{4FD98FEA-F806-4963-B299-39A2472F4628}" type="pres">
      <dgm:prSet presAssocID="{6C7023D0-D06E-4AB7-B701-ABCC1462E1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822C7E-F723-4CB9-A207-CB3B11EC20A0}" type="pres">
      <dgm:prSet presAssocID="{4C0AA3AC-87AE-48EB-8BED-5DA38FCBC4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4FAB79-91ED-4903-98D1-8EC07C07F91E}" type="pres">
      <dgm:prSet presAssocID="{EE9E571D-4A70-4621-B406-179055C16344}" presName="sibTrans" presStyleCnt="0"/>
      <dgm:spPr/>
    </dgm:pt>
    <dgm:pt modelId="{647A7B01-56AF-443F-AAC0-CE3E93A741CC}" type="pres">
      <dgm:prSet presAssocID="{4913FE1B-362B-43B6-9D63-4B6D196B2B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5B2887-F30F-4D11-A74C-7BF588B25A32}" type="pres">
      <dgm:prSet presAssocID="{812523CD-4AB1-4345-B5C1-7D1ECFD5EB2C}" presName="sibTrans" presStyleCnt="0"/>
      <dgm:spPr/>
    </dgm:pt>
    <dgm:pt modelId="{D10CB6A9-26C3-4A0F-8363-0CC76C0623C7}" type="pres">
      <dgm:prSet presAssocID="{03AF7F82-409F-441A-A97D-A770800FC2B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294B9C-18B1-4AD5-9EFC-1698356DB167}" type="pres">
      <dgm:prSet presAssocID="{0C352FA7-2968-497F-B3DA-28D482F00AE9}" presName="sibTrans" presStyleCnt="0"/>
      <dgm:spPr/>
    </dgm:pt>
    <dgm:pt modelId="{02105CCD-BFCB-4D83-9726-E61418345E91}" type="pres">
      <dgm:prSet presAssocID="{B69C5F17-C4B9-4C3E-826A-FFD869946EE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572EE4-0676-4C04-A73B-FF9F0273B056}" type="presOf" srcId="{A0421543-91FB-4502-94EF-51ED26B51EA7}" destId="{02105CCD-BFCB-4D83-9726-E61418345E91}" srcOrd="0" destOrd="3" presId="urn:microsoft.com/office/officeart/2005/8/layout/hList6"/>
    <dgm:cxn modelId="{B1598E37-E256-498A-B9C9-DD4D4A4959FE}" type="presOf" srcId="{6C7023D0-D06E-4AB7-B701-ABCC1462E158}" destId="{4FD98FEA-F806-4963-B299-39A2472F4628}" srcOrd="0" destOrd="0" presId="urn:microsoft.com/office/officeart/2005/8/layout/hList6"/>
    <dgm:cxn modelId="{B345432C-58D3-4AD1-8420-4F4550477A27}" srcId="{4C0AA3AC-87AE-48EB-8BED-5DA38FCBC484}" destId="{6924E9D0-2A0C-4DEF-8AB2-1D543B0E43D7}" srcOrd="0" destOrd="0" parTransId="{CD0A89C3-95DA-4DC8-8AC1-F442B68946F6}" sibTransId="{C09882BF-7CFC-49B5-AC32-70E6167F2A65}"/>
    <dgm:cxn modelId="{A5661766-F71C-4739-851D-9BFF5D5441BC}" srcId="{6C7023D0-D06E-4AB7-B701-ABCC1462E158}" destId="{4C0AA3AC-87AE-48EB-8BED-5DA38FCBC484}" srcOrd="0" destOrd="0" parTransId="{D7C47661-FB90-4CD8-8CE8-020B4CEB0845}" sibTransId="{EE9E571D-4A70-4621-B406-179055C16344}"/>
    <dgm:cxn modelId="{4F09DA5A-FF06-4704-AD28-6682B93D414E}" type="presOf" srcId="{03AF7F82-409F-441A-A97D-A770800FC2BA}" destId="{D10CB6A9-26C3-4A0F-8363-0CC76C0623C7}" srcOrd="0" destOrd="0" presId="urn:microsoft.com/office/officeart/2005/8/layout/hList6"/>
    <dgm:cxn modelId="{F212B5D2-8D26-4AD6-ABAC-DE45DFC4F218}" type="presOf" srcId="{4C0AA3AC-87AE-48EB-8BED-5DA38FCBC484}" destId="{EA822C7E-F723-4CB9-A207-CB3B11EC20A0}" srcOrd="0" destOrd="0" presId="urn:microsoft.com/office/officeart/2005/8/layout/hList6"/>
    <dgm:cxn modelId="{FFEE8114-836D-48FC-BB95-5FBF8EB59581}" srcId="{B2C2B0FF-9396-4115-9B46-30AB56479A12}" destId="{A0421543-91FB-4502-94EF-51ED26B51EA7}" srcOrd="1" destOrd="0" parTransId="{32E3F4B2-AD26-4C35-A91F-24B90E1D115D}" sibTransId="{F289F639-E2F2-4EF5-9067-A8FA513C0B9D}"/>
    <dgm:cxn modelId="{F0C2DDDA-3A40-45A2-BBDF-3BDD0DF5C0ED}" srcId="{B2C2B0FF-9396-4115-9B46-30AB56479A12}" destId="{8540658D-4ED1-44DE-BDD7-ED3EE40D612F}" srcOrd="0" destOrd="0" parTransId="{B888EE65-4E2E-4EC6-9CBA-D93BE8E09C69}" sibTransId="{028A0C07-B13C-42D8-91A6-72C1CA30E10E}"/>
    <dgm:cxn modelId="{051F9839-81E3-46EC-9F7C-C8C8A9A55387}" type="presOf" srcId="{8DFE8BE7-C45F-48F1-9D43-3EF494CC94DF}" destId="{D10CB6A9-26C3-4A0F-8363-0CC76C0623C7}" srcOrd="0" destOrd="2" presId="urn:microsoft.com/office/officeart/2005/8/layout/hList6"/>
    <dgm:cxn modelId="{B84185CD-DDDA-4A9B-B63A-469ED81E8D46}" type="presOf" srcId="{2C2F582B-F9BC-476B-BE55-B8621D6817EF}" destId="{D10CB6A9-26C3-4A0F-8363-0CC76C0623C7}" srcOrd="0" destOrd="1" presId="urn:microsoft.com/office/officeart/2005/8/layout/hList6"/>
    <dgm:cxn modelId="{E057EFE0-C6E3-4950-8ADB-2E560B52ED48}" type="presOf" srcId="{4913FE1B-362B-43B6-9D63-4B6D196B2B22}" destId="{647A7B01-56AF-443F-AAC0-CE3E93A741CC}" srcOrd="0" destOrd="0" presId="urn:microsoft.com/office/officeart/2005/8/layout/hList6"/>
    <dgm:cxn modelId="{C546EDF4-DF57-4CF1-ABD9-8864265F2863}" type="presOf" srcId="{8540658D-4ED1-44DE-BDD7-ED3EE40D612F}" destId="{02105CCD-BFCB-4D83-9726-E61418345E91}" srcOrd="0" destOrd="2" presId="urn:microsoft.com/office/officeart/2005/8/layout/hList6"/>
    <dgm:cxn modelId="{34E0F750-2D3C-42E1-AB45-1E62BF7375EE}" srcId="{B69C5F17-C4B9-4C3E-826A-FFD869946EE9}" destId="{B2C2B0FF-9396-4115-9B46-30AB56479A12}" srcOrd="0" destOrd="0" parTransId="{3C17EDC8-4CD2-4004-9553-629153788C95}" sibTransId="{45FAF300-5842-4B72-915C-814CE03CA4EC}"/>
    <dgm:cxn modelId="{D67600E8-469C-47D9-84C7-9F0D5656DFDA}" srcId="{6C7023D0-D06E-4AB7-B701-ABCC1462E158}" destId="{4913FE1B-362B-43B6-9D63-4B6D196B2B22}" srcOrd="1" destOrd="0" parTransId="{591F27D2-DF5E-449A-B68A-F93AFFFCA431}" sibTransId="{812523CD-4AB1-4345-B5C1-7D1ECFD5EB2C}"/>
    <dgm:cxn modelId="{AD5BB801-98E6-40C4-AC6C-0032B492270E}" srcId="{6C7023D0-D06E-4AB7-B701-ABCC1462E158}" destId="{03AF7F82-409F-441A-A97D-A770800FC2BA}" srcOrd="2" destOrd="0" parTransId="{26B58FF7-8EDB-4846-8E2B-25F6EDA3B212}" sibTransId="{0C352FA7-2968-497F-B3DA-28D482F00AE9}"/>
    <dgm:cxn modelId="{19362EC2-FC5D-4A77-B8F6-BBBABAB2FC00}" type="presOf" srcId="{B2C2B0FF-9396-4115-9B46-30AB56479A12}" destId="{02105CCD-BFCB-4D83-9726-E61418345E91}" srcOrd="0" destOrd="1" presId="urn:microsoft.com/office/officeart/2005/8/layout/hList6"/>
    <dgm:cxn modelId="{133DCB85-1D87-4B4E-BC60-CF60F0FB69B8}" srcId="{03AF7F82-409F-441A-A97D-A770800FC2BA}" destId="{8DFE8BE7-C45F-48F1-9D43-3EF494CC94DF}" srcOrd="1" destOrd="0" parTransId="{DD8F5B15-F81A-4B56-9D1D-776380ACAD87}" sibTransId="{3B639C27-1282-4DC1-AF56-A899CA100146}"/>
    <dgm:cxn modelId="{8B164982-1135-4398-BB17-69F94A842970}" type="presOf" srcId="{B69C5F17-C4B9-4C3E-826A-FFD869946EE9}" destId="{02105CCD-BFCB-4D83-9726-E61418345E91}" srcOrd="0" destOrd="0" presId="urn:microsoft.com/office/officeart/2005/8/layout/hList6"/>
    <dgm:cxn modelId="{F517408C-5B34-471C-9C0C-4ABA024D87A9}" srcId="{4913FE1B-362B-43B6-9D63-4B6D196B2B22}" destId="{41CE12E8-5114-403C-BAB8-90FB51EE2ABC}" srcOrd="0" destOrd="0" parTransId="{A799F1A1-FEBA-4672-B3FF-242B71318E08}" sibTransId="{A34F8E20-6A02-459C-87A5-4715A1D66F24}"/>
    <dgm:cxn modelId="{399B3291-041E-4761-9880-51D05E71634C}" type="presOf" srcId="{6924E9D0-2A0C-4DEF-8AB2-1D543B0E43D7}" destId="{EA822C7E-F723-4CB9-A207-CB3B11EC20A0}" srcOrd="0" destOrd="1" presId="urn:microsoft.com/office/officeart/2005/8/layout/hList6"/>
    <dgm:cxn modelId="{3ED2BDC9-227A-4978-BCAE-A5D92975CCF8}" srcId="{03AF7F82-409F-441A-A97D-A770800FC2BA}" destId="{2C2F582B-F9BC-476B-BE55-B8621D6817EF}" srcOrd="0" destOrd="0" parTransId="{49F970C3-F050-49BC-8462-AF41167F13F8}" sibTransId="{1F372069-A6A9-4705-A7EE-567879B180CB}"/>
    <dgm:cxn modelId="{41F1E68C-68D4-47A9-BD16-BCA13990379F}" type="presOf" srcId="{41CE12E8-5114-403C-BAB8-90FB51EE2ABC}" destId="{647A7B01-56AF-443F-AAC0-CE3E93A741CC}" srcOrd="0" destOrd="1" presId="urn:microsoft.com/office/officeart/2005/8/layout/hList6"/>
    <dgm:cxn modelId="{8B246128-D9CE-420D-8E87-623E68AF6AE0}" srcId="{6C7023D0-D06E-4AB7-B701-ABCC1462E158}" destId="{B69C5F17-C4B9-4C3E-826A-FFD869946EE9}" srcOrd="3" destOrd="0" parTransId="{33EC088D-ACAF-4FBD-A5F7-43CB8BF9C7D6}" sibTransId="{D20CE2F4-9ECC-431D-A494-F911EFEE6532}"/>
    <dgm:cxn modelId="{ED6C8AE2-B2E2-4FA6-B31B-334521FCC3C7}" type="presParOf" srcId="{4FD98FEA-F806-4963-B299-39A2472F4628}" destId="{EA822C7E-F723-4CB9-A207-CB3B11EC20A0}" srcOrd="0" destOrd="0" presId="urn:microsoft.com/office/officeart/2005/8/layout/hList6"/>
    <dgm:cxn modelId="{93635AB7-72DC-4675-8A8D-160CA25EEA3A}" type="presParOf" srcId="{4FD98FEA-F806-4963-B299-39A2472F4628}" destId="{114FAB79-91ED-4903-98D1-8EC07C07F91E}" srcOrd="1" destOrd="0" presId="urn:microsoft.com/office/officeart/2005/8/layout/hList6"/>
    <dgm:cxn modelId="{F8D013B0-31A3-4D62-B494-C7E794CCE8DA}" type="presParOf" srcId="{4FD98FEA-F806-4963-B299-39A2472F4628}" destId="{647A7B01-56AF-443F-AAC0-CE3E93A741CC}" srcOrd="2" destOrd="0" presId="urn:microsoft.com/office/officeart/2005/8/layout/hList6"/>
    <dgm:cxn modelId="{AB2D83ED-F389-419C-8AC3-17835F190B35}" type="presParOf" srcId="{4FD98FEA-F806-4963-B299-39A2472F4628}" destId="{8C5B2887-F30F-4D11-A74C-7BF588B25A32}" srcOrd="3" destOrd="0" presId="urn:microsoft.com/office/officeart/2005/8/layout/hList6"/>
    <dgm:cxn modelId="{3F8DEF32-A4C1-4944-9A69-47F065A560A8}" type="presParOf" srcId="{4FD98FEA-F806-4963-B299-39A2472F4628}" destId="{D10CB6A9-26C3-4A0F-8363-0CC76C0623C7}" srcOrd="4" destOrd="0" presId="urn:microsoft.com/office/officeart/2005/8/layout/hList6"/>
    <dgm:cxn modelId="{C6DF2391-6781-4426-90C5-3BB4623A5D49}" type="presParOf" srcId="{4FD98FEA-F806-4963-B299-39A2472F4628}" destId="{A7294B9C-18B1-4AD5-9EFC-1698356DB167}" srcOrd="5" destOrd="0" presId="urn:microsoft.com/office/officeart/2005/8/layout/hList6"/>
    <dgm:cxn modelId="{CFB17522-FD2F-4E01-8B8B-596C139E643D}" type="presParOf" srcId="{4FD98FEA-F806-4963-B299-39A2472F4628}" destId="{02105CCD-BFCB-4D83-9726-E61418345E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30856-8E89-4B52-936F-5FC461276389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F6B88D96-7BF4-4D81-9DCD-7727586CF7ED}">
      <dgm:prSet/>
      <dgm:spPr/>
      <dgm:t>
        <a:bodyPr/>
        <a:lstStyle/>
        <a:p>
          <a:pPr rtl="0"/>
          <a:r>
            <a:rPr lang="pt-BR" dirty="0"/>
            <a:t>Desafios</a:t>
          </a:r>
        </a:p>
      </dgm:t>
    </dgm:pt>
    <dgm:pt modelId="{9357B1DA-1EEC-40D9-8356-1E99AFA6F34E}" type="parTrans" cxnId="{44B19DF0-82E8-4AB7-A424-FA423C76CDBC}">
      <dgm:prSet/>
      <dgm:spPr/>
      <dgm:t>
        <a:bodyPr/>
        <a:lstStyle/>
        <a:p>
          <a:endParaRPr lang="pt-BR"/>
        </a:p>
      </dgm:t>
    </dgm:pt>
    <dgm:pt modelId="{76B39132-97AA-4BC8-B97C-7FF87AA7D3AA}" type="sibTrans" cxnId="{44B19DF0-82E8-4AB7-A424-FA423C76CDBC}">
      <dgm:prSet/>
      <dgm:spPr/>
      <dgm:t>
        <a:bodyPr/>
        <a:lstStyle/>
        <a:p>
          <a:endParaRPr lang="pt-BR"/>
        </a:p>
      </dgm:t>
    </dgm:pt>
    <dgm:pt modelId="{438AF70C-69D4-418A-9F28-BAB4F26B55C2}">
      <dgm:prSet/>
      <dgm:spPr/>
      <dgm:t>
        <a:bodyPr/>
        <a:lstStyle/>
        <a:p>
          <a:pPr rtl="0"/>
          <a:r>
            <a:rPr lang="pt-BR" dirty="0"/>
            <a:t>Oportunidades</a:t>
          </a:r>
        </a:p>
      </dgm:t>
    </dgm:pt>
    <dgm:pt modelId="{0BAC1246-EF55-42A8-B3FB-F63F9D842055}" type="parTrans" cxnId="{C4B0EAD8-35C5-451C-8B86-116EDBD18EC1}">
      <dgm:prSet/>
      <dgm:spPr/>
      <dgm:t>
        <a:bodyPr/>
        <a:lstStyle/>
        <a:p>
          <a:endParaRPr lang="pt-BR"/>
        </a:p>
      </dgm:t>
    </dgm:pt>
    <dgm:pt modelId="{27A9B740-A375-4666-8C75-EAB2275F2772}" type="sibTrans" cxnId="{C4B0EAD8-35C5-451C-8B86-116EDBD18EC1}">
      <dgm:prSet/>
      <dgm:spPr/>
      <dgm:t>
        <a:bodyPr/>
        <a:lstStyle/>
        <a:p>
          <a:endParaRPr lang="pt-BR"/>
        </a:p>
      </dgm:t>
    </dgm:pt>
    <dgm:pt modelId="{7FDE4C13-A751-4595-B3E7-E5CC1A0D9CA8}">
      <dgm:prSet/>
      <dgm:spPr/>
      <dgm:t>
        <a:bodyPr/>
        <a:lstStyle/>
        <a:p>
          <a:pPr rtl="0"/>
          <a:r>
            <a:rPr lang="pt-BR" dirty="0"/>
            <a:t>Pessoas especializadas</a:t>
          </a:r>
        </a:p>
      </dgm:t>
    </dgm:pt>
    <dgm:pt modelId="{E91244D3-3553-42F0-91EC-CF5FC85744CF}" type="parTrans" cxnId="{84435AA8-6A43-44F6-A300-384A3C9070F2}">
      <dgm:prSet/>
      <dgm:spPr/>
      <dgm:t>
        <a:bodyPr/>
        <a:lstStyle/>
        <a:p>
          <a:endParaRPr lang="pt-BR"/>
        </a:p>
      </dgm:t>
    </dgm:pt>
    <dgm:pt modelId="{D5BFCAAF-9DC1-4D6C-9610-433D835892C4}" type="sibTrans" cxnId="{84435AA8-6A43-44F6-A300-384A3C9070F2}">
      <dgm:prSet/>
      <dgm:spPr/>
      <dgm:t>
        <a:bodyPr/>
        <a:lstStyle/>
        <a:p>
          <a:endParaRPr lang="pt-BR"/>
        </a:p>
      </dgm:t>
    </dgm:pt>
    <dgm:pt modelId="{8E37F72A-13B5-4463-A11B-E4AC88DA9009}">
      <dgm:prSet/>
      <dgm:spPr/>
      <dgm:t>
        <a:bodyPr/>
        <a:lstStyle/>
        <a:p>
          <a:pPr rtl="0"/>
          <a:r>
            <a:rPr lang="pt-BR" dirty="0"/>
            <a:t>Infraestrutura</a:t>
          </a:r>
        </a:p>
      </dgm:t>
    </dgm:pt>
    <dgm:pt modelId="{287480DD-E100-46CE-9FBD-9B6899D0C295}" type="parTrans" cxnId="{0128BBBF-A08D-4B96-B503-B3CADADA25DC}">
      <dgm:prSet/>
      <dgm:spPr/>
      <dgm:t>
        <a:bodyPr/>
        <a:lstStyle/>
        <a:p>
          <a:endParaRPr lang="pt-BR"/>
        </a:p>
      </dgm:t>
    </dgm:pt>
    <dgm:pt modelId="{353F89F3-D6A3-4BE3-9B15-0644F8B1309E}" type="sibTrans" cxnId="{0128BBBF-A08D-4B96-B503-B3CADADA25DC}">
      <dgm:prSet/>
      <dgm:spPr/>
      <dgm:t>
        <a:bodyPr/>
        <a:lstStyle/>
        <a:p>
          <a:endParaRPr lang="pt-BR"/>
        </a:p>
      </dgm:t>
    </dgm:pt>
    <dgm:pt modelId="{02244FE1-6A2B-46F2-BEB0-A993387BDA5E}">
      <dgm:prSet/>
      <dgm:spPr/>
      <dgm:t>
        <a:bodyPr/>
        <a:lstStyle/>
        <a:p>
          <a:pPr rtl="0"/>
          <a:r>
            <a:rPr lang="pt-BR" dirty="0"/>
            <a:t>Insumos e equipamentos</a:t>
          </a:r>
        </a:p>
      </dgm:t>
    </dgm:pt>
    <dgm:pt modelId="{BD243A14-6A4F-4E33-9B2E-22BC57CC9BE6}" type="parTrans" cxnId="{50E5F958-F7CF-40FF-8D71-2474892E61B8}">
      <dgm:prSet/>
      <dgm:spPr/>
      <dgm:t>
        <a:bodyPr/>
        <a:lstStyle/>
        <a:p>
          <a:endParaRPr lang="pt-BR"/>
        </a:p>
      </dgm:t>
    </dgm:pt>
    <dgm:pt modelId="{070D9B52-9880-4C64-95B3-F79C183BACBD}" type="sibTrans" cxnId="{50E5F958-F7CF-40FF-8D71-2474892E61B8}">
      <dgm:prSet/>
      <dgm:spPr/>
      <dgm:t>
        <a:bodyPr/>
        <a:lstStyle/>
        <a:p>
          <a:endParaRPr lang="pt-BR"/>
        </a:p>
      </dgm:t>
    </dgm:pt>
    <dgm:pt modelId="{D40A5A89-D466-4FA3-A037-88483795672F}">
      <dgm:prSet/>
      <dgm:spPr/>
      <dgm:t>
        <a:bodyPr/>
        <a:lstStyle/>
        <a:p>
          <a:pPr rtl="0"/>
          <a:r>
            <a:rPr lang="pt-BR" dirty="0"/>
            <a:t>Agências regulatórias e propriedade intelectual</a:t>
          </a:r>
        </a:p>
      </dgm:t>
    </dgm:pt>
    <dgm:pt modelId="{2F6E2CCD-B499-42F8-A996-22818A755057}" type="parTrans" cxnId="{E6B88BBD-6D62-4628-BFC9-52D735A05060}">
      <dgm:prSet/>
      <dgm:spPr/>
      <dgm:t>
        <a:bodyPr/>
        <a:lstStyle/>
        <a:p>
          <a:endParaRPr lang="pt-BR"/>
        </a:p>
      </dgm:t>
    </dgm:pt>
    <dgm:pt modelId="{1496E59B-E378-4EB4-9FDB-B2C9CE7E7B49}" type="sibTrans" cxnId="{E6B88BBD-6D62-4628-BFC9-52D735A05060}">
      <dgm:prSet/>
      <dgm:spPr/>
      <dgm:t>
        <a:bodyPr/>
        <a:lstStyle/>
        <a:p>
          <a:endParaRPr lang="pt-BR"/>
        </a:p>
      </dgm:t>
    </dgm:pt>
    <dgm:pt modelId="{2C08458E-34EC-49EF-8A4D-25EAEDA8CAA5}">
      <dgm:prSet/>
      <dgm:spPr/>
      <dgm:t>
        <a:bodyPr/>
        <a:lstStyle/>
        <a:p>
          <a:pPr rtl="0"/>
          <a:r>
            <a:rPr lang="pt-BR" dirty="0"/>
            <a:t>Concorrência externa</a:t>
          </a:r>
        </a:p>
      </dgm:t>
    </dgm:pt>
    <dgm:pt modelId="{F471E867-522D-4F55-9561-F89F6E58394A}" type="parTrans" cxnId="{F634C826-37CA-4A33-94E6-1F2B8EF086EE}">
      <dgm:prSet/>
      <dgm:spPr/>
      <dgm:t>
        <a:bodyPr/>
        <a:lstStyle/>
        <a:p>
          <a:endParaRPr lang="pt-BR"/>
        </a:p>
      </dgm:t>
    </dgm:pt>
    <dgm:pt modelId="{E4F9ED6B-E8AA-4052-B2F6-F6B8B5AA60F4}" type="sibTrans" cxnId="{F634C826-37CA-4A33-94E6-1F2B8EF086EE}">
      <dgm:prSet/>
      <dgm:spPr/>
      <dgm:t>
        <a:bodyPr/>
        <a:lstStyle/>
        <a:p>
          <a:endParaRPr lang="pt-BR"/>
        </a:p>
      </dgm:t>
    </dgm:pt>
    <dgm:pt modelId="{81BEED88-86C5-4E29-BFE8-B1D1CCE7FF6B}">
      <dgm:prSet/>
      <dgm:spPr/>
      <dgm:t>
        <a:bodyPr/>
        <a:lstStyle/>
        <a:p>
          <a:pPr rtl="0"/>
          <a:r>
            <a:rPr lang="pt-BR" dirty="0"/>
            <a:t>Burocracia</a:t>
          </a:r>
        </a:p>
      </dgm:t>
    </dgm:pt>
    <dgm:pt modelId="{0A2C0FB5-C04C-4705-AE2F-593097B99D59}" type="parTrans" cxnId="{9E5DED6F-D702-46DD-9A65-77977F3825DE}">
      <dgm:prSet/>
      <dgm:spPr/>
      <dgm:t>
        <a:bodyPr/>
        <a:lstStyle/>
        <a:p>
          <a:endParaRPr lang="pt-BR"/>
        </a:p>
      </dgm:t>
    </dgm:pt>
    <dgm:pt modelId="{E4713CBD-FC42-4B54-A00A-B028E1F6BFCC}" type="sibTrans" cxnId="{9E5DED6F-D702-46DD-9A65-77977F3825DE}">
      <dgm:prSet/>
      <dgm:spPr/>
      <dgm:t>
        <a:bodyPr/>
        <a:lstStyle/>
        <a:p>
          <a:endParaRPr lang="pt-BR"/>
        </a:p>
      </dgm:t>
    </dgm:pt>
    <dgm:pt modelId="{F0F42A5A-AC03-4197-AFCF-1E508E8E3B1D}">
      <dgm:prSet/>
      <dgm:spPr/>
      <dgm:t>
        <a:bodyPr/>
        <a:lstStyle/>
        <a:p>
          <a:pPr rtl="0"/>
          <a:r>
            <a:rPr lang="pt-BR" dirty="0"/>
            <a:t>Inteligência e estratégia</a:t>
          </a:r>
        </a:p>
        <a:p>
          <a:pPr rtl="0"/>
          <a:r>
            <a:rPr lang="pt-BR" dirty="0"/>
            <a:t>Marketing especializado para a classe médica</a:t>
          </a:r>
        </a:p>
        <a:p>
          <a:pPr rtl="0"/>
          <a:r>
            <a:rPr lang="pt-BR" dirty="0"/>
            <a:t>Cultura acadêmica x comercial</a:t>
          </a:r>
        </a:p>
        <a:p>
          <a:pPr rtl="0"/>
          <a:r>
            <a:rPr lang="pt-BR" dirty="0"/>
            <a:t>Inovação incremental x radical</a:t>
          </a:r>
        </a:p>
      </dgm:t>
    </dgm:pt>
    <dgm:pt modelId="{B3AAA641-F531-4D0A-87F6-0200325E0C85}" type="parTrans" cxnId="{F987BF5F-A447-4D62-B5D9-65CF98E5959E}">
      <dgm:prSet/>
      <dgm:spPr/>
      <dgm:t>
        <a:bodyPr/>
        <a:lstStyle/>
        <a:p>
          <a:endParaRPr lang="pt-BR"/>
        </a:p>
      </dgm:t>
    </dgm:pt>
    <dgm:pt modelId="{A72E40FC-3075-4D69-8CFB-42B169BABEBE}" type="sibTrans" cxnId="{F987BF5F-A447-4D62-B5D9-65CF98E5959E}">
      <dgm:prSet/>
      <dgm:spPr/>
      <dgm:t>
        <a:bodyPr/>
        <a:lstStyle/>
        <a:p>
          <a:endParaRPr lang="pt-BR"/>
        </a:p>
      </dgm:t>
    </dgm:pt>
    <dgm:pt modelId="{C695746B-1F6D-470E-B928-969905568B58}">
      <dgm:prSet/>
      <dgm:spPr/>
      <dgm:t>
        <a:bodyPr/>
        <a:lstStyle/>
        <a:p>
          <a:pPr rtl="0"/>
          <a:r>
            <a:rPr lang="pt-BR" dirty="0"/>
            <a:t>Expiração de patentes de medicamentos </a:t>
          </a:r>
          <a:r>
            <a:rPr lang="pt-BR" dirty="0" err="1"/>
            <a:t>Blockbusters</a:t>
          </a:r>
          <a:endParaRPr lang="pt-BR" dirty="0"/>
        </a:p>
      </dgm:t>
    </dgm:pt>
    <dgm:pt modelId="{3947A039-CBF4-4EF8-91DC-9DC98914C5DB}" type="parTrans" cxnId="{9702C9CA-D82F-4F20-ADAC-8DDC67600420}">
      <dgm:prSet/>
      <dgm:spPr/>
      <dgm:t>
        <a:bodyPr/>
        <a:lstStyle/>
        <a:p>
          <a:endParaRPr lang="pt-BR"/>
        </a:p>
      </dgm:t>
    </dgm:pt>
    <dgm:pt modelId="{56980E5E-BEB5-49F2-92E2-B4B12075F10B}" type="sibTrans" cxnId="{9702C9CA-D82F-4F20-ADAC-8DDC67600420}">
      <dgm:prSet/>
      <dgm:spPr/>
      <dgm:t>
        <a:bodyPr/>
        <a:lstStyle/>
        <a:p>
          <a:endParaRPr lang="pt-BR"/>
        </a:p>
      </dgm:t>
    </dgm:pt>
    <dgm:pt modelId="{3E7EB232-6E53-4BC2-BD5C-22A964E3DE89}">
      <dgm:prSet/>
      <dgm:spPr/>
      <dgm:t>
        <a:bodyPr/>
        <a:lstStyle/>
        <a:p>
          <a:pPr rtl="0"/>
          <a:r>
            <a:rPr lang="pt-BR" dirty="0"/>
            <a:t>Diminuição do ritmo de crescimento do mercado nos países desenvolvidos e aumento  nos emergentes</a:t>
          </a:r>
        </a:p>
      </dgm:t>
    </dgm:pt>
    <dgm:pt modelId="{7130EE00-229B-41AE-B763-66F9E5316E47}" type="parTrans" cxnId="{CEB36D44-4972-4428-A872-E18591D16FD9}">
      <dgm:prSet/>
      <dgm:spPr/>
      <dgm:t>
        <a:bodyPr/>
        <a:lstStyle/>
        <a:p>
          <a:endParaRPr lang="pt-BR"/>
        </a:p>
      </dgm:t>
    </dgm:pt>
    <dgm:pt modelId="{CC28E826-7298-497A-B861-4B5834AB0776}" type="sibTrans" cxnId="{CEB36D44-4972-4428-A872-E18591D16FD9}">
      <dgm:prSet/>
      <dgm:spPr/>
      <dgm:t>
        <a:bodyPr/>
        <a:lstStyle/>
        <a:p>
          <a:endParaRPr lang="pt-BR"/>
        </a:p>
      </dgm:t>
    </dgm:pt>
    <dgm:pt modelId="{B1242BF0-D09F-4E10-A4DE-E33B39802335}">
      <dgm:prSet/>
      <dgm:spPr/>
      <dgm:t>
        <a:bodyPr/>
        <a:lstStyle/>
        <a:p>
          <a:pPr rtl="0"/>
          <a:r>
            <a:rPr lang="pt-BR" dirty="0"/>
            <a:t>Poder de compras do MS</a:t>
          </a:r>
        </a:p>
      </dgm:t>
    </dgm:pt>
    <dgm:pt modelId="{04E513D6-FF0A-463B-A644-D1231BCED0FF}" type="parTrans" cxnId="{37E18EF2-1E98-4736-B1F4-B8CA3F278BBE}">
      <dgm:prSet/>
      <dgm:spPr/>
      <dgm:t>
        <a:bodyPr/>
        <a:lstStyle/>
        <a:p>
          <a:endParaRPr lang="pt-BR"/>
        </a:p>
      </dgm:t>
    </dgm:pt>
    <dgm:pt modelId="{16D55025-F150-449A-AE18-CCCBFF2CC088}" type="sibTrans" cxnId="{37E18EF2-1E98-4736-B1F4-B8CA3F278BBE}">
      <dgm:prSet/>
      <dgm:spPr/>
      <dgm:t>
        <a:bodyPr/>
        <a:lstStyle/>
        <a:p>
          <a:endParaRPr lang="pt-BR"/>
        </a:p>
      </dgm:t>
    </dgm:pt>
    <dgm:pt modelId="{E875C28E-49CD-4CD4-AADB-DC6955BBA97C}">
      <dgm:prSet/>
      <dgm:spPr/>
      <dgm:t>
        <a:bodyPr/>
        <a:lstStyle/>
        <a:p>
          <a:pPr rtl="0"/>
          <a:r>
            <a:rPr lang="pt-BR" dirty="0"/>
            <a:t>Segmento de genérico como gerador de receitas</a:t>
          </a:r>
        </a:p>
        <a:p>
          <a:pPr rtl="0"/>
          <a:r>
            <a:rPr lang="pt-BR" dirty="0"/>
            <a:t>Reconhecimento da importância da inovação como estratégia de sobrevivência</a:t>
          </a:r>
        </a:p>
        <a:p>
          <a:pPr rtl="0"/>
          <a:r>
            <a:rPr lang="pt-BR" dirty="0"/>
            <a:t>Pesquisa em biotecnologia</a:t>
          </a:r>
        </a:p>
        <a:p>
          <a:pPr rtl="0"/>
          <a:r>
            <a:rPr lang="pt-BR" dirty="0"/>
            <a:t>Políticas públicas (ex. PDP, Lei da Inovação e Lei do Bem).</a:t>
          </a:r>
        </a:p>
      </dgm:t>
    </dgm:pt>
    <dgm:pt modelId="{EB5D9A8A-A5F0-48C6-9A2C-0D5C154EC168}" type="parTrans" cxnId="{59954FB9-6124-46F2-AF4C-AA21875339A1}">
      <dgm:prSet/>
      <dgm:spPr/>
      <dgm:t>
        <a:bodyPr/>
        <a:lstStyle/>
        <a:p>
          <a:endParaRPr lang="pt-BR"/>
        </a:p>
      </dgm:t>
    </dgm:pt>
    <dgm:pt modelId="{061F1103-3A02-4EF2-A044-095769A4C7F3}" type="sibTrans" cxnId="{59954FB9-6124-46F2-AF4C-AA21875339A1}">
      <dgm:prSet/>
      <dgm:spPr/>
      <dgm:t>
        <a:bodyPr/>
        <a:lstStyle/>
        <a:p>
          <a:endParaRPr lang="pt-BR"/>
        </a:p>
      </dgm:t>
    </dgm:pt>
    <dgm:pt modelId="{A900DA38-F50E-4E7B-956A-0C25A0F5AFE7}" type="pres">
      <dgm:prSet presAssocID="{77E30856-8E89-4B52-936F-5FC461276389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24DA218-9040-47CD-BA30-207BB5832864}" type="pres">
      <dgm:prSet presAssocID="{77E30856-8E89-4B52-936F-5FC461276389}" presName="Background" presStyleLbl="node1" presStyleIdx="0" presStyleCnt="1"/>
      <dgm:spPr/>
    </dgm:pt>
    <dgm:pt modelId="{208D53D5-3B70-4707-9498-63A016A824B2}" type="pres">
      <dgm:prSet presAssocID="{77E30856-8E89-4B52-936F-5FC461276389}" presName="Divider" presStyleLbl="callout" presStyleIdx="0" presStyleCnt="1"/>
      <dgm:spPr/>
    </dgm:pt>
    <dgm:pt modelId="{A11E8CE3-7EE2-4A18-A484-6C8C3C14141B}" type="pres">
      <dgm:prSet presAssocID="{77E30856-8E89-4B52-936F-5FC461276389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06C5A7-72D9-4D8B-9801-BB4077125F22}" type="pres">
      <dgm:prSet presAssocID="{77E30856-8E89-4B52-936F-5FC461276389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4A8043-7FDD-45E9-9931-3F9D12285275}" type="pres">
      <dgm:prSet presAssocID="{77E30856-8E89-4B52-936F-5FC461276389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941A8CD3-13A0-4780-80B2-052BECAE6F1D}" type="pres">
      <dgm:prSet presAssocID="{77E30856-8E89-4B52-936F-5FC461276389}" presName="ParentShape1" presStyleLbl="alignImgPlace1" presStyleIdx="0" presStyleCnt="2">
        <dgm:presLayoutVars/>
      </dgm:prSet>
      <dgm:spPr/>
      <dgm:t>
        <a:bodyPr/>
        <a:lstStyle/>
        <a:p>
          <a:endParaRPr lang="pt-BR"/>
        </a:p>
      </dgm:t>
    </dgm:pt>
    <dgm:pt modelId="{EFDFA1A1-0708-44F5-ADC8-4B2381507C87}" type="pres">
      <dgm:prSet presAssocID="{77E30856-8E89-4B52-936F-5FC461276389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649E92B7-3C12-43A4-B0CD-C832BFB822D6}" type="pres">
      <dgm:prSet presAssocID="{77E30856-8E89-4B52-936F-5FC461276389}" presName="ParentShape2" presStyleLbl="alignImgPlace1" presStyleIdx="1" presStyleCnt="2">
        <dgm:presLayoutVars/>
      </dgm:prSet>
      <dgm:spPr/>
      <dgm:t>
        <a:bodyPr/>
        <a:lstStyle/>
        <a:p>
          <a:endParaRPr lang="pt-BR"/>
        </a:p>
      </dgm:t>
    </dgm:pt>
  </dgm:ptLst>
  <dgm:cxnLst>
    <dgm:cxn modelId="{C4B0EAD8-35C5-451C-8B86-116EDBD18EC1}" srcId="{77E30856-8E89-4B52-936F-5FC461276389}" destId="{438AF70C-69D4-418A-9F28-BAB4F26B55C2}" srcOrd="0" destOrd="0" parTransId="{0BAC1246-EF55-42A8-B3FB-F63F9D842055}" sibTransId="{27A9B740-A375-4666-8C75-EAB2275F2772}"/>
    <dgm:cxn modelId="{92300602-3785-4545-8F1F-D7ED1DDE739A}" type="presOf" srcId="{77E30856-8E89-4B52-936F-5FC461276389}" destId="{A900DA38-F50E-4E7B-956A-0C25A0F5AFE7}" srcOrd="0" destOrd="0" presId="urn:microsoft.com/office/officeart/2009/3/layout/OpposingIdeas"/>
    <dgm:cxn modelId="{44B19DF0-82E8-4AB7-A424-FA423C76CDBC}" srcId="{77E30856-8E89-4B52-936F-5FC461276389}" destId="{F6B88D96-7BF4-4D81-9DCD-7727586CF7ED}" srcOrd="1" destOrd="0" parTransId="{9357B1DA-1EEC-40D9-8356-1E99AFA6F34E}" sibTransId="{76B39132-97AA-4BC8-B97C-7FF87AA7D3AA}"/>
    <dgm:cxn modelId="{D10203D5-373B-45BC-AF21-9C79A1509CA6}" type="presOf" srcId="{F6B88D96-7BF4-4D81-9DCD-7727586CF7ED}" destId="{EFDFA1A1-0708-44F5-ADC8-4B2381507C87}" srcOrd="0" destOrd="0" presId="urn:microsoft.com/office/officeart/2009/3/layout/OpposingIdeas"/>
    <dgm:cxn modelId="{E6B88BBD-6D62-4628-BFC9-52D735A05060}" srcId="{F6B88D96-7BF4-4D81-9DCD-7727586CF7ED}" destId="{D40A5A89-D466-4FA3-A037-88483795672F}" srcOrd="3" destOrd="0" parTransId="{2F6E2CCD-B499-42F8-A996-22818A755057}" sibTransId="{1496E59B-E378-4EB4-9FDB-B2C9CE7E7B49}"/>
    <dgm:cxn modelId="{0128BBBF-A08D-4B96-B503-B3CADADA25DC}" srcId="{F6B88D96-7BF4-4D81-9DCD-7727586CF7ED}" destId="{8E37F72A-13B5-4463-A11B-E4AC88DA9009}" srcOrd="1" destOrd="0" parTransId="{287480DD-E100-46CE-9FBD-9B6899D0C295}" sibTransId="{353F89F3-D6A3-4BE3-9B15-0644F8B1309E}"/>
    <dgm:cxn modelId="{84435AA8-6A43-44F6-A300-384A3C9070F2}" srcId="{F6B88D96-7BF4-4D81-9DCD-7727586CF7ED}" destId="{7FDE4C13-A751-4595-B3E7-E5CC1A0D9CA8}" srcOrd="0" destOrd="0" parTransId="{E91244D3-3553-42F0-91EC-CF5FC85744CF}" sibTransId="{D5BFCAAF-9DC1-4D6C-9610-433D835892C4}"/>
    <dgm:cxn modelId="{9702C9CA-D82F-4F20-ADAC-8DDC67600420}" srcId="{438AF70C-69D4-418A-9F28-BAB4F26B55C2}" destId="{C695746B-1F6D-470E-B928-969905568B58}" srcOrd="0" destOrd="0" parTransId="{3947A039-CBF4-4EF8-91DC-9DC98914C5DB}" sibTransId="{56980E5E-BEB5-49F2-92E2-B4B12075F10B}"/>
    <dgm:cxn modelId="{48BEB1BD-540E-47BF-8C3A-8671088D666A}" type="presOf" srcId="{F6B88D96-7BF4-4D81-9DCD-7727586CF7ED}" destId="{649E92B7-3C12-43A4-B0CD-C832BFB822D6}" srcOrd="1" destOrd="0" presId="urn:microsoft.com/office/officeart/2009/3/layout/OpposingIdeas"/>
    <dgm:cxn modelId="{2E217796-301D-4E84-952E-9A3133F7E94D}" type="presOf" srcId="{F0F42A5A-AC03-4197-AFCF-1E508E8E3B1D}" destId="{8406C5A7-72D9-4D8B-9801-BB4077125F22}" srcOrd="0" destOrd="6" presId="urn:microsoft.com/office/officeart/2009/3/layout/OpposingIdeas"/>
    <dgm:cxn modelId="{5BA3466B-8B5C-44C1-A252-D8F705238959}" type="presOf" srcId="{2C08458E-34EC-49EF-8A4D-25EAEDA8CAA5}" destId="{8406C5A7-72D9-4D8B-9801-BB4077125F22}" srcOrd="0" destOrd="4" presId="urn:microsoft.com/office/officeart/2009/3/layout/OpposingIdeas"/>
    <dgm:cxn modelId="{255EE1DC-ED26-4ACE-9A53-C327240E53F4}" type="presOf" srcId="{C695746B-1F6D-470E-B928-969905568B58}" destId="{A11E8CE3-7EE2-4A18-A484-6C8C3C14141B}" srcOrd="0" destOrd="0" presId="urn:microsoft.com/office/officeart/2009/3/layout/OpposingIdeas"/>
    <dgm:cxn modelId="{80445C37-F242-4A23-8F44-9FE879EF67BB}" type="presOf" srcId="{438AF70C-69D4-418A-9F28-BAB4F26B55C2}" destId="{DC4A8043-7FDD-45E9-9931-3F9D12285275}" srcOrd="0" destOrd="0" presId="urn:microsoft.com/office/officeart/2009/3/layout/OpposingIdeas"/>
    <dgm:cxn modelId="{F987BF5F-A447-4D62-B5D9-65CF98E5959E}" srcId="{F6B88D96-7BF4-4D81-9DCD-7727586CF7ED}" destId="{F0F42A5A-AC03-4197-AFCF-1E508E8E3B1D}" srcOrd="6" destOrd="0" parTransId="{B3AAA641-F531-4D0A-87F6-0200325E0C85}" sibTransId="{A72E40FC-3075-4D69-8CFB-42B169BABEBE}"/>
    <dgm:cxn modelId="{56A3C671-AF1D-4850-B926-A7970E407D8B}" type="presOf" srcId="{7FDE4C13-A751-4595-B3E7-E5CC1A0D9CA8}" destId="{8406C5A7-72D9-4D8B-9801-BB4077125F22}" srcOrd="0" destOrd="0" presId="urn:microsoft.com/office/officeart/2009/3/layout/OpposingIdeas"/>
    <dgm:cxn modelId="{241CAA47-137C-40AC-AFD2-50FE2A0BC3C0}" type="presOf" srcId="{D40A5A89-D466-4FA3-A037-88483795672F}" destId="{8406C5A7-72D9-4D8B-9801-BB4077125F22}" srcOrd="0" destOrd="3" presId="urn:microsoft.com/office/officeart/2009/3/layout/OpposingIdeas"/>
    <dgm:cxn modelId="{F634C826-37CA-4A33-94E6-1F2B8EF086EE}" srcId="{F6B88D96-7BF4-4D81-9DCD-7727586CF7ED}" destId="{2C08458E-34EC-49EF-8A4D-25EAEDA8CAA5}" srcOrd="4" destOrd="0" parTransId="{F471E867-522D-4F55-9561-F89F6E58394A}" sibTransId="{E4F9ED6B-E8AA-4052-B2F6-F6B8B5AA60F4}"/>
    <dgm:cxn modelId="{12C2697B-B8DF-4924-982D-D68BF17ED072}" type="presOf" srcId="{02244FE1-6A2B-46F2-BEB0-A993387BDA5E}" destId="{8406C5A7-72D9-4D8B-9801-BB4077125F22}" srcOrd="0" destOrd="2" presId="urn:microsoft.com/office/officeart/2009/3/layout/OpposingIdeas"/>
    <dgm:cxn modelId="{33A17878-0056-47EB-B537-64E663E48D48}" type="presOf" srcId="{8E37F72A-13B5-4463-A11B-E4AC88DA9009}" destId="{8406C5A7-72D9-4D8B-9801-BB4077125F22}" srcOrd="0" destOrd="1" presId="urn:microsoft.com/office/officeart/2009/3/layout/OpposingIdeas"/>
    <dgm:cxn modelId="{37E18EF2-1E98-4736-B1F4-B8CA3F278BBE}" srcId="{438AF70C-69D4-418A-9F28-BAB4F26B55C2}" destId="{B1242BF0-D09F-4E10-A4DE-E33B39802335}" srcOrd="2" destOrd="0" parTransId="{04E513D6-FF0A-463B-A644-D1231BCED0FF}" sibTransId="{16D55025-F150-449A-AE18-CCCBFF2CC088}"/>
    <dgm:cxn modelId="{BF5E2BC3-366A-4219-9B01-BA4ED363BC27}" type="presOf" srcId="{B1242BF0-D09F-4E10-A4DE-E33B39802335}" destId="{A11E8CE3-7EE2-4A18-A484-6C8C3C14141B}" srcOrd="0" destOrd="2" presId="urn:microsoft.com/office/officeart/2009/3/layout/OpposingIdeas"/>
    <dgm:cxn modelId="{9E5DED6F-D702-46DD-9A65-77977F3825DE}" srcId="{F6B88D96-7BF4-4D81-9DCD-7727586CF7ED}" destId="{81BEED88-86C5-4E29-BFE8-B1D1CCE7FF6B}" srcOrd="5" destOrd="0" parTransId="{0A2C0FB5-C04C-4705-AE2F-593097B99D59}" sibTransId="{E4713CBD-FC42-4B54-A00A-B028E1F6BFCC}"/>
    <dgm:cxn modelId="{CEB36D44-4972-4428-A872-E18591D16FD9}" srcId="{438AF70C-69D4-418A-9F28-BAB4F26B55C2}" destId="{3E7EB232-6E53-4BC2-BD5C-22A964E3DE89}" srcOrd="1" destOrd="0" parTransId="{7130EE00-229B-41AE-B763-66F9E5316E47}" sibTransId="{CC28E826-7298-497A-B861-4B5834AB0776}"/>
    <dgm:cxn modelId="{9E5AB35E-A725-4C05-883C-67FBF1C06D17}" type="presOf" srcId="{438AF70C-69D4-418A-9F28-BAB4F26B55C2}" destId="{941A8CD3-13A0-4780-80B2-052BECAE6F1D}" srcOrd="1" destOrd="0" presId="urn:microsoft.com/office/officeart/2009/3/layout/OpposingIdeas"/>
    <dgm:cxn modelId="{5860B4C9-CDAC-4153-892B-6724DEFD6EC9}" type="presOf" srcId="{3E7EB232-6E53-4BC2-BD5C-22A964E3DE89}" destId="{A11E8CE3-7EE2-4A18-A484-6C8C3C14141B}" srcOrd="0" destOrd="1" presId="urn:microsoft.com/office/officeart/2009/3/layout/OpposingIdeas"/>
    <dgm:cxn modelId="{50E5F958-F7CF-40FF-8D71-2474892E61B8}" srcId="{F6B88D96-7BF4-4D81-9DCD-7727586CF7ED}" destId="{02244FE1-6A2B-46F2-BEB0-A993387BDA5E}" srcOrd="2" destOrd="0" parTransId="{BD243A14-6A4F-4E33-9B2E-22BC57CC9BE6}" sibTransId="{070D9B52-9880-4C64-95B3-F79C183BACBD}"/>
    <dgm:cxn modelId="{59954FB9-6124-46F2-AF4C-AA21875339A1}" srcId="{438AF70C-69D4-418A-9F28-BAB4F26B55C2}" destId="{E875C28E-49CD-4CD4-AADB-DC6955BBA97C}" srcOrd="3" destOrd="0" parTransId="{EB5D9A8A-A5F0-48C6-9A2C-0D5C154EC168}" sibTransId="{061F1103-3A02-4EF2-A044-095769A4C7F3}"/>
    <dgm:cxn modelId="{CD377161-4AB2-4999-A80C-720479167CF7}" type="presOf" srcId="{E875C28E-49CD-4CD4-AADB-DC6955BBA97C}" destId="{A11E8CE3-7EE2-4A18-A484-6C8C3C14141B}" srcOrd="0" destOrd="3" presId="urn:microsoft.com/office/officeart/2009/3/layout/OpposingIdeas"/>
    <dgm:cxn modelId="{1F8395EC-B035-4D82-8BAD-7FA3B18FB1AA}" type="presOf" srcId="{81BEED88-86C5-4E29-BFE8-B1D1CCE7FF6B}" destId="{8406C5A7-72D9-4D8B-9801-BB4077125F22}" srcOrd="0" destOrd="5" presId="urn:microsoft.com/office/officeart/2009/3/layout/OpposingIdeas"/>
    <dgm:cxn modelId="{EC57ABE3-E5E1-42C0-ABBA-2C711FB02319}" type="presParOf" srcId="{A900DA38-F50E-4E7B-956A-0C25A0F5AFE7}" destId="{024DA218-9040-47CD-BA30-207BB5832864}" srcOrd="0" destOrd="0" presId="urn:microsoft.com/office/officeart/2009/3/layout/OpposingIdeas"/>
    <dgm:cxn modelId="{EBA69B94-7556-41BD-9F27-D5CF73B09559}" type="presParOf" srcId="{A900DA38-F50E-4E7B-956A-0C25A0F5AFE7}" destId="{208D53D5-3B70-4707-9498-63A016A824B2}" srcOrd="1" destOrd="0" presId="urn:microsoft.com/office/officeart/2009/3/layout/OpposingIdeas"/>
    <dgm:cxn modelId="{C91DB6C6-93B4-4971-9E1A-E332CF776242}" type="presParOf" srcId="{A900DA38-F50E-4E7B-956A-0C25A0F5AFE7}" destId="{A11E8CE3-7EE2-4A18-A484-6C8C3C14141B}" srcOrd="2" destOrd="0" presId="urn:microsoft.com/office/officeart/2009/3/layout/OpposingIdeas"/>
    <dgm:cxn modelId="{36F200A5-A1A9-4E03-9ED4-9D795DA4BD9E}" type="presParOf" srcId="{A900DA38-F50E-4E7B-956A-0C25A0F5AFE7}" destId="{8406C5A7-72D9-4D8B-9801-BB4077125F22}" srcOrd="3" destOrd="0" presId="urn:microsoft.com/office/officeart/2009/3/layout/OpposingIdeas"/>
    <dgm:cxn modelId="{23AA5C42-354A-40BE-82FA-026F53665969}" type="presParOf" srcId="{A900DA38-F50E-4E7B-956A-0C25A0F5AFE7}" destId="{DC4A8043-7FDD-45E9-9931-3F9D12285275}" srcOrd="4" destOrd="0" presId="urn:microsoft.com/office/officeart/2009/3/layout/OpposingIdeas"/>
    <dgm:cxn modelId="{E6134F2E-6B3C-4005-9CC6-44F99F508A01}" type="presParOf" srcId="{A900DA38-F50E-4E7B-956A-0C25A0F5AFE7}" destId="{941A8CD3-13A0-4780-80B2-052BECAE6F1D}" srcOrd="5" destOrd="0" presId="urn:microsoft.com/office/officeart/2009/3/layout/OpposingIdeas"/>
    <dgm:cxn modelId="{79428D0E-76CD-4964-A8F0-D868FBDDC044}" type="presParOf" srcId="{A900DA38-F50E-4E7B-956A-0C25A0F5AFE7}" destId="{EFDFA1A1-0708-44F5-ADC8-4B2381507C87}" srcOrd="6" destOrd="0" presId="urn:microsoft.com/office/officeart/2009/3/layout/OpposingIdeas"/>
    <dgm:cxn modelId="{CC96EB3E-2B48-4141-A1E3-2CFA4F9BAD81}" type="presParOf" srcId="{A900DA38-F50E-4E7B-956A-0C25A0F5AFE7}" destId="{649E92B7-3C12-43A4-B0CD-C832BFB822D6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B0AFA-29EE-4BD6-886F-B763A208D8D1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8AC21-CBBB-47AE-9EF1-8E146C3372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70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97E8F-6345-4D55-A8BD-1F8BCCF3B2D0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384B8-7EF5-4FEC-9D65-5F8690CC8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1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154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06748-D719-47FA-B7A9-ACC7EBFE8A6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017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151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959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801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030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389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584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183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Tempo e custo de capital se refere ao</a:t>
            </a:r>
            <a:r>
              <a:rPr lang="pt-BR" baseline="0" dirty="0"/>
              <a:t> longo prazo de maturação dos projetos, investimento que fica retido sem retorno por longo tempo.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7186-EF34-44B3-A5BE-0FE28C5D863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30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67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433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95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Este ciclo teve desdobramentos</a:t>
            </a:r>
            <a:r>
              <a:rPr lang="pt-BR" baseline="0" dirty="0" smtClean="0"/>
              <a:t> em diversos temas, como prospecção, gestão de portfólio de projetos e formação de redes.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528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401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384B8-7EF5-4FEC-9D65-5F8690CC891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086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Um dos desdobramentos do ciclo da inovação foi a criação da Comunidade de Práticas</a:t>
            </a:r>
            <a:r>
              <a:rPr lang="pt-BR" baseline="0" dirty="0" smtClean="0"/>
              <a:t> de Redes em Oncologia. </a:t>
            </a:r>
            <a:r>
              <a:rPr lang="pt-BR" dirty="0" smtClean="0"/>
              <a:t>Mas como e por que foi proposta uma Comunidade de Prática com o tema “Redes de Colaboração em Oncológicos”?  A primeira ideia era fazer um piloto sobre rede de colaboração. Como uma etapa anterior a formação de uma rede é fazer um mapeamento de quem é quem, juntou-se a ideia de um piloto sobre redes e comunidades de práticas. Mas era preciso um tema concreto e que já houvesse alguma iniciativa em âmbito institucional. Então se propôs trabalhar com um foco bem específico: oncológicos.</a:t>
            </a:r>
          </a:p>
          <a:p>
            <a:endParaRPr lang="pt-BR" dirty="0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99ADF9-B31C-432C-A324-A64A15274BD8}" type="slidenum">
              <a:rPr lang="pt-BR" altLang="pt-BR"/>
              <a:pPr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339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06748-D719-47FA-B7A9-ACC7EBFE8A6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35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0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81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65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ernardo.portella\Pictures\logos e imagens\logos_bio-fiocruz_hor [Converted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163" y="6154738"/>
            <a:ext cx="3638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 userDrawn="1"/>
        </p:nvSpPr>
        <p:spPr bwMode="auto">
          <a:xfrm>
            <a:off x="5508625" y="127000"/>
            <a:ext cx="3392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pt-BR" sz="1200" i="1" dirty="0" err="1" smtClean="0">
                <a:solidFill>
                  <a:srgbClr val="595959"/>
                </a:solidFill>
              </a:rPr>
              <a:t>CoP</a:t>
            </a:r>
            <a:r>
              <a:rPr lang="pt-BR" sz="1200" i="1" dirty="0" smtClean="0">
                <a:solidFill>
                  <a:srgbClr val="595959"/>
                </a:solidFill>
              </a:rPr>
              <a:t>-RC </a:t>
            </a:r>
            <a:r>
              <a:rPr lang="pt-BR" sz="1200" i="1" dirty="0" err="1" smtClean="0">
                <a:solidFill>
                  <a:srgbClr val="595959"/>
                </a:solidFill>
              </a:rPr>
              <a:t>Onc</a:t>
            </a:r>
            <a:r>
              <a:rPr lang="pt-BR" sz="1200" i="1" dirty="0" smtClean="0">
                <a:solidFill>
                  <a:srgbClr val="595959"/>
                </a:solidFill>
              </a:rPr>
              <a:t>  Junho, 2014</a:t>
            </a:r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628801"/>
            <a:ext cx="8281169" cy="417646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32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ernardo.portella\Pictures\logos e imagens\logos_bio-fiocruz_hor [Converted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0163" y="6154738"/>
            <a:ext cx="3638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>
            <a:spLocks noChangeArrowheads="1"/>
          </p:cNvSpPr>
          <p:nvPr userDrawn="1"/>
        </p:nvSpPr>
        <p:spPr bwMode="auto">
          <a:xfrm>
            <a:off x="5508625" y="127000"/>
            <a:ext cx="33924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pt-BR" sz="1200" i="1" dirty="0" err="1" smtClean="0">
                <a:solidFill>
                  <a:srgbClr val="595959"/>
                </a:solidFill>
              </a:rPr>
              <a:t>CoP</a:t>
            </a:r>
            <a:r>
              <a:rPr lang="pt-BR" sz="1200" i="1" dirty="0" smtClean="0">
                <a:solidFill>
                  <a:srgbClr val="595959"/>
                </a:solidFill>
              </a:rPr>
              <a:t>-RC </a:t>
            </a:r>
            <a:r>
              <a:rPr lang="pt-BR" sz="1200" i="1" dirty="0" err="1" smtClean="0">
                <a:solidFill>
                  <a:srgbClr val="595959"/>
                </a:solidFill>
              </a:rPr>
              <a:t>Onc</a:t>
            </a:r>
            <a:r>
              <a:rPr lang="pt-BR" sz="1200" i="1" dirty="0" smtClean="0">
                <a:solidFill>
                  <a:srgbClr val="595959"/>
                </a:solidFill>
              </a:rPr>
              <a:t>  Junho, 2014</a:t>
            </a:r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628801"/>
            <a:ext cx="8281169" cy="417646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45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89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78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16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4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51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39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08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ED4C4-1D28-4BD0-B5CF-E4620F627CF4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B8E5DC-FE5A-45CF-AD8B-D3E563A5DF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54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73678" r="20189" b="12286"/>
          <a:stretch/>
        </p:blipFill>
        <p:spPr>
          <a:xfrm>
            <a:off x="0" y="5910924"/>
            <a:ext cx="7236296" cy="947075"/>
          </a:xfrm>
          <a:prstGeom prst="rect">
            <a:avLst/>
          </a:prstGeom>
        </p:spPr>
      </p:pic>
      <p:sp>
        <p:nvSpPr>
          <p:cNvPr id="4" name="Text Box 27"/>
          <p:cNvSpPr txBox="1">
            <a:spLocks noChangeArrowheads="1"/>
          </p:cNvSpPr>
          <p:nvPr userDrawn="1"/>
        </p:nvSpPr>
        <p:spPr bwMode="auto">
          <a:xfrm>
            <a:off x="2864338" y="6308703"/>
            <a:ext cx="2665412" cy="3266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l" eaLnBrk="1" hangingPunct="1">
              <a:lnSpc>
                <a:spcPts val="600"/>
              </a:lnSpc>
              <a:spcBef>
                <a:spcPct val="50000"/>
              </a:spcBef>
              <a:defRPr/>
            </a:pPr>
            <a:r>
              <a:rPr lang="pt-BR" sz="9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Patrícia Neves, PhD</a:t>
            </a:r>
          </a:p>
          <a:p>
            <a:pPr algn="l" eaLnBrk="1" hangingPunct="1">
              <a:lnSpc>
                <a:spcPts val="600"/>
              </a:lnSpc>
              <a:spcBef>
                <a:spcPct val="50000"/>
              </a:spcBef>
              <a:defRPr/>
            </a:pPr>
            <a:r>
              <a:rPr lang="pt-BR" sz="900" baseline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Aline Oliveira, PhD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89" y="6309320"/>
            <a:ext cx="3039252" cy="3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7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Restrito\ASCOM - DESIGN\2014\Apresentações\Institucional_sugestão Dani Guedes\DSC_04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t="346" r="299" b="10173"/>
          <a:stretch/>
        </p:blipFill>
        <p:spPr bwMode="auto">
          <a:xfrm>
            <a:off x="0" y="716551"/>
            <a:ext cx="9144000" cy="614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-3934"/>
            <a:ext cx="9144000" cy="21328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30630" y="307055"/>
            <a:ext cx="8576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Rede de Oncologia – </a:t>
            </a:r>
            <a:r>
              <a:rPr lang="pt-BR" sz="4000" b="1" dirty="0" err="1">
                <a:solidFill>
                  <a:schemeClr val="bg1"/>
                </a:solidFill>
              </a:rPr>
              <a:t>Bio-Manguinhos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8" r="11266" b="44210"/>
          <a:stretch/>
        </p:blipFill>
        <p:spPr>
          <a:xfrm>
            <a:off x="139472" y="1182524"/>
            <a:ext cx="8999984" cy="388843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309320"/>
            <a:ext cx="3614560" cy="38857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58924" y="6436906"/>
            <a:ext cx="16342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maio, 2016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775111" y="1104935"/>
            <a:ext cx="3161250" cy="8771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1600" b="1" baseline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defRPr>
            </a:lvl1pPr>
            <a:lvl2pPr marL="742950" indent="-28575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r>
              <a:rPr lang="pt-BR" altLang="pt-BR" dirty="0"/>
              <a:t>Patrícia Neves, PhD   </a:t>
            </a:r>
          </a:p>
          <a:p>
            <a:r>
              <a:rPr lang="pt-BR" altLang="pt-BR" sz="1400" b="0" dirty="0"/>
              <a:t>Laboratório de Tecnologia Imunológica/ VDTEC                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572000" y="1104935"/>
            <a:ext cx="3161250" cy="8771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600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Aline Oliveira, PhD  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400" b="0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Gerente do Programa de </a:t>
            </a:r>
            <a:r>
              <a:rPr lang="pt-BR" altLang="pt-BR" sz="1400" b="0" baseline="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Biofármacos</a:t>
            </a:r>
            <a:r>
              <a:rPr lang="pt-BR" altLang="pt-BR" sz="1400" b="0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/ VDTEC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307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214708" y="369308"/>
            <a:ext cx="7237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baseline="30000" dirty="0">
                <a:solidFill>
                  <a:schemeClr val="accent1">
                    <a:lumMod val="50000"/>
                  </a:schemeClr>
                </a:solidFill>
              </a:rPr>
              <a:t>Ciclo da Inovação2013  |  </a:t>
            </a:r>
            <a:r>
              <a:rPr lang="pt-BR" sz="4000" baseline="30000" dirty="0">
                <a:solidFill>
                  <a:schemeClr val="accent1">
                    <a:lumMod val="50000"/>
                  </a:schemeClr>
                </a:solidFill>
              </a:rPr>
              <a:t>Bio-Manguinhos</a:t>
            </a: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289528"/>
              </p:ext>
            </p:extLst>
          </p:nvPr>
        </p:nvGraphicFramePr>
        <p:xfrm>
          <a:off x="1907704" y="1217444"/>
          <a:ext cx="5238328" cy="360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984558" y="443482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Total-114</a:t>
            </a:r>
          </a:p>
        </p:txBody>
      </p:sp>
    </p:spTree>
    <p:extLst>
      <p:ext uri="{BB962C8B-B14F-4D97-AF65-F5344CB8AC3E}">
        <p14:creationId xmlns:p14="http://schemas.microsoft.com/office/powerpoint/2010/main" val="3765463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214708" y="369308"/>
            <a:ext cx="7237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baseline="30000" dirty="0">
                <a:solidFill>
                  <a:schemeClr val="accent1">
                    <a:lumMod val="50000"/>
                  </a:schemeClr>
                </a:solidFill>
              </a:rPr>
              <a:t>Ciclo da Inovação2013  |  </a:t>
            </a:r>
            <a:r>
              <a:rPr lang="pt-BR" sz="4000" baseline="30000" dirty="0">
                <a:solidFill>
                  <a:schemeClr val="accent1">
                    <a:lumMod val="50000"/>
                  </a:schemeClr>
                </a:solidFill>
              </a:rPr>
              <a:t>Bio-Manguinhos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984558" y="443482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Total-114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8049554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864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214708" y="369308"/>
            <a:ext cx="7237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baseline="30000" dirty="0">
                <a:solidFill>
                  <a:schemeClr val="accent1">
                    <a:lumMod val="50000"/>
                  </a:schemeClr>
                </a:solidFill>
              </a:rPr>
              <a:t>Ciclo da Inovação2013  |  </a:t>
            </a:r>
            <a:r>
              <a:rPr lang="pt-BR" sz="4000" baseline="30000" dirty="0">
                <a:solidFill>
                  <a:schemeClr val="accent1">
                    <a:lumMod val="50000"/>
                  </a:schemeClr>
                </a:solidFill>
              </a:rPr>
              <a:t>Bio-Manguinhos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984558" y="443482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Total-114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66203" y="1296794"/>
            <a:ext cx="7772400" cy="1219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b="1" dirty="0">
                <a:solidFill>
                  <a:schemeClr val="tx2"/>
                </a:solidFill>
              </a:rPr>
              <a:t>Rotas para a Vanguarda</a:t>
            </a:r>
            <a:br>
              <a:rPr lang="pt-BR" sz="2700" b="1" dirty="0">
                <a:solidFill>
                  <a:schemeClr val="tx2"/>
                </a:solidFill>
              </a:rPr>
            </a:br>
            <a:r>
              <a:rPr lang="pt-BR" sz="2200" b="1" dirty="0">
                <a:solidFill>
                  <a:schemeClr val="tx2"/>
                </a:solidFill>
              </a:rPr>
              <a:t>O processo inovador que contribuiu para criar no Brasil instituições que atingiram a excelência e a vanguarda </a:t>
            </a:r>
            <a:r>
              <a:rPr lang="pt-BR" sz="2200" b="1" dirty="0" smtClean="0">
                <a:solidFill>
                  <a:schemeClr val="tx2"/>
                </a:solidFill>
              </a:rPr>
              <a:t>mundial em termos de inovação.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9955" y="392699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Missão</a:t>
            </a:r>
            <a:r>
              <a:rPr lang="en-US" dirty="0"/>
              <a:t>: </a:t>
            </a:r>
            <a:r>
              <a:rPr lang="pt-BR" dirty="0"/>
              <a:t>criar meios e condições para apoiar a multiplicação de Centros e Redes de Excelência no âmbito das instituições patrocinadoras e incentivar e apoiar empresas, instituições, universidades (nacionais e estrangeiras) e órgãos governamentais, para que constituam Centros e Redes de Excelência em temáticas de seus </a:t>
            </a:r>
            <a:r>
              <a:rPr lang="pt-BR" dirty="0" smtClean="0"/>
              <a:t>interesses</a:t>
            </a:r>
            <a:r>
              <a:rPr lang="en-US" dirty="0"/>
              <a:t>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247203" y="2744224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tx2"/>
                </a:solidFill>
              </a:rPr>
              <a:t>ECENTEX - </a:t>
            </a:r>
            <a:r>
              <a:rPr lang="pt-BR" sz="2200" b="1" dirty="0">
                <a:solidFill>
                  <a:schemeClr val="tx2"/>
                </a:solidFill>
              </a:rPr>
              <a:t>Espaço Centro e Redes de Excelência</a:t>
            </a:r>
          </a:p>
          <a:p>
            <a:pPr algn="ctr"/>
            <a:r>
              <a:rPr lang="pt-BR" sz="2200" b="1" dirty="0">
                <a:solidFill>
                  <a:schemeClr val="tx2"/>
                </a:solidFill>
              </a:rPr>
              <a:t>COPPE/UFRJ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89841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8567738" cy="10795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baseline="300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Redes de colaboração e a inovação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m 5" descr="redes-release-citac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384" y="1628800"/>
            <a:ext cx="7619048" cy="18920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843808" y="299695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Livro “ O cérebro global: Como inovar em um mundo conectado por redes”- </a:t>
            </a:r>
            <a:r>
              <a:rPr lang="pt-BR" sz="1200" dirty="0" err="1" smtClean="0"/>
              <a:t>Satish</a:t>
            </a:r>
            <a:r>
              <a:rPr lang="pt-BR" sz="1200" dirty="0" smtClean="0"/>
              <a:t> </a:t>
            </a:r>
            <a:r>
              <a:rPr lang="pt-BR" sz="1200" dirty="0" err="1" smtClean="0"/>
              <a:t>Nambisan</a:t>
            </a:r>
            <a:r>
              <a:rPr lang="pt-BR" sz="1200" dirty="0" smtClean="0"/>
              <a:t> e </a:t>
            </a:r>
            <a:r>
              <a:rPr lang="pt-BR" sz="1200" dirty="0" err="1" smtClean="0"/>
              <a:t>Mohanbir</a:t>
            </a:r>
            <a:r>
              <a:rPr lang="pt-BR" sz="1200" dirty="0" smtClean="0"/>
              <a:t> </a:t>
            </a:r>
            <a:r>
              <a:rPr lang="pt-BR" sz="1200" dirty="0" err="1" smtClean="0"/>
              <a:t>Sawhney</a:t>
            </a:r>
            <a:endParaRPr lang="pt-BR" sz="1200" dirty="0"/>
          </a:p>
        </p:txBody>
      </p:sp>
      <p:pic>
        <p:nvPicPr>
          <p:cNvPr id="8" name="Imagem 7" descr="re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302099"/>
            <a:ext cx="2791197" cy="27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7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249842" y="360942"/>
            <a:ext cx="8676456" cy="876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z="4800" b="1" baseline="300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Redes de Colaboração e Comunidades de Prática</a:t>
            </a:r>
          </a:p>
        </p:txBody>
      </p:sp>
      <p:sp>
        <p:nvSpPr>
          <p:cNvPr id="4099" name="CaixaDeTexto 100"/>
          <p:cNvSpPr txBox="1">
            <a:spLocks noChangeArrowheads="1"/>
          </p:cNvSpPr>
          <p:nvPr/>
        </p:nvSpPr>
        <p:spPr bwMode="auto">
          <a:xfrm>
            <a:off x="5757862" y="1390146"/>
            <a:ext cx="2670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latin typeface="Tahoma" pitchFamily="34" charset="0"/>
                <a:cs typeface="Tahoma" pitchFamily="34" charset="0"/>
              </a:rPr>
              <a:t>Redes de colaboração</a:t>
            </a:r>
          </a:p>
        </p:txBody>
      </p:sp>
      <p:sp>
        <p:nvSpPr>
          <p:cNvPr id="4100" name="CaixaDeTexto 110"/>
          <p:cNvSpPr txBox="1">
            <a:spLocks noChangeArrowheads="1"/>
          </p:cNvSpPr>
          <p:nvPr/>
        </p:nvSpPr>
        <p:spPr bwMode="auto">
          <a:xfrm>
            <a:off x="899592" y="1388558"/>
            <a:ext cx="262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latin typeface="Tahoma" pitchFamily="34" charset="0"/>
                <a:cs typeface="Tahoma" pitchFamily="34" charset="0"/>
              </a:rPr>
              <a:t>Comunidades de prática</a:t>
            </a:r>
          </a:p>
        </p:txBody>
      </p:sp>
      <p:pic>
        <p:nvPicPr>
          <p:cNvPr id="4101" name="Imagem 6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388" y="1954213"/>
            <a:ext cx="3649662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Divisa 64"/>
          <p:cNvSpPr/>
          <p:nvPr/>
        </p:nvSpPr>
        <p:spPr>
          <a:xfrm>
            <a:off x="4478338" y="3573463"/>
            <a:ext cx="539750" cy="1087437"/>
          </a:xfrm>
          <a:prstGeom prst="chevron">
            <a:avLst>
              <a:gd name="adj" fmla="val 84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pic>
        <p:nvPicPr>
          <p:cNvPr id="4103" name="Imagem 6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713" y="2106613"/>
            <a:ext cx="41116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Divisa 115"/>
          <p:cNvSpPr/>
          <p:nvPr/>
        </p:nvSpPr>
        <p:spPr>
          <a:xfrm rot="10800000">
            <a:off x="4357688" y="2279650"/>
            <a:ext cx="538162" cy="1087438"/>
          </a:xfrm>
          <a:prstGeom prst="chevron">
            <a:avLst>
              <a:gd name="adj" fmla="val 84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pic>
        <p:nvPicPr>
          <p:cNvPr id="4105" name="Imagem 1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4425" y="2874963"/>
            <a:ext cx="17970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7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318523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baseline="30000" dirty="0">
                <a:solidFill>
                  <a:schemeClr val="tx2">
                    <a:lumMod val="75000"/>
                  </a:schemeClr>
                </a:solidFill>
              </a:rPr>
              <a:t>Comunidade de Práticas- </a:t>
            </a: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CoP</a:t>
            </a:r>
            <a:endParaRPr lang="pt-BR" sz="48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988840"/>
            <a:ext cx="777686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latin typeface="+mj-lt"/>
              </a:rPr>
              <a:t>Iniciativa de Gestão do Conhecimento- Grupos de pessoas que compartilham </a:t>
            </a:r>
            <a:r>
              <a:rPr lang="pt-BR" sz="2000" b="1" dirty="0">
                <a:latin typeface="+mj-lt"/>
              </a:rPr>
              <a:t>interesse ou paixão </a:t>
            </a:r>
            <a:r>
              <a:rPr lang="pt-BR" sz="2000" dirty="0">
                <a:latin typeface="+mj-lt"/>
              </a:rPr>
              <a:t>por alguma coisa que fazem </a:t>
            </a:r>
            <a:r>
              <a:rPr lang="pt-BR" sz="2000" dirty="0">
                <a:latin typeface="+mj-lt"/>
                <a:sym typeface="Wingdings" pitchFamily="2" charset="2"/>
              </a:rPr>
              <a:t>e </a:t>
            </a:r>
            <a:r>
              <a:rPr lang="pt-BR" sz="2000" dirty="0">
                <a:latin typeface="+mj-lt"/>
              </a:rPr>
              <a:t>aprendem como </a:t>
            </a:r>
            <a:r>
              <a:rPr lang="pt-BR" sz="2000" b="1" dirty="0">
                <a:latin typeface="+mj-lt"/>
              </a:rPr>
              <a:t>fazer melhor </a:t>
            </a:r>
            <a:r>
              <a:rPr lang="pt-BR" sz="2000" dirty="0">
                <a:latin typeface="+mj-lt"/>
              </a:rPr>
              <a:t>à medida que </a:t>
            </a:r>
            <a:r>
              <a:rPr lang="pt-BR" sz="2000" b="1" dirty="0">
                <a:latin typeface="+mj-lt"/>
              </a:rPr>
              <a:t>interagem regularmente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342900" indent="-342900" algn="just" eaLnBrk="1" hangingPunct="1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endParaRPr lang="pt-BR" sz="2000" dirty="0">
              <a:latin typeface="+mj-lt"/>
            </a:endParaRPr>
          </a:p>
          <a:p>
            <a:pPr marL="342900" indent="-342900" algn="just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pt-BR" sz="2000" dirty="0" smtClean="0">
                <a:latin typeface="+mj-lt"/>
              </a:rPr>
              <a:t>Em </a:t>
            </a:r>
            <a:r>
              <a:rPr lang="pt-BR" sz="2000" dirty="0" err="1" smtClean="0">
                <a:latin typeface="+mj-lt"/>
              </a:rPr>
              <a:t>Bio-Manguinhos</a:t>
            </a:r>
            <a:r>
              <a:rPr lang="pt-BR" sz="2000" dirty="0" smtClean="0">
                <a:latin typeface="+mj-lt"/>
              </a:rPr>
              <a:t>, as </a:t>
            </a:r>
            <a:r>
              <a:rPr lang="pt-BR" sz="2000" dirty="0" err="1">
                <a:latin typeface="+mj-lt"/>
              </a:rPr>
              <a:t>CoPs</a:t>
            </a:r>
            <a:r>
              <a:rPr lang="pt-BR" sz="2000" dirty="0">
                <a:latin typeface="+mj-lt"/>
              </a:rPr>
              <a:t> são grupos independentes, formados fora da estrutura hierárquica da instituição, mas que tem uma conexão dos temas abordados com os objetivos estratégicos </a:t>
            </a:r>
            <a:r>
              <a:rPr lang="pt-BR" sz="2000" dirty="0" smtClean="0">
                <a:latin typeface="+mj-lt"/>
              </a:rPr>
              <a:t>da unidade. Os primeiros grupos surgiram em 2013</a:t>
            </a: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734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318523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baseline="30000" dirty="0">
                <a:solidFill>
                  <a:schemeClr val="tx2">
                    <a:lumMod val="75000"/>
                  </a:schemeClr>
                </a:solidFill>
              </a:rPr>
              <a:t>Comunidade de Práticas- </a:t>
            </a: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CoP</a:t>
            </a:r>
            <a:endParaRPr lang="pt-BR" sz="48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5400" y="1196975"/>
            <a:ext cx="8562975" cy="5111750"/>
            <a:chOff x="25400" y="1196975"/>
            <a:chExt cx="8562975" cy="5111750"/>
          </a:xfrm>
        </p:grpSpPr>
        <p:sp>
          <p:nvSpPr>
            <p:cNvPr id="21" name="CaixaDeTexto 20"/>
            <p:cNvSpPr txBox="1"/>
            <p:nvPr/>
          </p:nvSpPr>
          <p:spPr>
            <a:xfrm>
              <a:off x="1277938" y="1217613"/>
              <a:ext cx="1998662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t-BR" dirty="0">
                  <a:latin typeface="+mj-lt"/>
                </a:rPr>
                <a:t>Compartilhamento de experiências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3924300" y="1217613"/>
              <a:ext cx="1943100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t-BR" dirty="0">
                  <a:latin typeface="+mj-lt"/>
                </a:rPr>
                <a:t>Compartilhamento de informações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6300788" y="1217613"/>
              <a:ext cx="1800225" cy="646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t-BR" dirty="0">
                  <a:latin typeface="+mj-lt"/>
                </a:rPr>
                <a:t>Construção conjunta</a:t>
              </a:r>
            </a:p>
          </p:txBody>
        </p:sp>
        <p:pic>
          <p:nvPicPr>
            <p:cNvPr id="24" name="Picture 3" descr="S:\Area de Transferencia\Gisele\Layout\banner_home-cop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100" y="4111625"/>
              <a:ext cx="3352800" cy="204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0" y="4111625"/>
              <a:ext cx="4121150" cy="219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Seta para baixo 25"/>
            <p:cNvSpPr/>
            <p:nvPr/>
          </p:nvSpPr>
          <p:spPr>
            <a:xfrm>
              <a:off x="717550" y="2189163"/>
              <a:ext cx="7635875" cy="576262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1277938" y="3360738"/>
              <a:ext cx="2646362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t-BR" b="1" dirty="0">
                  <a:latin typeface="+mj-lt"/>
                </a:rPr>
                <a:t>Presenciais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772025" y="3352800"/>
              <a:ext cx="381635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t-BR" b="1" dirty="0">
                  <a:latin typeface="+mj-lt"/>
                </a:rPr>
                <a:t>Virtuais</a:t>
              </a:r>
            </a:p>
          </p:txBody>
        </p:sp>
        <p:sp>
          <p:nvSpPr>
            <p:cNvPr id="29" name="CaixaDeTexto 9"/>
            <p:cNvSpPr txBox="1">
              <a:spLocks noChangeArrowheads="1"/>
            </p:cNvSpPr>
            <p:nvPr/>
          </p:nvSpPr>
          <p:spPr bwMode="auto">
            <a:xfrm>
              <a:off x="3419475" y="1196975"/>
              <a:ext cx="431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3600" dirty="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30" name="CaixaDeTexto 16"/>
            <p:cNvSpPr txBox="1">
              <a:spLocks noChangeArrowheads="1"/>
            </p:cNvSpPr>
            <p:nvPr/>
          </p:nvSpPr>
          <p:spPr bwMode="auto">
            <a:xfrm>
              <a:off x="6011863" y="1196975"/>
              <a:ext cx="4318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3600" dirty="0">
                  <a:latin typeface="Arial" panose="020B0604020202020204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410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1176" r="15161" b="12288"/>
          <a:stretch/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231740" y="1088740"/>
            <a:ext cx="4680520" cy="46805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31739" y="2109789"/>
            <a:ext cx="46805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+mj-lt"/>
              </a:rPr>
              <a:t>Comunidade de Práticas</a:t>
            </a:r>
          </a:p>
          <a:p>
            <a:pPr algn="ctr"/>
            <a:endParaRPr lang="pt-BR" sz="4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Redes de Colaboração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em Oncologia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0875" y="1341264"/>
            <a:ext cx="8024813" cy="2303760"/>
          </a:xfrm>
        </p:spPr>
        <p:txBody>
          <a:bodyPr/>
          <a:lstStyle/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pt-BR" sz="2000" b="1" dirty="0" smtClean="0"/>
              <a:t>Objetivos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marL="503238" lvl="2" indent="-28575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pt-BR" sz="1800" dirty="0" smtClean="0"/>
              <a:t>Estruturar uma metodologia para implantação de Redes de Colaboração em </a:t>
            </a:r>
            <a:r>
              <a:rPr lang="pt-BR" sz="1800" dirty="0" err="1" smtClean="0"/>
              <a:t>Bio-Manguinhos</a:t>
            </a:r>
            <a:r>
              <a:rPr lang="pt-BR" sz="1800" dirty="0" smtClean="0"/>
              <a:t> usando como tema  piloto </a:t>
            </a:r>
            <a:r>
              <a:rPr lang="pt-BR" sz="1800" dirty="0" err="1" smtClean="0"/>
              <a:t>Oncológicos</a:t>
            </a:r>
            <a:r>
              <a:rPr lang="pt-BR" sz="1800" dirty="0" smtClean="0"/>
              <a:t> ;</a:t>
            </a:r>
          </a:p>
          <a:p>
            <a:pPr marL="503238" lvl="2" indent="-28575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endParaRPr lang="pt-BR" sz="1800" dirty="0" smtClean="0"/>
          </a:p>
          <a:p>
            <a:pPr marL="503238" lvl="2" indent="-285750">
              <a:buClr>
                <a:srgbClr val="7030A0"/>
              </a:buClr>
              <a:buFont typeface="Wingdings" panose="05000000000000000000" pitchFamily="2" charset="2"/>
              <a:buChar char="ü"/>
              <a:defRPr/>
            </a:pPr>
            <a:r>
              <a:rPr lang="pt-BR" sz="1800" dirty="0" smtClean="0"/>
              <a:t> Formação de massa crítica em torno do tema Oncologia, visto que este tema foi considerado estratégico para a unidade.</a:t>
            </a:r>
            <a:endParaRPr lang="pt-BR" sz="2000" dirty="0" smtClean="0"/>
          </a:p>
        </p:txBody>
      </p:sp>
      <p:pic>
        <p:nvPicPr>
          <p:cNvPr id="4" name="Imagem 3" descr="Innovati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645024"/>
            <a:ext cx="3108917" cy="282628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99592" y="404664"/>
            <a:ext cx="506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CoP</a:t>
            </a:r>
            <a:r>
              <a:rPr lang="pt-BR" sz="4800" b="1" baseline="30000" dirty="0">
                <a:solidFill>
                  <a:schemeClr val="tx2">
                    <a:lumMod val="75000"/>
                  </a:schemeClr>
                </a:solidFill>
              </a:rPr>
              <a:t>- Rede </a:t>
            </a: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Onco</a:t>
            </a:r>
            <a:r>
              <a:rPr lang="pt-BR" sz="4800" b="1" baseline="30000" dirty="0">
                <a:solidFill>
                  <a:schemeClr val="tx2">
                    <a:lumMod val="75000"/>
                  </a:schemeClr>
                </a:solidFill>
              </a:rPr>
              <a:t>-junho 2014</a:t>
            </a:r>
          </a:p>
        </p:txBody>
      </p:sp>
    </p:spTree>
    <p:extLst>
      <p:ext uri="{BB962C8B-B14F-4D97-AF65-F5344CB8AC3E}">
        <p14:creationId xmlns:p14="http://schemas.microsoft.com/office/powerpoint/2010/main" val="184027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3355" y="404664"/>
            <a:ext cx="506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CoP</a:t>
            </a:r>
            <a:r>
              <a:rPr lang="pt-BR" sz="4800" b="1" baseline="30000" dirty="0">
                <a:solidFill>
                  <a:schemeClr val="tx2">
                    <a:lumMod val="75000"/>
                  </a:schemeClr>
                </a:solidFill>
              </a:rPr>
              <a:t>- Rede </a:t>
            </a: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Onco</a:t>
            </a:r>
            <a:r>
              <a:rPr lang="pt-BR" sz="4800" b="1" baseline="30000" dirty="0">
                <a:solidFill>
                  <a:schemeClr val="tx2">
                    <a:lumMod val="75000"/>
                  </a:schemeClr>
                </a:solidFill>
              </a:rPr>
              <a:t>-junho 2014</a:t>
            </a:r>
          </a:p>
        </p:txBody>
      </p:sp>
      <p:sp>
        <p:nvSpPr>
          <p:cNvPr id="42" name="Espaço Reservado para Conteúdo 2"/>
          <p:cNvSpPr txBox="1">
            <a:spLocks/>
          </p:cNvSpPr>
          <p:nvPr/>
        </p:nvSpPr>
        <p:spPr bwMode="auto">
          <a:xfrm>
            <a:off x="323528" y="1235661"/>
            <a:ext cx="6768752" cy="60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Núcleo Central</a:t>
            </a:r>
            <a:r>
              <a:rPr lang="pt-BR" alt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pt-BR" alt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Patrícia Neves, Aline Oliveira, Ana Paula Ano Bom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28" y="2348880"/>
            <a:ext cx="3195776" cy="23254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07575"/>
            <a:ext cx="4112184" cy="24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1176" r="15161" b="12288"/>
          <a:stretch/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231740" y="1088740"/>
            <a:ext cx="4680520" cy="46805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31740" y="299695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+mj-lt"/>
              </a:rPr>
              <a:t>BIO-MANGUINHOS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3355" y="404664"/>
            <a:ext cx="506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CoP</a:t>
            </a:r>
            <a:r>
              <a:rPr lang="pt-BR" sz="4800" b="1" baseline="30000" dirty="0">
                <a:solidFill>
                  <a:schemeClr val="tx2">
                    <a:lumMod val="75000"/>
                  </a:schemeClr>
                </a:solidFill>
              </a:rPr>
              <a:t>- Rede </a:t>
            </a: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Onco</a:t>
            </a:r>
            <a:r>
              <a:rPr lang="pt-BR" sz="4800" b="1" baseline="30000" dirty="0">
                <a:solidFill>
                  <a:schemeClr val="tx2">
                    <a:lumMod val="75000"/>
                  </a:schemeClr>
                </a:solidFill>
              </a:rPr>
              <a:t>-junho 2014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3355" y="1484784"/>
            <a:ext cx="771630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Os principais temas discutidos desde a criação da </a:t>
            </a:r>
            <a:r>
              <a:rPr lang="pt-BR" sz="2000" dirty="0" err="1">
                <a:ea typeface="Tahoma" panose="020B0604030504040204" pitchFamily="34" charset="0"/>
                <a:cs typeface="Times New Roman" panose="02020603050405020304" pitchFamily="18" charset="0"/>
              </a:rPr>
              <a:t>CoP</a:t>
            </a: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 Rede </a:t>
            </a:r>
            <a:r>
              <a:rPr lang="pt-BR" sz="2000" dirty="0" err="1">
                <a:ea typeface="Tahoma" panose="020B0604030504040204" pitchFamily="34" charset="0"/>
                <a:cs typeface="Times New Roman" panose="02020603050405020304" pitchFamily="18" charset="0"/>
              </a:rPr>
              <a:t>Onco</a:t>
            </a: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 foram:</a:t>
            </a:r>
          </a:p>
          <a:p>
            <a:pPr algn="just">
              <a:spcBef>
                <a:spcPts val="1800"/>
              </a:spcBef>
            </a:pPr>
            <a:endParaRPr lang="pt-BR" sz="2000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spcBef>
                <a:spcPts val="180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O processo das </a:t>
            </a:r>
            <a:r>
              <a:rPr lang="pt-BR" sz="2000" dirty="0" err="1" smtClean="0">
                <a:ea typeface="Tahoma" panose="020B0604030504040204" pitchFamily="34" charset="0"/>
                <a:cs typeface="Times New Roman" panose="02020603050405020304" pitchFamily="18" charset="0"/>
              </a:rPr>
              <a:t>PDPs</a:t>
            </a:r>
            <a:r>
              <a:rPr lang="pt-BR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 e as oportunidades para a inovação;</a:t>
            </a:r>
            <a:endParaRPr lang="pt-BR" sz="2000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spcBef>
                <a:spcPts val="180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Produtos Oncológicos produzidos em Plataforma Vegetal;</a:t>
            </a:r>
          </a:p>
          <a:p>
            <a:pPr marL="571500" indent="-571500" algn="just">
              <a:spcBef>
                <a:spcPts val="180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Novos alvos terapêuticos em </a:t>
            </a:r>
            <a:r>
              <a:rPr lang="pt-BR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câncer</a:t>
            </a: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endParaRPr lang="pt-BR" sz="2000" dirty="0" smtClean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spcBef>
                <a:spcPts val="180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Realização de palestras e ações nas campanhas de combate ao câncer.</a:t>
            </a:r>
            <a:endParaRPr lang="pt-BR" sz="2000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spcBef>
                <a:spcPts val="180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endParaRPr lang="pt-BR" sz="2000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buClr>
                <a:srgbClr val="FF0000"/>
              </a:buClr>
            </a:pPr>
            <a:endParaRPr lang="pt-BR" sz="2000" dirty="0"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3355" y="404664"/>
            <a:ext cx="506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CoP</a:t>
            </a:r>
            <a:r>
              <a:rPr lang="pt-BR" sz="4800" b="1" baseline="30000" dirty="0">
                <a:solidFill>
                  <a:schemeClr val="tx2">
                    <a:lumMod val="75000"/>
                  </a:schemeClr>
                </a:solidFill>
              </a:rPr>
              <a:t>- Rede </a:t>
            </a: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Onco</a:t>
            </a:r>
            <a:endParaRPr lang="pt-BR" sz="48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980728"/>
            <a:ext cx="86481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18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2000" dirty="0"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  <a:buClr>
                <a:srgbClr val="FF0000"/>
              </a:buClr>
            </a:pP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Os resultados </a:t>
            </a:r>
            <a:r>
              <a:rPr lang="pt-BR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obtidos </a:t>
            </a: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neste período foram:</a:t>
            </a:r>
          </a:p>
          <a:p>
            <a:pPr marL="571500" indent="-571500" algn="just">
              <a:spcBef>
                <a:spcPts val="180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Documento com propostas para melhor aproveitamento das </a:t>
            </a:r>
            <a:r>
              <a:rPr lang="pt-BR" sz="2000" dirty="0" err="1">
                <a:ea typeface="Tahoma" panose="020B0604030504040204" pitchFamily="34" charset="0"/>
                <a:cs typeface="Times New Roman" panose="02020603050405020304" pitchFamily="18" charset="0"/>
              </a:rPr>
              <a:t>PDPs</a:t>
            </a: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571500" indent="-571500" algn="just">
              <a:spcBef>
                <a:spcPts val="180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Oferta da disciplina de  </a:t>
            </a:r>
            <a:r>
              <a:rPr lang="pt-BR" sz="2000" dirty="0" err="1">
                <a:ea typeface="Tahoma" panose="020B0604030504040204" pitchFamily="34" charset="0"/>
                <a:cs typeface="Times New Roman" panose="02020603050405020304" pitchFamily="18" charset="0"/>
              </a:rPr>
              <a:t>Oncobiologia</a:t>
            </a: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 para o Mestrado Profissional em Tecnologia em </a:t>
            </a:r>
            <a:r>
              <a:rPr lang="pt-BR" sz="2000" dirty="0" err="1">
                <a:ea typeface="Tahoma" panose="020B0604030504040204" pitchFamily="34" charset="0"/>
                <a:cs typeface="Times New Roman" panose="02020603050405020304" pitchFamily="18" charset="0"/>
              </a:rPr>
              <a:t>Imunobiológicos</a:t>
            </a: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pPr marL="571500" indent="-571500" algn="just">
              <a:spcBef>
                <a:spcPts val="180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Estabelecimento e formalização de novas parcerias;</a:t>
            </a:r>
          </a:p>
          <a:p>
            <a:pPr marL="571500" indent="-571500" algn="just">
              <a:spcBef>
                <a:spcPts val="180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Proposta de realização do Fórum de Redes de Colaboração em Oncologia- Alavancando a </a:t>
            </a:r>
            <a:r>
              <a:rPr lang="pt-BR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Inovação </a:t>
            </a: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em </a:t>
            </a:r>
            <a:r>
              <a:rPr lang="pt-BR" sz="2000" dirty="0" err="1">
                <a:ea typeface="Tahoma" panose="020B0604030504040204" pitchFamily="34" charset="0"/>
                <a:cs typeface="Times New Roman" panose="02020603050405020304" pitchFamily="18" charset="0"/>
              </a:rPr>
              <a:t>Bio-Manguinhos</a:t>
            </a: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1800"/>
              </a:spcBef>
              <a:buClr>
                <a:srgbClr val="7030A0"/>
              </a:buClr>
            </a:pPr>
            <a:endParaRPr lang="pt-BR" sz="2000" dirty="0"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51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3355" y="404664"/>
            <a:ext cx="506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CoP</a:t>
            </a:r>
            <a:r>
              <a:rPr lang="pt-BR" sz="4800" b="1" baseline="30000" dirty="0">
                <a:solidFill>
                  <a:schemeClr val="tx2">
                    <a:lumMod val="75000"/>
                  </a:schemeClr>
                </a:solidFill>
              </a:rPr>
              <a:t>- Rede </a:t>
            </a: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Onco</a:t>
            </a:r>
            <a:endParaRPr lang="pt-BR" sz="48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9" y="149627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180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Ações no Mestrado Profissional de Tecnologia em </a:t>
            </a:r>
            <a:r>
              <a:rPr lang="pt-BR" sz="2000" dirty="0" err="1" smtClean="0">
                <a:ea typeface="Tahoma" panose="020B0604030504040204" pitchFamily="34" charset="0"/>
                <a:cs typeface="Times New Roman" panose="02020603050405020304" pitchFamily="18" charset="0"/>
              </a:rPr>
              <a:t>Imunobiológicos</a:t>
            </a:r>
            <a:r>
              <a:rPr lang="pt-BR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pt-BR" sz="2000" dirty="0"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043609" y="2564904"/>
            <a:ext cx="2187626" cy="648072"/>
            <a:chOff x="1043609" y="2564904"/>
            <a:chExt cx="2187626" cy="648072"/>
          </a:xfrm>
        </p:grpSpPr>
        <p:sp>
          <p:nvSpPr>
            <p:cNvPr id="4" name="Retângulo 3"/>
            <p:cNvSpPr/>
            <p:nvPr/>
          </p:nvSpPr>
          <p:spPr>
            <a:xfrm>
              <a:off x="1043609" y="2564904"/>
              <a:ext cx="2187626" cy="648072"/>
            </a:xfrm>
            <a:prstGeom prst="rect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1134385" y="2833385"/>
              <a:ext cx="1844822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baseline="30000" dirty="0">
                  <a:solidFill>
                    <a:schemeClr val="accent1">
                      <a:lumMod val="50000"/>
                    </a:schemeClr>
                  </a:solidFill>
                </a:rPr>
                <a:t>20 alunos</a:t>
              </a:r>
              <a:endParaRPr lang="pt-BR" sz="2800" baseline="30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8" name="Retângulo 7"/>
          <p:cNvSpPr/>
          <p:nvPr/>
        </p:nvSpPr>
        <p:spPr>
          <a:xfrm>
            <a:off x="4572000" y="2564904"/>
            <a:ext cx="2880320" cy="648072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873725" y="2833384"/>
            <a:ext cx="227687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baseline="30000" dirty="0">
                <a:solidFill>
                  <a:schemeClr val="accent1">
                    <a:lumMod val="50000"/>
                  </a:schemeClr>
                </a:solidFill>
              </a:rPr>
              <a:t>5 teses em Oncologia</a:t>
            </a:r>
            <a:endParaRPr lang="pt-BR" sz="2800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3491880" y="2833384"/>
            <a:ext cx="720080" cy="189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5400000">
            <a:off x="5652119" y="3542669"/>
            <a:ext cx="720080" cy="189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923928" y="4062491"/>
            <a:ext cx="4464496" cy="648072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923928" y="4252287"/>
            <a:ext cx="4383080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baseline="30000" dirty="0">
                <a:solidFill>
                  <a:schemeClr val="accent1">
                    <a:lumMod val="50000"/>
                  </a:schemeClr>
                </a:solidFill>
              </a:rPr>
              <a:t>Colaborações com IOC, UFRJ e INCA</a:t>
            </a:r>
            <a:endParaRPr lang="pt-BR" sz="2800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86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43355" y="404664"/>
            <a:ext cx="5065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CoP</a:t>
            </a:r>
            <a:r>
              <a:rPr lang="pt-BR" sz="4800" b="1" baseline="30000" dirty="0">
                <a:solidFill>
                  <a:schemeClr val="tx2">
                    <a:lumMod val="75000"/>
                  </a:schemeClr>
                </a:solidFill>
              </a:rPr>
              <a:t>- Rede </a:t>
            </a:r>
            <a:r>
              <a:rPr lang="pt-BR" sz="4800" b="1" baseline="30000" dirty="0" err="1">
                <a:solidFill>
                  <a:schemeClr val="tx2">
                    <a:lumMod val="75000"/>
                  </a:schemeClr>
                </a:solidFill>
              </a:rPr>
              <a:t>Onco</a:t>
            </a:r>
            <a:endParaRPr lang="pt-BR" sz="48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9" y="14962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Bef>
                <a:spcPts val="1800"/>
              </a:spcBef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Oferta da disciplina de  </a:t>
            </a:r>
            <a:r>
              <a:rPr lang="pt-BR" sz="2000" dirty="0" err="1">
                <a:ea typeface="Tahoma" panose="020B0604030504040204" pitchFamily="34" charset="0"/>
                <a:cs typeface="Times New Roman" panose="02020603050405020304" pitchFamily="18" charset="0"/>
              </a:rPr>
              <a:t>Oncobiologia</a:t>
            </a:r>
            <a:r>
              <a:rPr lang="pt-BR" sz="2000" dirty="0">
                <a:ea typeface="Tahoma" panose="020B0604030504040204" pitchFamily="34" charset="0"/>
                <a:cs typeface="Times New Roman" panose="02020603050405020304" pitchFamily="18" charset="0"/>
              </a:rPr>
              <a:t> para o Mestrado Profissional em Tecnologia em </a:t>
            </a:r>
            <a:r>
              <a:rPr lang="pt-BR" sz="2000" dirty="0" err="1">
                <a:ea typeface="Tahoma" panose="020B0604030504040204" pitchFamily="34" charset="0"/>
                <a:cs typeface="Times New Roman" panose="02020603050405020304" pitchFamily="18" charset="0"/>
              </a:rPr>
              <a:t>Imunobiológicos</a:t>
            </a:r>
            <a:r>
              <a:rPr lang="pt-BR" sz="2000" dirty="0" smtClean="0"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47664" y="2464769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pt-BR" dirty="0" smtClean="0"/>
              <a:t>Temas variados e abrangentes- Epidemiologia e </a:t>
            </a:r>
            <a:r>
              <a:rPr lang="pt-BR" dirty="0"/>
              <a:t>fatores de risco, </a:t>
            </a:r>
            <a:r>
              <a:rPr lang="pt-BR" dirty="0" err="1"/>
              <a:t>o</a:t>
            </a:r>
            <a:r>
              <a:rPr lang="pt-BR" dirty="0" err="1" smtClean="0"/>
              <a:t>ncogenes</a:t>
            </a:r>
            <a:r>
              <a:rPr lang="pt-BR" dirty="0" smtClean="0"/>
              <a:t>, </a:t>
            </a:r>
            <a:r>
              <a:rPr lang="pt-BR" dirty="0"/>
              <a:t>genes supressores de tumor e </a:t>
            </a:r>
            <a:r>
              <a:rPr lang="pt-BR" dirty="0" err="1" smtClean="0"/>
              <a:t>epigenética</a:t>
            </a:r>
            <a:r>
              <a:rPr lang="pt-BR" dirty="0" smtClean="0"/>
              <a:t>, ciclo celular, transição epitélio-</a:t>
            </a:r>
            <a:r>
              <a:rPr lang="pt-BR" dirty="0" err="1" smtClean="0"/>
              <a:t>mesenquimal</a:t>
            </a:r>
            <a:r>
              <a:rPr lang="pt-BR" dirty="0" smtClean="0"/>
              <a:t>, RMD, microambiente tumoral, </a:t>
            </a:r>
            <a:r>
              <a:rPr lang="pt-BR" dirty="0" err="1" smtClean="0"/>
              <a:t>imunoterapias</a:t>
            </a:r>
            <a:r>
              <a:rPr lang="pt-BR" dirty="0" smtClean="0"/>
              <a:t> e terapias alvo, marcadores de diagnóstico e prognóstico, pesquisa clínica.</a:t>
            </a:r>
          </a:p>
          <a:p>
            <a:pPr algn="just">
              <a:buClr>
                <a:srgbClr val="7030A0"/>
              </a:buClr>
            </a:pPr>
            <a:r>
              <a:rPr lang="pt-BR" dirty="0" smtClean="0"/>
              <a:t> </a:t>
            </a:r>
            <a:endParaRPr lang="pt-BR" dirty="0"/>
          </a:p>
          <a:p>
            <a:pPr marL="285750" indent="-285750" algn="just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pt-BR" dirty="0" smtClean="0"/>
              <a:t>14 professores- INCA, UFRJ, FIOCRUZ</a:t>
            </a:r>
          </a:p>
          <a:p>
            <a:pPr marL="285750" indent="-285750" algn="just">
              <a:buClr>
                <a:srgbClr val="7030A0"/>
              </a:buClr>
              <a:buFont typeface="Courier New" panose="02070309020205020404" pitchFamily="49" charset="0"/>
              <a:buChar char="o"/>
            </a:pPr>
            <a:endParaRPr lang="pt-BR" dirty="0"/>
          </a:p>
          <a:p>
            <a:pPr marL="285750" indent="-285750" algn="just">
              <a:buClr>
                <a:srgbClr val="7030A0"/>
              </a:buClr>
              <a:buFont typeface="Courier New" panose="02070309020205020404" pitchFamily="49" charset="0"/>
              <a:buChar char="o"/>
            </a:pPr>
            <a:r>
              <a:rPr lang="pt-BR" dirty="0" smtClean="0"/>
              <a:t> Trabalho final envolvendo resumos e ideias de novos projetos para desenvolvimento de produtos na área de oncologia.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834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44624"/>
            <a:ext cx="8879957" cy="644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</a:rPr>
              <a:t>Parcerias em andamento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836712"/>
            <a:ext cx="6696743" cy="441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1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7504" y="70157"/>
            <a:ext cx="8879957" cy="12598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</a:rPr>
              <a:t>Fórum de Redes de Colaboração em Oncologia </a:t>
            </a:r>
          </a:p>
          <a:p>
            <a:pPr algn="ctr">
              <a:lnSpc>
                <a:spcPct val="150000"/>
              </a:lnSpc>
            </a:pP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</a:rPr>
              <a:t>Alavancando a inovação em </a:t>
            </a:r>
            <a:r>
              <a:rPr lang="pt-BR" sz="4000" b="1" baseline="30000" dirty="0" err="1">
                <a:solidFill>
                  <a:schemeClr val="tx2">
                    <a:lumMod val="75000"/>
                  </a:schemeClr>
                </a:solidFill>
              </a:rPr>
              <a:t>Bio-Manguinhos</a:t>
            </a: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83" y="1412776"/>
            <a:ext cx="2260293" cy="15633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810" y="1363050"/>
            <a:ext cx="2872143" cy="1662820"/>
          </a:xfrm>
          <a:prstGeom prst="rect">
            <a:avLst/>
          </a:prstGeom>
        </p:spPr>
      </p:pic>
      <p:pic>
        <p:nvPicPr>
          <p:cNvPr id="1030" name="Picture 6" descr="http://4.bp.blogspot.com/-izTnZJqpc-Q/UGEESPdpDkI/AAAAAAAACEg/LFPRdoLhYwo/s1600/Inovaca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24639" r="1388" b="4144"/>
          <a:stretch/>
        </p:blipFill>
        <p:spPr bwMode="auto">
          <a:xfrm>
            <a:off x="436295" y="3141719"/>
            <a:ext cx="5112567" cy="288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/>
          <a:srcRect b="8914"/>
          <a:stretch/>
        </p:blipFill>
        <p:spPr>
          <a:xfrm>
            <a:off x="5980048" y="1496384"/>
            <a:ext cx="2453783" cy="164533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019504" y="3423768"/>
            <a:ext cx="3343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Por que é necessário fomentar a inovação?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019504" y="5490352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Ex. </a:t>
            </a:r>
            <a:r>
              <a:rPr lang="pt-BR" dirty="0" err="1"/>
              <a:t>Biofármacos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981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 bwMode="auto">
          <a:xfrm>
            <a:off x="578929" y="116632"/>
            <a:ext cx="8097526" cy="831626"/>
          </a:xfr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pt-BR" altLang="pt-BR" sz="4000" b="1" baseline="300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Biofármacos ou medicamentos biológicos</a:t>
            </a: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/>
          </p:nvPr>
        </p:nvGraphicFramePr>
        <p:xfrm>
          <a:off x="102171" y="908720"/>
          <a:ext cx="8827083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http://www.chromacademy.com/images/aspirin-vs-monoclonal-antibod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" y="4430388"/>
            <a:ext cx="3025931" cy="242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515712" y="3784057"/>
            <a:ext cx="441184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Hoje: cerca de 160 diferentes biofármacos aprovados pelo FDA</a:t>
            </a:r>
          </a:p>
        </p:txBody>
      </p:sp>
      <p:pic>
        <p:nvPicPr>
          <p:cNvPr id="3088" name="Picture 16" descr="http://image.slidesharecdn.com/aula12casdvestdnarec-130523011845-phpapp02/95/aula-12-tecnologia-do-dna-recombinante-12-638.jpg?cb=136927209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2"/>
          <a:stretch/>
        </p:blipFill>
        <p:spPr bwMode="auto">
          <a:xfrm>
            <a:off x="2993429" y="4430388"/>
            <a:ext cx="3337404" cy="22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9"/>
          <a:srcRect l="10964" b="30841"/>
          <a:stretch/>
        </p:blipFill>
        <p:spPr>
          <a:xfrm>
            <a:off x="6271256" y="4430388"/>
            <a:ext cx="2872744" cy="16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8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895"/>
    </mc:Choice>
    <mc:Fallback xmlns="">
      <p:transition spd="slow" advTm="18189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895"/>
            <a:ext cx="8002866" cy="8881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Desenvolvimento de Biofármacos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051" y="444488"/>
            <a:ext cx="4893383" cy="6099532"/>
          </a:xfrm>
        </p:spPr>
        <p:txBody>
          <a:bodyPr>
            <a:normAutofit lnSpcReduction="10000"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Processo complexo, longo, de alto risco e de custo elevado</a:t>
            </a:r>
          </a:p>
          <a:p>
            <a:pPr lvl="1"/>
            <a:r>
              <a:rPr lang="pt-BR" sz="1700" dirty="0"/>
              <a:t>As Big Pharma investem de 10 a 20% de sua receita em P&amp;D.</a:t>
            </a:r>
          </a:p>
          <a:p>
            <a:pPr lvl="1"/>
            <a:r>
              <a:rPr lang="pt-BR" sz="1700" dirty="0"/>
              <a:t>Custo de desenvolvimento de NME: US$1,5 </a:t>
            </a:r>
            <a:r>
              <a:rPr lang="pt-BR" sz="1700" dirty="0" err="1"/>
              <a:t>bihão</a:t>
            </a:r>
            <a:endParaRPr lang="pt-BR" sz="1700" dirty="0"/>
          </a:p>
          <a:p>
            <a:pPr lvl="2"/>
            <a:r>
              <a:rPr lang="pt-BR" sz="1600" dirty="0"/>
              <a:t>Desenvolvimento do produto – 16%</a:t>
            </a:r>
          </a:p>
          <a:p>
            <a:pPr lvl="2"/>
            <a:r>
              <a:rPr lang="pt-BR" sz="1600" dirty="0"/>
              <a:t>Custo do insucesso – 44%</a:t>
            </a:r>
          </a:p>
          <a:p>
            <a:pPr lvl="2"/>
            <a:r>
              <a:rPr lang="pt-BR" sz="1600" dirty="0"/>
              <a:t>Custo de oportunidade pelo capital investido (longo tempo para registro e lucro) - 40%</a:t>
            </a:r>
          </a:p>
          <a:p>
            <a:pPr lvl="1"/>
            <a:r>
              <a:rPr lang="pt-BR" sz="1700" dirty="0"/>
              <a:t>Necessidade de parcerias, aquisições ou contratação de serviços</a:t>
            </a:r>
          </a:p>
          <a:p>
            <a:pPr lvl="2"/>
            <a:r>
              <a:rPr lang="pt-BR" sz="1600" dirty="0"/>
              <a:t>Universidades, start </a:t>
            </a:r>
            <a:r>
              <a:rPr lang="pt-BR" sz="1600" dirty="0" err="1"/>
              <a:t>ups</a:t>
            </a:r>
            <a:r>
              <a:rPr lang="pt-BR" sz="1600" dirty="0"/>
              <a:t> e outras parcerias</a:t>
            </a:r>
          </a:p>
          <a:p>
            <a:pPr lvl="2"/>
            <a:r>
              <a:rPr lang="pt-BR" sz="1600" dirty="0"/>
              <a:t>CRO – </a:t>
            </a:r>
            <a:r>
              <a:rPr lang="pt-BR" sz="1600" i="1" dirty="0" err="1"/>
              <a:t>Contract</a:t>
            </a:r>
            <a:r>
              <a:rPr lang="pt-BR" sz="1600" i="1" dirty="0"/>
              <a:t> </a:t>
            </a:r>
            <a:r>
              <a:rPr lang="pt-BR" sz="1600" i="1" dirty="0" err="1"/>
              <a:t>Research</a:t>
            </a:r>
            <a:r>
              <a:rPr lang="pt-BR" sz="1600" i="1" dirty="0"/>
              <a:t> </a:t>
            </a:r>
            <a:r>
              <a:rPr lang="pt-BR" sz="1600" i="1" dirty="0" err="1"/>
              <a:t>Organization</a:t>
            </a:r>
            <a:endParaRPr lang="pt-BR" sz="1600" i="1" dirty="0"/>
          </a:p>
          <a:p>
            <a:pPr lvl="2"/>
            <a:r>
              <a:rPr lang="pt-BR" sz="1600" dirty="0"/>
              <a:t>CMO – </a:t>
            </a:r>
            <a:r>
              <a:rPr lang="pt-BR" sz="1600" i="1" dirty="0" err="1"/>
              <a:t>Contract</a:t>
            </a:r>
            <a:r>
              <a:rPr lang="pt-BR" sz="1600" i="1" dirty="0"/>
              <a:t> </a:t>
            </a:r>
            <a:r>
              <a:rPr lang="pt-BR" sz="1600" i="1" dirty="0" err="1"/>
              <a:t>Manufacture</a:t>
            </a:r>
            <a:r>
              <a:rPr lang="pt-BR" sz="1600" i="1" dirty="0"/>
              <a:t> </a:t>
            </a:r>
            <a:r>
              <a:rPr lang="pt-BR" sz="1600" i="1" dirty="0" err="1" smtClean="0"/>
              <a:t>Organization</a:t>
            </a:r>
            <a:endParaRPr lang="pt-BR" sz="1600" i="1" dirty="0"/>
          </a:p>
          <a:p>
            <a:pPr lvl="2"/>
            <a:r>
              <a:rPr lang="pt-BR" sz="1600" dirty="0"/>
              <a:t>CSO – </a:t>
            </a:r>
            <a:r>
              <a:rPr lang="pt-BR" sz="1600" i="1" dirty="0" err="1"/>
              <a:t>Contract</a:t>
            </a:r>
            <a:r>
              <a:rPr lang="pt-BR" sz="1600" i="1" dirty="0"/>
              <a:t> Sales </a:t>
            </a:r>
            <a:r>
              <a:rPr lang="pt-BR" sz="1600" i="1" dirty="0" err="1"/>
              <a:t>Organization</a:t>
            </a:r>
            <a:r>
              <a:rPr lang="pt-BR" sz="1600" dirty="0"/>
              <a:t> </a:t>
            </a:r>
          </a:p>
          <a:p>
            <a:pPr lvl="1"/>
            <a:r>
              <a:rPr lang="pt-BR" sz="1700" dirty="0"/>
              <a:t>A medida que vai avançando nos estágios de desenvolvimento</a:t>
            </a:r>
          </a:p>
          <a:p>
            <a:pPr lvl="2"/>
            <a:r>
              <a:rPr lang="pt-BR" sz="1600" dirty="0"/>
              <a:t>Aumenta o tempo, complexidade e o número de recursos necessários (inclusive o custo)</a:t>
            </a:r>
          </a:p>
          <a:p>
            <a:pPr lvl="2"/>
            <a:r>
              <a:rPr lang="pt-BR" sz="1600" dirty="0"/>
              <a:t>Diminui o risco</a:t>
            </a:r>
          </a:p>
          <a:p>
            <a:pPr lvl="1"/>
            <a:endParaRPr lang="pt-BR" sz="2000" dirty="0"/>
          </a:p>
          <a:p>
            <a:pPr lvl="1"/>
            <a:endParaRPr lang="pt-BR" sz="1400" dirty="0"/>
          </a:p>
        </p:txBody>
      </p:sp>
      <p:pic>
        <p:nvPicPr>
          <p:cNvPr id="6" name="Picture 6" descr="http://2.bp.blogspot.com/-eOX4KedtLY4/UDa7AP1kRFI/AAAAAAAAARE/GKcF3U4A_rY/s1600/FDA+Develop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85" y="3382502"/>
            <a:ext cx="4111027" cy="22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t="5028"/>
          <a:stretch/>
        </p:blipFill>
        <p:spPr>
          <a:xfrm>
            <a:off x="5524019" y="758468"/>
            <a:ext cx="2909452" cy="169333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193436" y="2512308"/>
            <a:ext cx="22669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Fonte: </a:t>
            </a:r>
            <a:r>
              <a:rPr lang="it-IT" sz="900" dirty="0"/>
              <a:t>Bowen and Casadevall</a:t>
            </a:r>
            <a:r>
              <a:rPr lang="pt-BR" sz="900" dirty="0"/>
              <a:t>, 2015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176102" y="2299666"/>
            <a:ext cx="4805332" cy="18901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574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"/>
    </mc:Choice>
    <mc:Fallback xmlns="">
      <p:transition spd="slow" advTm="228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720" y="1280069"/>
            <a:ext cx="3548118" cy="166737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9533" y="30382"/>
            <a:ext cx="7886700" cy="8316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4000" b="1" baseline="300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Biofármacos</a:t>
            </a: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no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803" y="620688"/>
            <a:ext cx="3791907" cy="5502216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900" dirty="0"/>
              <a:t>O Brasil é fortemente dependente da importação de </a:t>
            </a:r>
            <a:r>
              <a:rPr lang="pt-BR" sz="2900" dirty="0" err="1"/>
              <a:t>biofarmacêuticos</a:t>
            </a:r>
            <a:endParaRPr lang="pt-BR" sz="2900" dirty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900" dirty="0"/>
              <a:t>Gasto relevante para o SUS</a:t>
            </a:r>
          </a:p>
          <a:p>
            <a:pPr lvl="1"/>
            <a:r>
              <a:rPr lang="pt-BR" sz="2300" dirty="0"/>
              <a:t>Anticorpos monoclonais são 1% dos </a:t>
            </a:r>
            <a:r>
              <a:rPr lang="pt-BR" sz="2300" dirty="0" err="1"/>
              <a:t>biofármacos</a:t>
            </a:r>
            <a:r>
              <a:rPr lang="pt-BR" sz="2300" dirty="0"/>
              <a:t> adquiridos pelo SUS e representam 32% dos </a:t>
            </a:r>
            <a:r>
              <a:rPr lang="pt-BR" sz="2300" dirty="0" smtClean="0"/>
              <a:t>gastos.</a:t>
            </a:r>
          </a:p>
          <a:p>
            <a:pPr lvl="1"/>
            <a:endParaRPr lang="pt-BR" sz="2300" dirty="0" smtClean="0"/>
          </a:p>
          <a:p>
            <a:pPr lvl="1"/>
            <a:endParaRPr lang="pt-BR" sz="2300" dirty="0"/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O déficit da balança comercial brasileira em medicamentos (biológicos e químicos) atingiu, em 2010, cerca de 5,4 bi US$.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C</a:t>
            </a:r>
            <a:r>
              <a:rPr lang="pt-BR" sz="2800" dirty="0" smtClean="0"/>
              <a:t>enário </a:t>
            </a:r>
            <a:r>
              <a:rPr lang="pt-BR" sz="2800" dirty="0"/>
              <a:t>de forte vulnerabilidade externa do país</a:t>
            </a:r>
          </a:p>
          <a:p>
            <a:pPr lvl="1"/>
            <a:r>
              <a:rPr lang="pt-BR" sz="2300" dirty="0"/>
              <a:t>déficit comercial, de conhecimento e </a:t>
            </a:r>
            <a:r>
              <a:rPr lang="pt-BR" sz="2300" dirty="0" smtClean="0"/>
              <a:t>tecnologia</a:t>
            </a:r>
            <a:endParaRPr lang="pt-BR" sz="2300" dirty="0"/>
          </a:p>
        </p:txBody>
      </p:sp>
      <p:pic>
        <p:nvPicPr>
          <p:cNvPr id="2050" name="Picture 2" descr="http://www.biosimilarnews.com/wp-content/uploads/2012/08/Brazil-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1" y="-22186"/>
            <a:ext cx="1554480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r="12161"/>
          <a:stretch/>
        </p:blipFill>
        <p:spPr>
          <a:xfrm>
            <a:off x="3785833" y="3233830"/>
            <a:ext cx="5358168" cy="234146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976234" y="5473974"/>
            <a:ext cx="1906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Fonte: Pimentel et al., 2013</a:t>
            </a:r>
          </a:p>
        </p:txBody>
      </p:sp>
    </p:spTree>
    <p:extLst>
      <p:ext uri="{BB962C8B-B14F-4D97-AF65-F5344CB8AC3E}">
        <p14:creationId xmlns:p14="http://schemas.microsoft.com/office/powerpoint/2010/main" val="2013184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0"/>
            <a:ext cx="1757185" cy="16169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-77601"/>
            <a:ext cx="5303533" cy="8316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Desenvolvimento de biofármacos no Brasil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280417"/>
          <a:ext cx="8928992" cy="509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http://1.bp.blogspot.com/-0yeyHiKM6n0/VNWhaocy_WI/AAAAAAAAB84/jkWwj7EM2GY/s1600/Gerenciamento-de-Equipe-300x200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7"/>
          <a:stretch/>
        </p:blipFill>
        <p:spPr bwMode="auto">
          <a:xfrm>
            <a:off x="827584" y="4577568"/>
            <a:ext cx="3830130" cy="219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58286" y="4437112"/>
            <a:ext cx="9034467" cy="15121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374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27584" y="692696"/>
            <a:ext cx="748883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052736"/>
            <a:ext cx="540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baseline="30000" dirty="0">
                <a:solidFill>
                  <a:schemeClr val="tx2">
                    <a:lumMod val="75000"/>
                  </a:schemeClr>
                </a:solidFill>
              </a:rPr>
              <a:t>MISSÃO</a:t>
            </a:r>
            <a:endParaRPr lang="pt-BR" sz="5400" baseline="30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2800" baseline="30000" dirty="0"/>
              <a:t>Contribuir para a melhoria dos padrões da saúde pública brasileira, por meio de inovação, desenvolvimento tecnológico, produção de </a:t>
            </a:r>
            <a:r>
              <a:rPr lang="pt-BR" sz="2800" baseline="30000" dirty="0" err="1"/>
              <a:t>imunobiológicos</a:t>
            </a:r>
            <a:r>
              <a:rPr lang="pt-BR" sz="2800" baseline="30000" dirty="0"/>
              <a:t> e prestação de serviços para atender prioritariamente às demandas de saúde do país.</a:t>
            </a:r>
          </a:p>
          <a:p>
            <a:endParaRPr lang="pt-BR" sz="5400" b="1" baseline="30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sz="5400" b="1" baseline="30000" dirty="0">
                <a:solidFill>
                  <a:schemeClr val="tx2">
                    <a:lumMod val="75000"/>
                  </a:schemeClr>
                </a:solidFill>
              </a:rPr>
              <a:t>VISÃO</a:t>
            </a:r>
          </a:p>
          <a:p>
            <a:r>
              <a:rPr lang="pt-BR" sz="2800" baseline="30000" dirty="0"/>
              <a:t>Ser a base tecnológica do Estado Brasileiro para as políticas do setor, e protagonizar a oferta de   produtos e serviços de interesse epidemiológico, biomédico e sanitário.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8944" b="-4976"/>
          <a:stretch/>
        </p:blipFill>
        <p:spPr>
          <a:xfrm>
            <a:off x="6190146" y="2003313"/>
            <a:ext cx="2953853" cy="3945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7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2339752" y="3263206"/>
            <a:ext cx="3834680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65000"/>
              <a:defRPr sz="1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65000"/>
              <a:defRPr sz="1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65000"/>
              <a:defRPr sz="1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65000"/>
              <a:defRPr sz="1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pt-BR" sz="4000" baseline="30000" dirty="0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Outubro de 2016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lang="pt-BR" sz="4000" baseline="30000" dirty="0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Local: NAPA</a:t>
            </a:r>
          </a:p>
        </p:txBody>
      </p:sp>
      <p:sp>
        <p:nvSpPr>
          <p:cNvPr id="5" name="Retângulo 4"/>
          <p:cNvSpPr/>
          <p:nvPr/>
        </p:nvSpPr>
        <p:spPr>
          <a:xfrm>
            <a:off x="-252536" y="77887"/>
            <a:ext cx="9252520" cy="125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</a:rPr>
              <a:t>Fórum de Redes de Colaboração em Oncologia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</a:rPr>
              <a:t>Alavancando a inovação em </a:t>
            </a:r>
            <a:r>
              <a:rPr lang="pt-BR" sz="4000" b="1" baseline="30000" dirty="0" err="1">
                <a:solidFill>
                  <a:schemeClr val="tx2">
                    <a:lumMod val="75000"/>
                  </a:schemeClr>
                </a:solidFill>
              </a:rPr>
              <a:t>Bio-Manguinhos</a:t>
            </a: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10866" b="9742"/>
          <a:stretch/>
        </p:blipFill>
        <p:spPr>
          <a:xfrm>
            <a:off x="899592" y="4093746"/>
            <a:ext cx="4644465" cy="276550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48" y="1345397"/>
            <a:ext cx="2260293" cy="156336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5619" y="1351668"/>
            <a:ext cx="2872143" cy="1662820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5"/>
          <a:srcRect b="8914"/>
          <a:stretch/>
        </p:blipFill>
        <p:spPr>
          <a:xfrm>
            <a:off x="6372200" y="1441299"/>
            <a:ext cx="2453783" cy="164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19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435279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>
                <a:latin typeface="+mj-lt"/>
              </a:rPr>
              <a:t>Objetivo:</a:t>
            </a:r>
          </a:p>
          <a:p>
            <a:r>
              <a:rPr lang="pt-BR" sz="1800" dirty="0">
                <a:latin typeface="+mj-lt"/>
              </a:rPr>
              <a:t>Promover a formação de novas parcerias na área de Oncologia, alavancando o desenvolvimento de novos produtos e tecnologias de suporte.</a:t>
            </a:r>
          </a:p>
          <a:p>
            <a:pPr marL="0" indent="0">
              <a:buNone/>
            </a:pPr>
            <a:r>
              <a:rPr lang="pt-BR" sz="2000" b="1" dirty="0">
                <a:latin typeface="+mj-lt"/>
              </a:rPr>
              <a:t>Resultados esperados:</a:t>
            </a:r>
          </a:p>
          <a:p>
            <a:r>
              <a:rPr lang="pt-BR" sz="1800" dirty="0">
                <a:latin typeface="+mj-lt"/>
              </a:rPr>
              <a:t>Formalização de parcerias de pesquisa e desenvolvimento em oncologia (CDTS, IOC, ICC, Fiocruz-CE, INCA, UFRJ, UERJ e UNB);</a:t>
            </a:r>
          </a:p>
          <a:p>
            <a:r>
              <a:rPr lang="pt-BR" sz="1800" dirty="0">
                <a:latin typeface="+mj-lt"/>
              </a:rPr>
              <a:t>Mapeamento das Instituições, pesquisadores, tecnologias e de linha de pesquisa em oncologia.</a:t>
            </a:r>
          </a:p>
          <a:p>
            <a:r>
              <a:rPr lang="pt-BR" sz="1800" dirty="0">
                <a:latin typeface="+mj-lt"/>
              </a:rPr>
              <a:t>Embasamento para o desenvolvimento de uma metodologia para formação de redes de colaboração com foco no desenvolvimento de produtos e tecnologias de suporte, promovendo a Inovação.</a:t>
            </a:r>
          </a:p>
          <a:p>
            <a:r>
              <a:rPr lang="pt-BR" sz="1800" dirty="0">
                <a:latin typeface="+mj-lt"/>
              </a:rPr>
              <a:t>Identificar as lideranças que podem mobilizar a rede</a:t>
            </a:r>
          </a:p>
          <a:p>
            <a:pPr marL="0" indent="0">
              <a:buNone/>
            </a:pPr>
            <a:r>
              <a:rPr lang="pt-BR" sz="2000" b="1" dirty="0">
                <a:latin typeface="+mj-lt"/>
              </a:rPr>
              <a:t>Duração:</a:t>
            </a:r>
          </a:p>
          <a:p>
            <a:r>
              <a:rPr lang="pt-BR" sz="1800" dirty="0">
                <a:latin typeface="+mj-lt"/>
              </a:rPr>
              <a:t>Serão 2 dias de evento.</a:t>
            </a:r>
          </a:p>
          <a:p>
            <a:endParaRPr lang="pt-BR" sz="2000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4043" y="68112"/>
            <a:ext cx="8879957" cy="12598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</a:rPr>
              <a:t>Fórum de Redes de Colaboração em Oncologia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</a:rPr>
              <a:t>Alavancando a inovação em </a:t>
            </a:r>
            <a:r>
              <a:rPr lang="pt-BR" sz="4000" b="1" baseline="30000" dirty="0" err="1">
                <a:solidFill>
                  <a:schemeClr val="tx2">
                    <a:lumMod val="75000"/>
                  </a:schemeClr>
                </a:solidFill>
              </a:rPr>
              <a:t>Bio-Manguinhos</a:t>
            </a: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9915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4000" b="1" baseline="300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Temas da programação</a:t>
            </a:r>
          </a:p>
        </p:txBody>
      </p:sp>
      <p:sp>
        <p:nvSpPr>
          <p:cNvPr id="5" name="Elipse 4"/>
          <p:cNvSpPr/>
          <p:nvPr/>
        </p:nvSpPr>
        <p:spPr>
          <a:xfrm>
            <a:off x="5796136" y="3645024"/>
            <a:ext cx="2304256" cy="23042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90202" y="4473986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j-lt"/>
              </a:rPr>
              <a:t>Estudos Clínicos</a:t>
            </a:r>
          </a:p>
        </p:txBody>
      </p:sp>
      <p:sp>
        <p:nvSpPr>
          <p:cNvPr id="11" name="Elipse 10"/>
          <p:cNvSpPr/>
          <p:nvPr/>
        </p:nvSpPr>
        <p:spPr>
          <a:xfrm>
            <a:off x="835968" y="3827949"/>
            <a:ext cx="2304256" cy="2304256"/>
          </a:xfrm>
          <a:prstGeom prst="ellipse">
            <a:avLst/>
          </a:prstGeom>
          <a:solidFill>
            <a:srgbClr val="92D050">
              <a:alpha val="4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44554" y="1052735"/>
            <a:ext cx="2304256" cy="23042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652120" y="980728"/>
            <a:ext cx="2304256" cy="2304256"/>
          </a:xfrm>
          <a:prstGeom prst="ellipse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325798" y="1503237"/>
            <a:ext cx="1341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j-lt"/>
              </a:rPr>
              <a:t>Tecnologias de Suporte</a:t>
            </a:r>
          </a:p>
          <a:p>
            <a:pPr algn="ctr"/>
            <a:r>
              <a:rPr lang="pt-BR" sz="1200" dirty="0">
                <a:latin typeface="+mj-lt"/>
              </a:rPr>
              <a:t>(Ex. vetores, </a:t>
            </a:r>
            <a:r>
              <a:rPr lang="pt-BR" sz="1200" dirty="0" err="1">
                <a:latin typeface="+mj-lt"/>
              </a:rPr>
              <a:t>phage</a:t>
            </a:r>
            <a:r>
              <a:rPr lang="pt-BR" sz="1200" dirty="0">
                <a:latin typeface="+mj-lt"/>
              </a:rPr>
              <a:t> display, nanotecnologia, </a:t>
            </a:r>
            <a:r>
              <a:rPr lang="pt-BR" sz="1200" dirty="0" err="1">
                <a:latin typeface="+mj-lt"/>
              </a:rPr>
              <a:t>etc</a:t>
            </a:r>
            <a:r>
              <a:rPr lang="pt-BR" sz="1200" dirty="0">
                <a:latin typeface="+mj-lt"/>
              </a:rPr>
              <a:t>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242405" y="4656911"/>
            <a:ext cx="150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j-lt"/>
              </a:rPr>
              <a:t>Novos alvos</a:t>
            </a:r>
          </a:p>
          <a:p>
            <a:pPr algn="ctr"/>
            <a:r>
              <a:rPr lang="pt-BR" dirty="0">
                <a:latin typeface="+mj-lt"/>
              </a:rPr>
              <a:t>terapêuticos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000754" y="1624534"/>
            <a:ext cx="1606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j-lt"/>
              </a:rPr>
              <a:t>Modelos animais para câncer</a:t>
            </a:r>
          </a:p>
          <a:p>
            <a:pPr algn="ctr"/>
            <a:endParaRPr lang="pt-BR" dirty="0">
              <a:latin typeface="+mj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63888" y="1052735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j-lt"/>
              </a:rPr>
              <a:t>Preenchimento de </a:t>
            </a:r>
            <a:r>
              <a:rPr lang="pt-BR" sz="2000" i="1" dirty="0">
                <a:latin typeface="+mj-lt"/>
              </a:rPr>
              <a:t>Gaps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3283340" y="1901278"/>
            <a:ext cx="2304256" cy="2304256"/>
            <a:chOff x="3339803" y="2605459"/>
            <a:chExt cx="2304256" cy="2304256"/>
          </a:xfrm>
        </p:grpSpPr>
        <p:sp>
          <p:nvSpPr>
            <p:cNvPr id="16" name="Elipse 15"/>
            <p:cNvSpPr/>
            <p:nvPr/>
          </p:nvSpPr>
          <p:spPr>
            <a:xfrm>
              <a:off x="3339803" y="2605459"/>
              <a:ext cx="2304256" cy="230425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latin typeface="+mj-lt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3721650" y="3273657"/>
              <a:ext cx="14462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+mj-lt"/>
                </a:rPr>
                <a:t>Alvos para</a:t>
              </a:r>
            </a:p>
            <a:p>
              <a:pPr algn="ctr"/>
              <a:r>
                <a:rPr lang="pt-BR" dirty="0">
                  <a:latin typeface="+mj-lt"/>
                </a:rPr>
                <a:t>diagnóstico e prognóstico</a:t>
              </a: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170" y="4283100"/>
            <a:ext cx="2562019" cy="19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82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1176" r="15161" b="12288"/>
          <a:stretch/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231740" y="1088740"/>
            <a:ext cx="4680520" cy="46805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231739" y="2636912"/>
            <a:ext cx="4680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Obrigada</a:t>
            </a:r>
          </a:p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aline.almeida@bio.fiocruz.br</a:t>
            </a:r>
          </a:p>
          <a:p>
            <a:pPr algn="ctr"/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Pcristina@bio.fiocruz.br</a:t>
            </a:r>
          </a:p>
          <a:p>
            <a:pPr algn="ctr"/>
            <a:endParaRPr lang="pt-BR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pt-BR" sz="4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93" y="4755697"/>
            <a:ext cx="2609399" cy="195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2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biomanguinhos.br\documentos\Restrito\ASCOM - DESIGN\2014\Apresentações\Institucional_sugestão Dani Guedes\imagens\organograma bio com o fundo muda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880249" cy="496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332656"/>
            <a:ext cx="3384376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baseline="30000" dirty="0">
                <a:solidFill>
                  <a:schemeClr val="accent1">
                    <a:lumMod val="50000"/>
                  </a:schemeClr>
                </a:solidFill>
              </a:rPr>
              <a:t>Organograma | </a:t>
            </a:r>
            <a:r>
              <a:rPr lang="pt-BR" sz="4000" baseline="30000" dirty="0">
                <a:solidFill>
                  <a:schemeClr val="accent1">
                    <a:lumMod val="50000"/>
                  </a:schemeClr>
                </a:solidFill>
              </a:rPr>
              <a:t>Bio-Manguinhos</a:t>
            </a:r>
          </a:p>
        </p:txBody>
      </p:sp>
    </p:spTree>
    <p:extLst>
      <p:ext uri="{BB962C8B-B14F-4D97-AF65-F5344CB8AC3E}">
        <p14:creationId xmlns:p14="http://schemas.microsoft.com/office/powerpoint/2010/main" val="35297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biomanguinhos.br\documentos\Restrito\ASCOM - DESIGN\2014\Apresentações\Institucional_sugestão Dani Guedes\imagens\organograma bio com o fundo mudad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4" t="62383"/>
          <a:stretch/>
        </p:blipFill>
        <p:spPr bwMode="auto">
          <a:xfrm>
            <a:off x="395536" y="2132856"/>
            <a:ext cx="1415753" cy="18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332656"/>
            <a:ext cx="3384376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baseline="30000" dirty="0">
                <a:solidFill>
                  <a:schemeClr val="accent1">
                    <a:lumMod val="50000"/>
                  </a:schemeClr>
                </a:solidFill>
              </a:rPr>
              <a:t>Organograma | </a:t>
            </a:r>
            <a:r>
              <a:rPr lang="pt-BR" sz="4000" baseline="30000" dirty="0">
                <a:solidFill>
                  <a:schemeClr val="accent1">
                    <a:lumMod val="50000"/>
                  </a:schemeClr>
                </a:solidFill>
              </a:rPr>
              <a:t>Bio-Manguinhos</a:t>
            </a: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1811289" y="1664804"/>
            <a:ext cx="1692188" cy="936104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811289" y="2888330"/>
            <a:ext cx="1816223" cy="819708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3546886" y="1312826"/>
            <a:ext cx="2969330" cy="648072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109140" y="1575517"/>
            <a:ext cx="184482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baseline="30000" dirty="0">
                <a:solidFill>
                  <a:schemeClr val="accent1">
                    <a:lumMod val="50000"/>
                  </a:schemeClr>
                </a:solidFill>
              </a:rPr>
              <a:t>Laboratórios</a:t>
            </a:r>
            <a:endParaRPr lang="pt-BR" sz="2800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35896" y="3429000"/>
            <a:ext cx="2880320" cy="648072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4250942" y="3666024"/>
            <a:ext cx="184482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baseline="30000" dirty="0">
                <a:solidFill>
                  <a:schemeClr val="accent1">
                    <a:lumMod val="50000"/>
                  </a:schemeClr>
                </a:solidFill>
              </a:rPr>
              <a:t>Programas</a:t>
            </a:r>
            <a:endParaRPr lang="pt-BR" sz="2800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403648" y="4883637"/>
            <a:ext cx="2376264" cy="384931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3347864" y="4100732"/>
            <a:ext cx="737965" cy="748846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658655" y="4985715"/>
            <a:ext cx="184482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baseline="30000" dirty="0">
                <a:solidFill>
                  <a:schemeClr val="accent1">
                    <a:lumMod val="50000"/>
                  </a:schemeClr>
                </a:solidFill>
              </a:rPr>
              <a:t>Vacinas </a:t>
            </a:r>
            <a:endParaRPr lang="pt-BR" sz="2800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995936" y="4869160"/>
            <a:ext cx="2376264" cy="384931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250943" y="4971238"/>
            <a:ext cx="184482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baseline="30000" dirty="0" err="1">
                <a:solidFill>
                  <a:schemeClr val="accent1">
                    <a:lumMod val="50000"/>
                  </a:schemeClr>
                </a:solidFill>
              </a:rPr>
              <a:t>Biofármacos</a:t>
            </a:r>
            <a:r>
              <a:rPr lang="pt-BR" sz="2800" b="1" baseline="30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BR" sz="2800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444208" y="4869160"/>
            <a:ext cx="2376264" cy="384931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6699215" y="4971238"/>
            <a:ext cx="184482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baseline="30000" dirty="0">
                <a:solidFill>
                  <a:schemeClr val="accent1">
                    <a:lumMod val="50000"/>
                  </a:schemeClr>
                </a:solidFill>
              </a:rPr>
              <a:t>Reativos </a:t>
            </a:r>
            <a:endParaRPr lang="pt-BR" sz="2800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Conector reto 21"/>
          <p:cNvCxnSpPr/>
          <p:nvPr/>
        </p:nvCxnSpPr>
        <p:spPr>
          <a:xfrm flipH="1">
            <a:off x="5173353" y="4096654"/>
            <a:ext cx="1" cy="695350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6340101" y="4080592"/>
            <a:ext cx="459901" cy="751023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3335371" y="5302627"/>
            <a:ext cx="567129" cy="273386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3887924" y="5658274"/>
            <a:ext cx="2376264" cy="384931"/>
          </a:xfrm>
          <a:prstGeom prst="rect">
            <a:avLst/>
          </a:prstGeom>
          <a:noFill/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/>
          <p:nvPr/>
        </p:nvCxnSpPr>
        <p:spPr>
          <a:xfrm>
            <a:off x="5173354" y="5291636"/>
            <a:ext cx="6839" cy="309064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H="1">
            <a:off x="6102604" y="5268568"/>
            <a:ext cx="752672" cy="332132"/>
          </a:xfrm>
          <a:prstGeom prst="line">
            <a:avLst/>
          </a:prstGeom>
          <a:ln w="381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4153645" y="5755012"/>
            <a:ext cx="1844822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baseline="30000" dirty="0">
                <a:solidFill>
                  <a:schemeClr val="accent1">
                    <a:lumMod val="50000"/>
                  </a:schemeClr>
                </a:solidFill>
              </a:rPr>
              <a:t>Projetos DT </a:t>
            </a:r>
            <a:endParaRPr lang="pt-BR" sz="2800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627784" y="2207695"/>
            <a:ext cx="1275521" cy="467108"/>
            <a:chOff x="3905060" y="2425429"/>
            <a:chExt cx="1296144" cy="467108"/>
          </a:xfrm>
        </p:grpSpPr>
        <p:sp>
          <p:nvSpPr>
            <p:cNvPr id="24" name="Retângulo 23"/>
            <p:cNvSpPr/>
            <p:nvPr/>
          </p:nvSpPr>
          <p:spPr>
            <a:xfrm>
              <a:off x="3905060" y="2425429"/>
              <a:ext cx="1296144" cy="384931"/>
            </a:xfrm>
            <a:prstGeom prst="rect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044678" y="2512946"/>
              <a:ext cx="1006267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baseline="30000" dirty="0" smtClean="0">
                  <a:solidFill>
                    <a:schemeClr val="accent1">
                      <a:lumMod val="50000"/>
                    </a:schemeClr>
                  </a:solidFill>
                </a:rPr>
                <a:t>LAMAM </a:t>
              </a:r>
              <a:endParaRPr lang="pt-BR" sz="2800" baseline="30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3995935" y="2206452"/>
            <a:ext cx="1321433" cy="467108"/>
            <a:chOff x="3905060" y="2425429"/>
            <a:chExt cx="1296144" cy="467108"/>
          </a:xfrm>
        </p:grpSpPr>
        <p:sp>
          <p:nvSpPr>
            <p:cNvPr id="28" name="Retângulo 27"/>
            <p:cNvSpPr/>
            <p:nvPr/>
          </p:nvSpPr>
          <p:spPr>
            <a:xfrm>
              <a:off x="3905060" y="2425429"/>
              <a:ext cx="1296144" cy="384931"/>
            </a:xfrm>
            <a:prstGeom prst="rect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4044678" y="2512946"/>
              <a:ext cx="1006267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baseline="30000" dirty="0" smtClean="0">
                  <a:solidFill>
                    <a:schemeClr val="accent1">
                      <a:lumMod val="50000"/>
                    </a:schemeClr>
                  </a:solidFill>
                </a:rPr>
                <a:t>LATAM </a:t>
              </a:r>
              <a:endParaRPr lang="pt-BR" sz="2800" baseline="30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5364088" y="2214570"/>
            <a:ext cx="1296144" cy="467108"/>
            <a:chOff x="3905060" y="2425429"/>
            <a:chExt cx="1296144" cy="467108"/>
          </a:xfrm>
        </p:grpSpPr>
        <p:sp>
          <p:nvSpPr>
            <p:cNvPr id="32" name="Retângulo 31"/>
            <p:cNvSpPr/>
            <p:nvPr/>
          </p:nvSpPr>
          <p:spPr>
            <a:xfrm>
              <a:off x="3905060" y="2425429"/>
              <a:ext cx="1296144" cy="384931"/>
            </a:xfrm>
            <a:prstGeom prst="rect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4044678" y="2512946"/>
              <a:ext cx="1006267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baseline="30000" dirty="0" smtClean="0">
                  <a:solidFill>
                    <a:schemeClr val="accent1">
                      <a:lumMod val="50000"/>
                    </a:schemeClr>
                  </a:solidFill>
                </a:rPr>
                <a:t>LATIM </a:t>
              </a:r>
              <a:endParaRPr lang="pt-BR" sz="2800" baseline="30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6752863" y="2204864"/>
            <a:ext cx="1275521" cy="467108"/>
            <a:chOff x="3905060" y="2425429"/>
            <a:chExt cx="1296144" cy="467108"/>
          </a:xfrm>
        </p:grpSpPr>
        <p:sp>
          <p:nvSpPr>
            <p:cNvPr id="36" name="Retângulo 35"/>
            <p:cNvSpPr/>
            <p:nvPr/>
          </p:nvSpPr>
          <p:spPr>
            <a:xfrm>
              <a:off x="3905060" y="2425429"/>
              <a:ext cx="1296144" cy="384931"/>
            </a:xfrm>
            <a:prstGeom prst="rect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4044678" y="2512946"/>
              <a:ext cx="1006267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baseline="30000" dirty="0" smtClean="0">
                  <a:solidFill>
                    <a:schemeClr val="accent1">
                      <a:lumMod val="50000"/>
                    </a:schemeClr>
                  </a:solidFill>
                </a:rPr>
                <a:t>LATER </a:t>
              </a:r>
              <a:endParaRPr lang="pt-BR" sz="2800" baseline="30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3260309" y="2750523"/>
            <a:ext cx="1275521" cy="467108"/>
            <a:chOff x="3905060" y="2425429"/>
            <a:chExt cx="1296144" cy="467108"/>
          </a:xfrm>
        </p:grpSpPr>
        <p:sp>
          <p:nvSpPr>
            <p:cNvPr id="41" name="Retângulo 40"/>
            <p:cNvSpPr/>
            <p:nvPr/>
          </p:nvSpPr>
          <p:spPr>
            <a:xfrm>
              <a:off x="3905060" y="2425429"/>
              <a:ext cx="1296144" cy="384931"/>
            </a:xfrm>
            <a:prstGeom prst="rect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4044678" y="2512946"/>
              <a:ext cx="1006267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baseline="30000" dirty="0" smtClean="0">
                  <a:solidFill>
                    <a:schemeClr val="accent1">
                      <a:lumMod val="50000"/>
                    </a:schemeClr>
                  </a:solidFill>
                </a:rPr>
                <a:t>LATEB </a:t>
              </a:r>
              <a:endParaRPr lang="pt-BR" sz="2800" baseline="30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4664631" y="2745868"/>
            <a:ext cx="1275521" cy="467108"/>
            <a:chOff x="3905060" y="2425429"/>
            <a:chExt cx="1296144" cy="467108"/>
          </a:xfrm>
        </p:grpSpPr>
        <p:sp>
          <p:nvSpPr>
            <p:cNvPr id="44" name="Retângulo 43"/>
            <p:cNvSpPr/>
            <p:nvPr/>
          </p:nvSpPr>
          <p:spPr>
            <a:xfrm>
              <a:off x="3905060" y="2425429"/>
              <a:ext cx="1296144" cy="384931"/>
            </a:xfrm>
            <a:prstGeom prst="rect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CaixaDeTexto 44"/>
            <p:cNvSpPr txBox="1"/>
            <p:nvPr/>
          </p:nvSpPr>
          <p:spPr>
            <a:xfrm>
              <a:off x="4044678" y="2512946"/>
              <a:ext cx="1006267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baseline="30000" dirty="0" smtClean="0">
                  <a:solidFill>
                    <a:schemeClr val="accent1">
                      <a:lumMod val="50000"/>
                    </a:schemeClr>
                  </a:solidFill>
                </a:rPr>
                <a:t>LATEV </a:t>
              </a:r>
              <a:endParaRPr lang="pt-BR" sz="2800" baseline="30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104791" y="2745868"/>
            <a:ext cx="1275521" cy="467108"/>
            <a:chOff x="3905060" y="2425429"/>
            <a:chExt cx="1296144" cy="467108"/>
          </a:xfrm>
        </p:grpSpPr>
        <p:sp>
          <p:nvSpPr>
            <p:cNvPr id="47" name="Retângulo 46"/>
            <p:cNvSpPr/>
            <p:nvPr/>
          </p:nvSpPr>
          <p:spPr>
            <a:xfrm>
              <a:off x="3905060" y="2425429"/>
              <a:ext cx="1296144" cy="384931"/>
            </a:xfrm>
            <a:prstGeom prst="rect">
              <a:avLst/>
            </a:prstGeom>
            <a:noFill/>
            <a:ln>
              <a:solidFill>
                <a:srgbClr val="D9D9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4044678" y="2512946"/>
              <a:ext cx="1006267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baseline="30000" dirty="0" smtClean="0">
                  <a:solidFill>
                    <a:schemeClr val="accent1">
                      <a:lumMod val="50000"/>
                    </a:schemeClr>
                  </a:solidFill>
                </a:rPr>
                <a:t>LATED </a:t>
              </a:r>
              <a:endParaRPr lang="pt-BR" sz="2800" baseline="30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3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0"/>
            <a:ext cx="8856984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altLang="pt-BR" sz="4800" spc="-15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Inovação na Fiocruz e o Sistema de Ciência e Tecnologia em Saúde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108236" cy="3913593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1259632" y="1844824"/>
            <a:ext cx="2376264" cy="360040"/>
          </a:xfrm>
          <a:prstGeom prst="roundRect">
            <a:avLst/>
          </a:prstGeom>
          <a:solidFill>
            <a:srgbClr val="72A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1873647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Unidades da FIOCRUZ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0"/>
            <a:ext cx="8856984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1pPr>
            <a:lvl2pPr marL="742950" indent="-28575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2pPr>
            <a:lvl3pPr marL="11430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3pPr>
            <a:lvl4pPr marL="16002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4pPr>
            <a:lvl5pPr marL="2057400" indent="-228600" eaLnBrk="0" hangingPunct="0"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300" b="1" baseline="-25000">
                <a:solidFill>
                  <a:srgbClr val="000000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pt-BR" altLang="pt-BR" sz="4800" spc="-15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 desafio da inovação </a:t>
            </a:r>
            <a:endParaRPr lang="pt-BR" altLang="pt-BR" sz="4800" spc="-15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59" y="980728"/>
            <a:ext cx="6032890" cy="46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3" t="1176" r="15161" b="12288"/>
          <a:stretch/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231740" y="1088740"/>
            <a:ext cx="4680520" cy="46805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31740" y="2767279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+mj-lt"/>
              </a:rPr>
              <a:t>O ciclo da inovação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  <a:latin typeface="+mj-lt"/>
              </a:rPr>
              <a:t>2013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214708" y="369308"/>
            <a:ext cx="7237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b="1" baseline="30000" dirty="0">
                <a:solidFill>
                  <a:schemeClr val="accent1">
                    <a:lumMod val="50000"/>
                  </a:schemeClr>
                </a:solidFill>
              </a:rPr>
              <a:t>Ciclo da Inovação2013  |  </a:t>
            </a:r>
            <a:r>
              <a:rPr lang="pt-BR" sz="4000" baseline="30000" dirty="0">
                <a:solidFill>
                  <a:schemeClr val="accent1">
                    <a:lumMod val="50000"/>
                  </a:schemeClr>
                </a:solidFill>
              </a:rPr>
              <a:t>Bio-Manguinhos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984558" y="443482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Total-114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200305"/>
            <a:ext cx="5595920" cy="50135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66821" y="101563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Bases e pilares da Inovação</a:t>
            </a:r>
          </a:p>
        </p:txBody>
      </p:sp>
    </p:spTree>
    <p:extLst>
      <p:ext uri="{BB962C8B-B14F-4D97-AF65-F5344CB8AC3E}">
        <p14:creationId xmlns:p14="http://schemas.microsoft.com/office/powerpoint/2010/main" val="347159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12522</TotalTime>
  <Words>1465</Words>
  <Application>Microsoft Office PowerPoint</Application>
  <PresentationFormat>Apresentação na tela (4:3)</PresentationFormat>
  <Paragraphs>223</Paragraphs>
  <Slides>33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Courier New</vt:lpstr>
      <vt:lpstr>Tahoma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Redes de colaboração e a inovação </vt:lpstr>
      <vt:lpstr>Redes de Colaboração e Comunidades de Prática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Biofármacos ou medicamentos biológicos</vt:lpstr>
      <vt:lpstr>Desenvolvimento de Biofármacos</vt:lpstr>
      <vt:lpstr>Biofármacos no Brasil</vt:lpstr>
      <vt:lpstr>Desenvolvimento de biofármacos no Brasil</vt:lpstr>
      <vt:lpstr>Apresentação do PowerPoint</vt:lpstr>
      <vt:lpstr>Apresentação do PowerPoint</vt:lpstr>
      <vt:lpstr>Temas da programação</vt:lpstr>
      <vt:lpstr>Apresentação do PowerPoint</vt:lpstr>
    </vt:vector>
  </TitlesOfParts>
  <Company>Fiocruz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Danielle Guedes</dc:creator>
  <cp:lastModifiedBy>Aline de Almeida Oliveira</cp:lastModifiedBy>
  <cp:revision>523</cp:revision>
  <cp:lastPrinted>2014-10-22T17:35:44Z</cp:lastPrinted>
  <dcterms:created xsi:type="dcterms:W3CDTF">2014-02-25T18:54:28Z</dcterms:created>
  <dcterms:modified xsi:type="dcterms:W3CDTF">2016-05-17T12:17:29Z</dcterms:modified>
</cp:coreProperties>
</file>