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20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54A8D-5239-BC46-A811-CDAE42423673}" type="datetimeFigureOut">
              <a:rPr lang="en-US" smtClean="0"/>
              <a:t>5/18/16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6030C-7D5C-BE4A-A3FB-198858D6D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01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6030C-7D5C-BE4A-A3FB-198858D6D6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03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3EE5-234C-D84A-99E5-6A693EE08F96}" type="datetimeFigureOut">
              <a:rPr lang="en-US" smtClean="0"/>
              <a:t>5/18/16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2767-8E7A-4544-9913-3A69B152A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287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3EE5-234C-D84A-99E5-6A693EE08F96}" type="datetimeFigureOut">
              <a:rPr lang="en-US" smtClean="0"/>
              <a:t>5/18/16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2767-8E7A-4544-9913-3A69B152A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46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3EE5-234C-D84A-99E5-6A693EE08F96}" type="datetimeFigureOut">
              <a:rPr lang="en-US" smtClean="0"/>
              <a:t>5/18/16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2767-8E7A-4544-9913-3A69B152A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4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3EE5-234C-D84A-99E5-6A693EE08F96}" type="datetimeFigureOut">
              <a:rPr lang="en-US" smtClean="0"/>
              <a:t>5/18/16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2767-8E7A-4544-9913-3A69B152A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52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3EE5-234C-D84A-99E5-6A693EE08F96}" type="datetimeFigureOut">
              <a:rPr lang="en-US" smtClean="0"/>
              <a:t>5/18/16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2767-8E7A-4544-9913-3A69B152A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3EE5-234C-D84A-99E5-6A693EE08F96}" type="datetimeFigureOut">
              <a:rPr lang="en-US" smtClean="0"/>
              <a:t>5/18/16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2767-8E7A-4544-9913-3A69B152A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85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3EE5-234C-D84A-99E5-6A693EE08F96}" type="datetimeFigureOut">
              <a:rPr lang="en-US" smtClean="0"/>
              <a:t>5/18/16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2767-8E7A-4544-9913-3A69B152A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1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3EE5-234C-D84A-99E5-6A693EE08F96}" type="datetimeFigureOut">
              <a:rPr lang="en-US" smtClean="0"/>
              <a:t>5/18/16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2767-8E7A-4544-9913-3A69B152A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8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3EE5-234C-D84A-99E5-6A693EE08F96}" type="datetimeFigureOut">
              <a:rPr lang="en-US" smtClean="0"/>
              <a:t>5/18/16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2767-8E7A-4544-9913-3A69B152A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6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3EE5-234C-D84A-99E5-6A693EE08F96}" type="datetimeFigureOut">
              <a:rPr lang="en-US" smtClean="0"/>
              <a:t>5/18/16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2767-8E7A-4544-9913-3A69B152A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7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03EE5-234C-D84A-99E5-6A693EE08F96}" type="datetimeFigureOut">
              <a:rPr lang="en-US" smtClean="0"/>
              <a:t>5/18/16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2767-8E7A-4544-9913-3A69B152A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8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03EE5-234C-D84A-99E5-6A693EE08F96}" type="datetimeFigureOut">
              <a:rPr lang="en-US" smtClean="0"/>
              <a:t>5/18/16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92767-8E7A-4544-9913-3A69B152A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82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608481"/>
              </p:ext>
            </p:extLst>
          </p:nvPr>
        </p:nvGraphicFramePr>
        <p:xfrm>
          <a:off x="429683" y="478631"/>
          <a:ext cx="3238500" cy="977900"/>
        </p:xfrm>
        <a:graphic>
          <a:graphicData uri="http://schemas.openxmlformats.org/drawingml/2006/table">
            <a:tbl>
              <a:tblPr/>
              <a:tblGrid>
                <a:gridCol w="3238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Proteínas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recombinantes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200" b="0" i="0" u="none" strike="noStrike" dirty="0" err="1">
                          <a:solidFill>
                            <a:schemeClr val="accent3"/>
                          </a:solidFill>
                          <a:effectLst/>
                          <a:latin typeface="Calibri"/>
                        </a:rPr>
                        <a:t>Anticorpos</a:t>
                      </a:r>
                      <a:r>
                        <a:rPr lang="en-US" sz="12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chemeClr val="accent3"/>
                          </a:solidFill>
                          <a:effectLst/>
                          <a:latin typeface="Calibri"/>
                        </a:rPr>
                        <a:t>para</a:t>
                      </a:r>
                      <a:r>
                        <a:rPr lang="en-US" sz="12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chemeClr val="accent3"/>
                          </a:solidFill>
                          <a:effectLst/>
                          <a:latin typeface="Calibri"/>
                        </a:rPr>
                        <a:t>marcadores</a:t>
                      </a:r>
                      <a:r>
                        <a:rPr lang="en-US" sz="12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1200" b="0" i="0" u="none" strike="noStrike" dirty="0" err="1">
                          <a:solidFill>
                            <a:schemeClr val="accent3"/>
                          </a:solidFill>
                          <a:effectLst/>
                          <a:latin typeface="Calibri"/>
                        </a:rPr>
                        <a:t>câncer</a:t>
                      </a:r>
                      <a:endParaRPr lang="en-US" sz="1200" b="0" i="0" u="none" strike="noStrike" dirty="0">
                        <a:solidFill>
                          <a:schemeClr val="accent3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Desenvolvimento</a:t>
                      </a:r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de anti-EGF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200" b="0" i="0" u="none" strike="noStrike" dirty="0" err="1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Produção</a:t>
                      </a:r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1200" b="0" i="0" u="none" strike="noStrike" dirty="0" err="1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Asparaginase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Identificação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Proteínas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supressoras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tumores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389418"/>
              </p:ext>
            </p:extLst>
          </p:nvPr>
        </p:nvGraphicFramePr>
        <p:xfrm>
          <a:off x="429683" y="2084055"/>
          <a:ext cx="3238500" cy="1279594"/>
        </p:xfrm>
        <a:graphic>
          <a:graphicData uri="http://schemas.openxmlformats.org/drawingml/2006/table">
            <a:tbl>
              <a:tblPr/>
              <a:tblGrid>
                <a:gridCol w="3238500"/>
              </a:tblGrid>
              <a:tr h="6928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Seleção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bioinformática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candidatos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 posterior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validação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alvos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terapêuticos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0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200" b="0" i="0" u="none" strike="noStrike" dirty="0" err="1">
                          <a:solidFill>
                            <a:schemeClr val="accent4"/>
                          </a:solidFill>
                          <a:effectLst/>
                          <a:latin typeface="Calibri"/>
                        </a:rPr>
                        <a:t>Modelo</a:t>
                      </a:r>
                      <a:r>
                        <a:rPr lang="en-US" sz="1200" b="0" i="0" u="none" strike="noStrike" dirty="0">
                          <a:solidFill>
                            <a:schemeClr val="accent4"/>
                          </a:solidFill>
                          <a:effectLst/>
                          <a:latin typeface="Calibri"/>
                        </a:rPr>
                        <a:t>: </a:t>
                      </a:r>
                      <a:r>
                        <a:rPr lang="en-US" sz="1200" b="0" i="0" u="none" strike="noStrike" dirty="0" err="1">
                          <a:solidFill>
                            <a:schemeClr val="accent4"/>
                          </a:solidFill>
                          <a:effectLst/>
                          <a:latin typeface="Calibri"/>
                        </a:rPr>
                        <a:t>câncer</a:t>
                      </a:r>
                      <a:r>
                        <a:rPr lang="en-US" sz="1200" b="0" i="0" u="none" strike="noStrike" dirty="0">
                          <a:solidFill>
                            <a:schemeClr val="accent4"/>
                          </a:solidFill>
                          <a:effectLst/>
                          <a:latin typeface="Calibri"/>
                        </a:rPr>
                        <a:t> de mama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0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•RNAi para validação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04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nanopartícula</a:t>
                      </a:r>
                      <a:r>
                        <a:rPr lang="en-US" sz="1200" b="0" i="0" u="none" strike="noStrike" dirty="0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1200" b="0" i="0" u="none" strike="noStrike" dirty="0" err="1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segunda</a:t>
                      </a:r>
                      <a:r>
                        <a:rPr lang="en-US" sz="1200" b="0" i="0" u="none" strike="noStrike" dirty="0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geração</a:t>
                      </a:r>
                      <a:endParaRPr lang="en-US" sz="1200" b="0" i="0" u="none" strike="noStrike" dirty="0">
                        <a:solidFill>
                          <a:srgbClr val="4BACC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634600"/>
              </p:ext>
            </p:extLst>
          </p:nvPr>
        </p:nvGraphicFramePr>
        <p:xfrm>
          <a:off x="429683" y="4238095"/>
          <a:ext cx="3238500" cy="574040"/>
        </p:xfrm>
        <a:graphic>
          <a:graphicData uri="http://schemas.openxmlformats.org/drawingml/2006/table">
            <a:tbl>
              <a:tblPr/>
              <a:tblGrid>
                <a:gridCol w="3238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•Aptâmeros para câncer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Modelo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usado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câncer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mama,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próstata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pulmão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ovário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448806"/>
              </p:ext>
            </p:extLst>
          </p:nvPr>
        </p:nvGraphicFramePr>
        <p:xfrm>
          <a:off x="429683" y="5699601"/>
          <a:ext cx="3238500" cy="391160"/>
        </p:xfrm>
        <a:graphic>
          <a:graphicData uri="http://schemas.openxmlformats.org/drawingml/2006/table">
            <a:tbl>
              <a:tblPr/>
              <a:tblGrid>
                <a:gridCol w="3238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200" b="0" i="0" u="none" strike="noStrike" dirty="0" err="1">
                          <a:solidFill>
                            <a:srgbClr val="D99694"/>
                          </a:solidFill>
                          <a:effectLst/>
                          <a:latin typeface="Calibri"/>
                        </a:rPr>
                        <a:t>Fitomedicamentos</a:t>
                      </a:r>
                      <a:r>
                        <a:rPr lang="en-US" sz="1200" b="0" i="0" u="none" strike="noStrike" dirty="0">
                          <a:solidFill>
                            <a:srgbClr val="D99694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D99694"/>
                          </a:solidFill>
                          <a:effectLst/>
                          <a:latin typeface="Calibri"/>
                        </a:rPr>
                        <a:t>naturais</a:t>
                      </a:r>
                      <a:endParaRPr lang="en-US" sz="1200" b="0" i="0" u="none" strike="noStrike" dirty="0">
                        <a:solidFill>
                          <a:srgbClr val="D99694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200" b="0" i="0" u="none" strike="noStrike" dirty="0" err="1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Teste</a:t>
                      </a:r>
                      <a:r>
                        <a:rPr lang="en-US" sz="1200" b="0" i="0" u="none" strike="noStrike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em</a:t>
                      </a:r>
                      <a:r>
                        <a:rPr lang="en-US" sz="1200" b="0" i="0" u="none" strike="noStrike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linhagens</a:t>
                      </a:r>
                      <a:r>
                        <a:rPr lang="en-US" sz="1200" b="0" i="0" u="none" strike="noStrike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celulares</a:t>
                      </a:r>
                      <a:r>
                        <a:rPr lang="en-US" sz="1200" b="0" i="0" u="none" strike="noStrike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836935"/>
              </p:ext>
            </p:extLst>
          </p:nvPr>
        </p:nvGraphicFramePr>
        <p:xfrm>
          <a:off x="5238750" y="577109"/>
          <a:ext cx="3238500" cy="586740"/>
        </p:xfrm>
        <a:graphic>
          <a:graphicData uri="http://schemas.openxmlformats.org/drawingml/2006/table">
            <a:tbl>
              <a:tblPr/>
              <a:tblGrid>
                <a:gridCol w="3238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•Estudo de gliomas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•Modelos in vitro e in vivo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9BBB59"/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200" b="0" i="0" u="none" strike="noStrike" dirty="0" err="1">
                          <a:solidFill>
                            <a:schemeClr val="accent5"/>
                          </a:solidFill>
                          <a:effectLst/>
                          <a:latin typeface="Calibri"/>
                        </a:rPr>
                        <a:t>nanopartículas</a:t>
                      </a:r>
                      <a:endParaRPr lang="en-US" sz="1200" b="0" i="0" u="none" strike="noStrike" dirty="0">
                        <a:solidFill>
                          <a:schemeClr val="accent5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836639"/>
              </p:ext>
            </p:extLst>
          </p:nvPr>
        </p:nvGraphicFramePr>
        <p:xfrm>
          <a:off x="5083883" y="1844203"/>
          <a:ext cx="3238500" cy="952500"/>
        </p:xfrm>
        <a:graphic>
          <a:graphicData uri="http://schemas.openxmlformats.org/drawingml/2006/table">
            <a:tbl>
              <a:tblPr/>
              <a:tblGrid>
                <a:gridCol w="3238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200" b="0" i="0" u="none" strike="noStrike" dirty="0" err="1">
                          <a:solidFill>
                            <a:schemeClr val="accent3"/>
                          </a:solidFill>
                          <a:effectLst/>
                          <a:latin typeface="Calibri"/>
                        </a:rPr>
                        <a:t>Prospecção</a:t>
                      </a:r>
                      <a:r>
                        <a:rPr lang="en-US" sz="12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1200" b="0" i="0" u="none" strike="noStrike" dirty="0" err="1">
                          <a:solidFill>
                            <a:schemeClr val="accent3"/>
                          </a:solidFill>
                          <a:effectLst/>
                          <a:latin typeface="Calibri"/>
                        </a:rPr>
                        <a:t>Anticorpos</a:t>
                      </a:r>
                      <a:r>
                        <a:rPr lang="en-US" sz="12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chemeClr val="accent3"/>
                          </a:solidFill>
                          <a:effectLst/>
                          <a:latin typeface="Calibri"/>
                        </a:rPr>
                        <a:t>monoclonais</a:t>
                      </a:r>
                      <a:endParaRPr lang="en-US" sz="1200" b="0" i="0" u="none" strike="noStrike" dirty="0">
                        <a:solidFill>
                          <a:schemeClr val="accent3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200" b="0" i="0" u="none" strike="noStrike" dirty="0" err="1">
                          <a:solidFill>
                            <a:schemeClr val="accent3"/>
                          </a:solidFill>
                          <a:effectLst/>
                          <a:latin typeface="Calibri"/>
                        </a:rPr>
                        <a:t>Estuda</a:t>
                      </a:r>
                      <a:r>
                        <a:rPr lang="en-US" sz="12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/>
                        </a:rPr>
                        <a:t> a </a:t>
                      </a:r>
                      <a:r>
                        <a:rPr lang="en-US" sz="1200" b="0" i="0" u="none" strike="noStrike" dirty="0" err="1">
                          <a:solidFill>
                            <a:schemeClr val="accent3"/>
                          </a:solidFill>
                          <a:effectLst/>
                          <a:latin typeface="Calibri"/>
                        </a:rPr>
                        <a:t>tendência</a:t>
                      </a:r>
                      <a:r>
                        <a:rPr lang="en-US" sz="12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1200" b="0" i="0" u="none" strike="noStrike" dirty="0" err="1">
                          <a:solidFill>
                            <a:schemeClr val="accent3"/>
                          </a:solidFill>
                          <a:effectLst/>
                          <a:latin typeface="Calibri"/>
                        </a:rPr>
                        <a:t>produtos</a:t>
                      </a:r>
                      <a:r>
                        <a:rPr lang="en-US" sz="12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chemeClr val="accent3"/>
                          </a:solidFill>
                          <a:effectLst/>
                          <a:latin typeface="Calibri"/>
                        </a:rPr>
                        <a:t>em</a:t>
                      </a:r>
                      <a:r>
                        <a:rPr lang="en-US" sz="1200" b="0" i="0" u="none" strike="noStrike" dirty="0">
                          <a:solidFill>
                            <a:schemeClr val="accent3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chemeClr val="accent3"/>
                          </a:solidFill>
                          <a:effectLst/>
                          <a:latin typeface="Calibri"/>
                        </a:rPr>
                        <a:t>desenvolvimento</a:t>
                      </a:r>
                      <a:endParaRPr lang="en-US" sz="1200" b="0" i="0" u="none" strike="noStrike" dirty="0">
                        <a:solidFill>
                          <a:schemeClr val="accent3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Atualmente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atua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no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desenho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do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ensaio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clínico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fase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III do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Transtuzumab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biossimilar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218135"/>
              </p:ext>
            </p:extLst>
          </p:nvPr>
        </p:nvGraphicFramePr>
        <p:xfrm>
          <a:off x="5032176" y="3676669"/>
          <a:ext cx="3238500" cy="965200"/>
        </p:xfrm>
        <a:graphic>
          <a:graphicData uri="http://schemas.openxmlformats.org/drawingml/2006/table">
            <a:tbl>
              <a:tblPr/>
              <a:tblGrid>
                <a:gridCol w="32385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•Rastreamento de colo de útero/HPV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Estudo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multicêntrico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internacional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(London School)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•RJ/MG/SP/BA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•Social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184171"/>
              </p:ext>
            </p:extLst>
          </p:nvPr>
        </p:nvGraphicFramePr>
        <p:xfrm>
          <a:off x="429683" y="182978"/>
          <a:ext cx="2540000" cy="195580"/>
        </p:xfrm>
        <a:graphic>
          <a:graphicData uri="http://schemas.openxmlformats.org/drawingml/2006/table">
            <a:tbl>
              <a:tblPr/>
              <a:tblGrid>
                <a:gridCol w="2540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Nilson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Zunkin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– ICC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444569"/>
              </p:ext>
            </p:extLst>
          </p:nvPr>
        </p:nvGraphicFramePr>
        <p:xfrm>
          <a:off x="429683" y="2124873"/>
          <a:ext cx="2540000" cy="195580"/>
        </p:xfrm>
        <a:graphic>
          <a:graphicData uri="http://schemas.openxmlformats.org/drawingml/2006/table">
            <a:tbl>
              <a:tblPr/>
              <a:tblGrid>
                <a:gridCol w="2540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Tatiana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Tilli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 CDTS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655893"/>
              </p:ext>
            </p:extLst>
          </p:nvPr>
        </p:nvGraphicFramePr>
        <p:xfrm>
          <a:off x="372971" y="4001789"/>
          <a:ext cx="2540000" cy="195580"/>
        </p:xfrm>
        <a:graphic>
          <a:graphicData uri="http://schemas.openxmlformats.org/drawingml/2006/table">
            <a:tbl>
              <a:tblPr/>
              <a:tblGrid>
                <a:gridCol w="2540000"/>
              </a:tblGrid>
              <a:tr h="103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Mariana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Waghabi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– IOC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971794"/>
              </p:ext>
            </p:extLst>
          </p:nvPr>
        </p:nvGraphicFramePr>
        <p:xfrm>
          <a:off x="227474" y="5155643"/>
          <a:ext cx="2161008" cy="426477"/>
        </p:xfrm>
        <a:graphic>
          <a:graphicData uri="http://schemas.openxmlformats.org/drawingml/2006/table">
            <a:tbl>
              <a:tblPr/>
              <a:tblGrid>
                <a:gridCol w="2161008"/>
              </a:tblGrid>
              <a:tr h="4264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Maria Rachel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Figueiredo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– Far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444598"/>
              </p:ext>
            </p:extLst>
          </p:nvPr>
        </p:nvGraphicFramePr>
        <p:xfrm>
          <a:off x="5262928" y="242751"/>
          <a:ext cx="2540000" cy="195580"/>
        </p:xfrm>
        <a:graphic>
          <a:graphicData uri="http://schemas.openxmlformats.org/drawingml/2006/table">
            <a:tbl>
              <a:tblPr/>
              <a:tblGrid>
                <a:gridCol w="2540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Andressa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– IOC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043616"/>
              </p:ext>
            </p:extLst>
          </p:nvPr>
        </p:nvGraphicFramePr>
        <p:xfrm>
          <a:off x="5083883" y="1497929"/>
          <a:ext cx="2540000" cy="195580"/>
        </p:xfrm>
        <a:graphic>
          <a:graphicData uri="http://schemas.openxmlformats.org/drawingml/2006/table">
            <a:tbl>
              <a:tblPr/>
              <a:tblGrid>
                <a:gridCol w="2540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8064A2"/>
                          </a:solidFill>
                          <a:effectLst/>
                          <a:latin typeface="Calibri"/>
                        </a:rPr>
                        <a:t>Hugo </a:t>
                      </a:r>
                      <a:r>
                        <a:rPr lang="en-US" sz="1200" b="1" i="0" u="none" strike="noStrike" dirty="0" err="1">
                          <a:solidFill>
                            <a:srgbClr val="8064A2"/>
                          </a:solidFill>
                          <a:effectLst/>
                          <a:latin typeface="Calibri"/>
                        </a:rPr>
                        <a:t>Defendi</a:t>
                      </a:r>
                      <a:r>
                        <a:rPr lang="en-US" sz="1200" b="1" i="0" u="none" strike="noStrike" dirty="0">
                          <a:solidFill>
                            <a:srgbClr val="8064A2"/>
                          </a:solidFill>
                          <a:effectLst/>
                          <a:latin typeface="Calibri"/>
                        </a:rPr>
                        <a:t>– </a:t>
                      </a:r>
                      <a:r>
                        <a:rPr lang="en-US" sz="1200" b="1" i="0" u="none" strike="noStrike" dirty="0" err="1">
                          <a:solidFill>
                            <a:srgbClr val="8064A2"/>
                          </a:solidFill>
                          <a:effectLst/>
                          <a:latin typeface="Calibri"/>
                        </a:rPr>
                        <a:t>Assessoria</a:t>
                      </a:r>
                      <a:r>
                        <a:rPr lang="en-US" sz="1200" b="1" i="0" u="none" strike="noStrike" dirty="0">
                          <a:solidFill>
                            <a:srgbClr val="8064A2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8064A2"/>
                          </a:solidFill>
                          <a:effectLst/>
                          <a:latin typeface="Calibri"/>
                        </a:rPr>
                        <a:t>clínica</a:t>
                      </a:r>
                      <a:r>
                        <a:rPr lang="en-US" sz="1200" b="1" i="0" u="none" strike="noStrike" dirty="0">
                          <a:solidFill>
                            <a:srgbClr val="8064A2"/>
                          </a:solidFill>
                          <a:effectLst/>
                          <a:latin typeface="Calibri"/>
                        </a:rPr>
                        <a:t> de Bio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153856"/>
              </p:ext>
            </p:extLst>
          </p:nvPr>
        </p:nvGraphicFramePr>
        <p:xfrm>
          <a:off x="5076986" y="3168069"/>
          <a:ext cx="2540000" cy="195580"/>
        </p:xfrm>
        <a:graphic>
          <a:graphicData uri="http://schemas.openxmlformats.org/drawingml/2006/table">
            <a:tbl>
              <a:tblPr/>
              <a:tblGrid>
                <a:gridCol w="2540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Vânia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 INI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988317"/>
              </p:ext>
            </p:extLst>
          </p:nvPr>
        </p:nvGraphicFramePr>
        <p:xfrm>
          <a:off x="5076986" y="5237813"/>
          <a:ext cx="2540000" cy="195580"/>
        </p:xfrm>
        <a:graphic>
          <a:graphicData uri="http://schemas.openxmlformats.org/drawingml/2006/table">
            <a:tbl>
              <a:tblPr/>
              <a:tblGrid>
                <a:gridCol w="2540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Fernando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Vargas - IOC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112098"/>
              </p:ext>
            </p:extLst>
          </p:nvPr>
        </p:nvGraphicFramePr>
        <p:xfrm>
          <a:off x="5032176" y="5490503"/>
          <a:ext cx="3238500" cy="756920"/>
        </p:xfrm>
        <a:graphic>
          <a:graphicData uri="http://schemas.openxmlformats.org/drawingml/2006/table">
            <a:tbl>
              <a:tblPr/>
              <a:tblGrid>
                <a:gridCol w="32385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acomselhamento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ético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cancer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hereditário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pesquisa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muta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ções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Epidemi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molecular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408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021889"/>
              </p:ext>
            </p:extLst>
          </p:nvPr>
        </p:nvGraphicFramePr>
        <p:xfrm>
          <a:off x="634906" y="636739"/>
          <a:ext cx="3238500" cy="586740"/>
        </p:xfrm>
        <a:graphic>
          <a:graphicData uri="http://schemas.openxmlformats.org/drawingml/2006/table">
            <a:tbl>
              <a:tblPr/>
              <a:tblGrid>
                <a:gridCol w="3238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200" b="0" i="0" u="none" strike="noStrike" dirty="0" err="1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Produtos</a:t>
                      </a:r>
                      <a:r>
                        <a:rPr lang="en-US" sz="1200" b="0" i="0" u="none" strike="noStrike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naturais</a:t>
                      </a:r>
                      <a:endParaRPr lang="en-US" sz="1200" b="0" i="0" u="none" strike="noStrike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200" b="0" i="0" u="none" strike="noStrike" dirty="0" err="1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Enzima</a:t>
                      </a:r>
                      <a:r>
                        <a:rPr lang="en-US" sz="1200" b="0" i="0" u="none" strike="noStrike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reversa</a:t>
                      </a:r>
                      <a:r>
                        <a:rPr lang="en-US" sz="1200" b="0" i="0" u="none" strike="noStrike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síntese</a:t>
                      </a:r>
                      <a:r>
                        <a:rPr lang="en-US" sz="1200" b="0" i="0" u="none" strike="noStrike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química</a:t>
                      </a:r>
                      <a:endParaRPr lang="en-US" sz="1200" b="0" i="0" u="none" strike="noStrike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91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D99694"/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200" b="0" i="0" u="none" strike="noStrike" dirty="0" err="1">
                          <a:solidFill>
                            <a:srgbClr val="D99694"/>
                          </a:solidFill>
                          <a:effectLst/>
                          <a:latin typeface="Calibri"/>
                        </a:rPr>
                        <a:t>Plataforma</a:t>
                      </a:r>
                      <a:r>
                        <a:rPr lang="en-US" sz="1200" b="0" i="0" u="none" strike="noStrike" dirty="0">
                          <a:solidFill>
                            <a:srgbClr val="D99694"/>
                          </a:solidFill>
                          <a:effectLst/>
                          <a:latin typeface="Calibri"/>
                        </a:rPr>
                        <a:t> André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615184"/>
              </p:ext>
            </p:extLst>
          </p:nvPr>
        </p:nvGraphicFramePr>
        <p:xfrm>
          <a:off x="615950" y="1558978"/>
          <a:ext cx="3238500" cy="769620"/>
        </p:xfrm>
        <a:graphic>
          <a:graphicData uri="http://schemas.openxmlformats.org/drawingml/2006/table">
            <a:tbl>
              <a:tblPr/>
              <a:tblGrid>
                <a:gridCol w="3238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200" b="0" i="0" u="none" strike="noStrike" dirty="0" err="1">
                          <a:solidFill>
                            <a:srgbClr val="D99694"/>
                          </a:solidFill>
                          <a:effectLst/>
                          <a:latin typeface="Calibri"/>
                        </a:rPr>
                        <a:t>Cultura</a:t>
                      </a:r>
                      <a:r>
                        <a:rPr lang="en-US" sz="1200" b="0" i="0" u="none" strike="noStrike" dirty="0">
                          <a:solidFill>
                            <a:srgbClr val="D99694"/>
                          </a:solidFill>
                          <a:effectLst/>
                          <a:latin typeface="Calibri"/>
                        </a:rPr>
                        <a:t> tridimensional </a:t>
                      </a:r>
                      <a:r>
                        <a:rPr lang="en-US" sz="1200" b="0" i="0" u="none" strike="noStrike" dirty="0" err="1">
                          <a:solidFill>
                            <a:srgbClr val="D99694"/>
                          </a:solidFill>
                          <a:effectLst/>
                          <a:latin typeface="Calibri"/>
                        </a:rPr>
                        <a:t>para</a:t>
                      </a:r>
                      <a:r>
                        <a:rPr lang="en-US" sz="1200" b="0" i="0" u="none" strike="noStrike" dirty="0">
                          <a:solidFill>
                            <a:srgbClr val="D99694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D99694"/>
                          </a:solidFill>
                          <a:effectLst/>
                          <a:latin typeface="Calibri"/>
                        </a:rPr>
                        <a:t>teste</a:t>
                      </a:r>
                      <a:r>
                        <a:rPr lang="en-US" sz="1200" b="0" i="0" u="none" strike="noStrike" dirty="0">
                          <a:solidFill>
                            <a:srgbClr val="D99694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1200" b="0" i="0" u="none" strike="noStrike" dirty="0" err="1">
                          <a:solidFill>
                            <a:srgbClr val="D99694"/>
                          </a:solidFill>
                          <a:effectLst/>
                          <a:latin typeface="Calibri"/>
                        </a:rPr>
                        <a:t>droga</a:t>
                      </a:r>
                      <a:r>
                        <a:rPr lang="en-US" sz="1200" b="0" i="0" u="none" strike="noStrike" dirty="0">
                          <a:solidFill>
                            <a:srgbClr val="D99694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1200" b="0" i="0" u="none" strike="noStrike" dirty="0" err="1">
                          <a:solidFill>
                            <a:srgbClr val="D99694"/>
                          </a:solidFill>
                          <a:effectLst/>
                          <a:latin typeface="Calibri"/>
                        </a:rPr>
                        <a:t>podendo</a:t>
                      </a:r>
                      <a:r>
                        <a:rPr lang="en-US" sz="1200" b="0" i="0" u="none" strike="noStrike" dirty="0">
                          <a:solidFill>
                            <a:srgbClr val="D99694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D99694"/>
                          </a:solidFill>
                          <a:effectLst/>
                          <a:latin typeface="Calibri"/>
                        </a:rPr>
                        <a:t>ser</a:t>
                      </a:r>
                      <a:r>
                        <a:rPr lang="en-US" sz="1200" b="0" i="0" u="none" strike="noStrike" dirty="0">
                          <a:solidFill>
                            <a:srgbClr val="D99694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D99694"/>
                          </a:solidFill>
                          <a:effectLst/>
                          <a:latin typeface="Calibri"/>
                        </a:rPr>
                        <a:t>feita</a:t>
                      </a:r>
                      <a:r>
                        <a:rPr lang="en-US" sz="1200" b="0" i="0" u="none" strike="noStrike" dirty="0">
                          <a:solidFill>
                            <a:srgbClr val="D99694"/>
                          </a:solidFill>
                          <a:effectLst/>
                          <a:latin typeface="Calibri"/>
                        </a:rPr>
                        <a:t> com </a:t>
                      </a:r>
                      <a:r>
                        <a:rPr lang="en-US" sz="1200" b="0" i="0" u="none" strike="noStrike" dirty="0" err="1">
                          <a:solidFill>
                            <a:srgbClr val="D99694"/>
                          </a:solidFill>
                          <a:effectLst/>
                          <a:latin typeface="Calibri"/>
                        </a:rPr>
                        <a:t>célula</a:t>
                      </a:r>
                      <a:r>
                        <a:rPr lang="en-US" sz="1200" b="0" i="0" u="none" strike="noStrike" dirty="0">
                          <a:solidFill>
                            <a:srgbClr val="D99694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D99694"/>
                          </a:solidFill>
                          <a:effectLst/>
                          <a:latin typeface="Calibri"/>
                        </a:rPr>
                        <a:t>endotelial</a:t>
                      </a:r>
                      <a:endParaRPr lang="en-US" sz="1200" b="0" i="0" u="none" strike="noStrike" dirty="0">
                        <a:solidFill>
                          <a:srgbClr val="D99694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•Com o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mastologista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–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orientação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drogas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Modelo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usado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câncer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mama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017978"/>
              </p:ext>
            </p:extLst>
          </p:nvPr>
        </p:nvGraphicFramePr>
        <p:xfrm>
          <a:off x="615950" y="2774791"/>
          <a:ext cx="3238500" cy="574040"/>
        </p:xfrm>
        <a:graphic>
          <a:graphicData uri="http://schemas.openxmlformats.org/drawingml/2006/table">
            <a:tbl>
              <a:tblPr/>
              <a:tblGrid>
                <a:gridCol w="3238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200" b="0" i="0" u="none" strike="noStrike" dirty="0" err="1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Desenvolvimento</a:t>
                      </a:r>
                      <a:r>
                        <a:rPr lang="en-US" sz="1200" b="0" i="0" u="none" strike="noStrike" dirty="0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1200" b="0" i="0" u="none" strike="noStrike" dirty="0" err="1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nanopartícula</a:t>
                      </a:r>
                      <a:r>
                        <a:rPr lang="en-US" sz="1200" b="0" i="0" u="none" strike="noStrike" dirty="0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 Tatiana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Tilli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•UFRJ –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Jerson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350217"/>
              </p:ext>
            </p:extLst>
          </p:nvPr>
        </p:nvGraphicFramePr>
        <p:xfrm>
          <a:off x="615950" y="3922976"/>
          <a:ext cx="3238500" cy="756920"/>
        </p:xfrm>
        <a:graphic>
          <a:graphicData uri="http://schemas.openxmlformats.org/drawingml/2006/table">
            <a:tbl>
              <a:tblPr/>
              <a:tblGrid>
                <a:gridCol w="3238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Colaboração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com Socorro (INCA)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sequenciamento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GATA2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leucemia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(LMA 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infância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Colaboração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com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Areas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121193"/>
              </p:ext>
            </p:extLst>
          </p:nvPr>
        </p:nvGraphicFramePr>
        <p:xfrm>
          <a:off x="5103283" y="606478"/>
          <a:ext cx="3238500" cy="952500"/>
        </p:xfrm>
        <a:graphic>
          <a:graphicData uri="http://schemas.openxmlformats.org/drawingml/2006/table">
            <a:tbl>
              <a:tblPr/>
              <a:tblGrid>
                <a:gridCol w="3238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•Direitos humanos e saúde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•Cuidados paliativos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participou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proposição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lei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aprovda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proteger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atendimento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idoso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lei no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estado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do RJ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849375"/>
              </p:ext>
            </p:extLst>
          </p:nvPr>
        </p:nvGraphicFramePr>
        <p:xfrm>
          <a:off x="5103283" y="2005171"/>
          <a:ext cx="3238500" cy="769620"/>
        </p:xfrm>
        <a:graphic>
          <a:graphicData uri="http://schemas.openxmlformats.org/drawingml/2006/table">
            <a:tbl>
              <a:tblPr/>
              <a:tblGrid>
                <a:gridCol w="3238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200" b="0" i="0" u="none" strike="noStrike" dirty="0" err="1">
                          <a:solidFill>
                            <a:srgbClr val="D99694"/>
                          </a:solidFill>
                          <a:effectLst/>
                          <a:latin typeface="Calibri"/>
                        </a:rPr>
                        <a:t>Desenvolvimento</a:t>
                      </a:r>
                      <a:r>
                        <a:rPr lang="en-US" sz="1200" b="0" i="0" u="none" strike="noStrike" dirty="0">
                          <a:solidFill>
                            <a:srgbClr val="D99694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1200" b="0" i="0" u="none" strike="noStrike" dirty="0" err="1">
                          <a:solidFill>
                            <a:srgbClr val="D99694"/>
                          </a:solidFill>
                          <a:effectLst/>
                          <a:latin typeface="Calibri"/>
                        </a:rPr>
                        <a:t>moléculas</a:t>
                      </a:r>
                      <a:r>
                        <a:rPr lang="en-US" sz="1200" b="0" i="0" u="none" strike="noStrike" dirty="0">
                          <a:solidFill>
                            <a:srgbClr val="D99694"/>
                          </a:solidFill>
                          <a:effectLst/>
                          <a:latin typeface="Calibri"/>
                        </a:rPr>
                        <a:t> com </a:t>
                      </a:r>
                      <a:r>
                        <a:rPr lang="en-US" sz="1200" b="0" i="0" u="none" strike="noStrike" dirty="0" err="1">
                          <a:solidFill>
                            <a:srgbClr val="D99694"/>
                          </a:solidFill>
                          <a:effectLst/>
                          <a:latin typeface="Calibri"/>
                        </a:rPr>
                        <a:t>ação</a:t>
                      </a:r>
                      <a:r>
                        <a:rPr lang="en-US" sz="1200" b="0" i="0" u="none" strike="noStrike" dirty="0">
                          <a:solidFill>
                            <a:srgbClr val="D99694"/>
                          </a:solidFill>
                          <a:effectLst/>
                          <a:latin typeface="Calibri"/>
                        </a:rPr>
                        <a:t> anti-</a:t>
                      </a:r>
                      <a:r>
                        <a:rPr lang="en-US" sz="1200" b="0" i="0" u="none" strike="noStrike" dirty="0" err="1">
                          <a:solidFill>
                            <a:srgbClr val="D99694"/>
                          </a:solidFill>
                          <a:effectLst/>
                          <a:latin typeface="Calibri"/>
                        </a:rPr>
                        <a:t>tumoral</a:t>
                      </a:r>
                      <a:endParaRPr lang="en-US" sz="1200" b="0" i="0" u="none" strike="noStrike" dirty="0">
                        <a:solidFill>
                          <a:srgbClr val="D99694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200" b="0" i="0" u="none" strike="noStrike" dirty="0" err="1">
                          <a:solidFill>
                            <a:srgbClr val="0000FF"/>
                          </a:solidFill>
                          <a:effectLst/>
                          <a:latin typeface="Calibri"/>
                        </a:rPr>
                        <a:t>Asparaginase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Limoneno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ácido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perílico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270675"/>
              </p:ext>
            </p:extLst>
          </p:nvPr>
        </p:nvGraphicFramePr>
        <p:xfrm>
          <a:off x="5103283" y="3208972"/>
          <a:ext cx="3238500" cy="195580"/>
        </p:xfrm>
        <a:graphic>
          <a:graphicData uri="http://schemas.openxmlformats.org/drawingml/2006/table">
            <a:tbl>
              <a:tblPr/>
              <a:tblGrid>
                <a:gridCol w="3238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200" b="0" i="0" u="none" strike="noStrike" dirty="0" err="1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responsável</a:t>
                      </a:r>
                      <a:r>
                        <a:rPr lang="en-US" sz="1200" b="0" i="0" u="none" strike="noStrike" dirty="0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pela</a:t>
                      </a:r>
                      <a:r>
                        <a:rPr lang="en-US" sz="1200" b="0" i="0" u="none" strike="noStrike" dirty="0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plataforma</a:t>
                      </a:r>
                      <a:r>
                        <a:rPr lang="en-US" sz="1200" b="0" i="0" u="none" strike="noStrike" dirty="0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1200" b="0" i="0" u="none" strike="noStrike" dirty="0" err="1">
                          <a:solidFill>
                            <a:srgbClr val="4BACC6"/>
                          </a:solidFill>
                          <a:effectLst/>
                          <a:latin typeface="Calibri"/>
                        </a:rPr>
                        <a:t>nanotecnologia</a:t>
                      </a:r>
                      <a:endParaRPr lang="en-US" sz="1200" b="0" i="0" u="none" strike="noStrike" dirty="0">
                        <a:solidFill>
                          <a:srgbClr val="4BACC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716387"/>
              </p:ext>
            </p:extLst>
          </p:nvPr>
        </p:nvGraphicFramePr>
        <p:xfrm>
          <a:off x="5103283" y="4254182"/>
          <a:ext cx="3238500" cy="1148080"/>
        </p:xfrm>
        <a:graphic>
          <a:graphicData uri="http://schemas.openxmlformats.org/drawingml/2006/table">
            <a:tbl>
              <a:tblPr/>
              <a:tblGrid>
                <a:gridCol w="3238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B3A2C7"/>
                          </a:solidFill>
                          <a:effectLst/>
                          <a:latin typeface="Calibri"/>
                        </a:rPr>
                        <a:t>•Bioinformática e genoma humano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B3A2C7"/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200" b="0" i="0" u="none" strike="noStrike" dirty="0" err="1">
                          <a:solidFill>
                            <a:srgbClr val="B3A2C7"/>
                          </a:solidFill>
                          <a:effectLst/>
                          <a:latin typeface="Calibri"/>
                        </a:rPr>
                        <a:t>Proteogenômica</a:t>
                      </a:r>
                      <a:r>
                        <a:rPr lang="en-US" sz="1200" b="0" i="0" u="none" strike="noStrike" dirty="0">
                          <a:solidFill>
                            <a:srgbClr val="B3A2C7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en-US" sz="1200" b="0" i="0" u="none" strike="noStrike" dirty="0" err="1">
                          <a:solidFill>
                            <a:srgbClr val="B3A2C7"/>
                          </a:solidFill>
                          <a:effectLst/>
                          <a:latin typeface="Calibri"/>
                        </a:rPr>
                        <a:t>análise</a:t>
                      </a:r>
                      <a:r>
                        <a:rPr lang="en-US" sz="1200" b="0" i="0" u="none" strike="noStrike" dirty="0">
                          <a:solidFill>
                            <a:srgbClr val="B3A2C7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1200" b="0" i="0" u="none" strike="noStrike" dirty="0" err="1">
                          <a:solidFill>
                            <a:srgbClr val="B3A2C7"/>
                          </a:solidFill>
                          <a:effectLst/>
                          <a:latin typeface="Calibri"/>
                        </a:rPr>
                        <a:t>transcriptoma</a:t>
                      </a:r>
                      <a:r>
                        <a:rPr lang="en-US" sz="1200" b="0" i="0" u="none" strike="noStrike" dirty="0">
                          <a:solidFill>
                            <a:srgbClr val="B3A2C7"/>
                          </a:solidFill>
                          <a:effectLst/>
                          <a:latin typeface="Calibri"/>
                        </a:rPr>
                        <a:t> e </a:t>
                      </a:r>
                      <a:r>
                        <a:rPr lang="en-US" sz="1200" b="0" i="0" u="none" strike="noStrike" dirty="0" err="1">
                          <a:solidFill>
                            <a:srgbClr val="B3A2C7"/>
                          </a:solidFill>
                          <a:effectLst/>
                          <a:latin typeface="Calibri"/>
                        </a:rPr>
                        <a:t>proteoma</a:t>
                      </a:r>
                      <a:r>
                        <a:rPr lang="en-US" sz="1200" b="0" i="0" u="none" strike="noStrike" dirty="0">
                          <a:solidFill>
                            <a:srgbClr val="B3A2C7"/>
                          </a:solidFill>
                          <a:effectLst/>
                          <a:latin typeface="Calibri"/>
                        </a:rPr>
                        <a:t> da </a:t>
                      </a:r>
                      <a:r>
                        <a:rPr lang="en-US" sz="1200" b="0" i="0" u="none" strike="noStrike" dirty="0" err="1">
                          <a:solidFill>
                            <a:srgbClr val="B3A2C7"/>
                          </a:solidFill>
                          <a:effectLst/>
                          <a:latin typeface="Calibri"/>
                        </a:rPr>
                        <a:t>mesma</a:t>
                      </a:r>
                      <a:r>
                        <a:rPr lang="en-US" sz="1200" b="0" i="0" u="none" strike="noStrike" dirty="0">
                          <a:solidFill>
                            <a:srgbClr val="B3A2C7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B3A2C7"/>
                          </a:solidFill>
                          <a:effectLst/>
                          <a:latin typeface="Calibri"/>
                        </a:rPr>
                        <a:t>amostra</a:t>
                      </a:r>
                      <a:r>
                        <a:rPr lang="en-US" sz="1200" b="0" i="0" u="none" strike="noStrike" dirty="0">
                          <a:solidFill>
                            <a:srgbClr val="B3A2C7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B3A2C7"/>
                          </a:solidFill>
                          <a:effectLst/>
                          <a:latin typeface="Calibri"/>
                        </a:rPr>
                        <a:t>•Plataforma de Bioinformática da VPPLR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B3A2C7"/>
                          </a:solidFill>
                          <a:effectLst/>
                          <a:latin typeface="Calibri"/>
                        </a:rPr>
                        <a:t>•</a:t>
                      </a:r>
                      <a:r>
                        <a:rPr lang="en-US" sz="1200" b="0" i="0" u="none" strike="noStrike" dirty="0" err="1">
                          <a:solidFill>
                            <a:srgbClr val="B3A2C7"/>
                          </a:solidFill>
                          <a:effectLst/>
                          <a:latin typeface="Calibri"/>
                        </a:rPr>
                        <a:t>Plataforma</a:t>
                      </a:r>
                      <a:r>
                        <a:rPr lang="en-US" sz="1200" b="0" i="0" u="none" strike="noStrike" dirty="0">
                          <a:solidFill>
                            <a:srgbClr val="B3A2C7"/>
                          </a:solidFill>
                          <a:effectLst/>
                          <a:latin typeface="Calibri"/>
                        </a:rPr>
                        <a:t> de </a:t>
                      </a:r>
                      <a:r>
                        <a:rPr lang="en-US" sz="1200" b="0" i="0" u="none" strike="noStrike" dirty="0" err="1">
                          <a:solidFill>
                            <a:srgbClr val="B3A2C7"/>
                          </a:solidFill>
                          <a:effectLst/>
                          <a:latin typeface="Calibri"/>
                        </a:rPr>
                        <a:t>Sequenciamento</a:t>
                      </a:r>
                      <a:r>
                        <a:rPr lang="en-US" sz="1200" b="0" i="0" u="none" strike="noStrike" dirty="0">
                          <a:solidFill>
                            <a:srgbClr val="B3A2C7"/>
                          </a:solidFill>
                          <a:effectLst/>
                          <a:latin typeface="Calibri"/>
                        </a:rPr>
                        <a:t> de Alta </a:t>
                      </a:r>
                      <a:r>
                        <a:rPr lang="en-US" sz="1200" b="0" i="0" u="none" strike="noStrike" dirty="0" err="1">
                          <a:solidFill>
                            <a:srgbClr val="B3A2C7"/>
                          </a:solidFill>
                          <a:effectLst/>
                          <a:latin typeface="Calibri"/>
                        </a:rPr>
                        <a:t>Vazão</a:t>
                      </a:r>
                      <a:r>
                        <a:rPr lang="en-US" sz="1200" b="0" i="0" u="none" strike="noStrike" dirty="0">
                          <a:solidFill>
                            <a:srgbClr val="B3A2C7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en-US" sz="1200" b="0" i="0" u="none" strike="noStrike" dirty="0" err="1">
                          <a:solidFill>
                            <a:srgbClr val="B3A2C7"/>
                          </a:solidFill>
                          <a:effectLst/>
                          <a:latin typeface="Calibri"/>
                        </a:rPr>
                        <a:t>Illumina</a:t>
                      </a:r>
                      <a:r>
                        <a:rPr lang="en-US" sz="1200" b="0" i="0" u="none" strike="noStrike" dirty="0">
                          <a:solidFill>
                            <a:srgbClr val="B3A2C7"/>
                          </a:solidFill>
                          <a:effectLst/>
                          <a:latin typeface="Calibri"/>
                        </a:rPr>
                        <a:t>) da VPPLR/IOC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104244"/>
              </p:ext>
            </p:extLst>
          </p:nvPr>
        </p:nvGraphicFramePr>
        <p:xfrm>
          <a:off x="634906" y="5267509"/>
          <a:ext cx="3238500" cy="769620"/>
        </p:xfrm>
        <a:graphic>
          <a:graphicData uri="http://schemas.openxmlformats.org/drawingml/2006/table">
            <a:tbl>
              <a:tblPr/>
              <a:tblGrid>
                <a:gridCol w="32385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participação do sistema imune adaptativo no estabelecimento de metástases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8064A2"/>
                          </a:solidFill>
                          <a:effectLst/>
                          <a:latin typeface="Calibri"/>
                        </a:rPr>
                        <a:t>modelo</a:t>
                      </a:r>
                      <a:r>
                        <a:rPr lang="en-US" sz="1200" b="0" i="0" u="none" strike="noStrike" dirty="0">
                          <a:solidFill>
                            <a:srgbClr val="8064A2"/>
                          </a:solidFill>
                          <a:effectLst/>
                          <a:latin typeface="Calibri"/>
                        </a:rPr>
                        <a:t> 4T1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8064A2"/>
                          </a:solidFill>
                          <a:effectLst/>
                          <a:latin typeface="Calibri"/>
                        </a:rPr>
                        <a:t>caminhando</a:t>
                      </a:r>
                      <a:r>
                        <a:rPr lang="en-US" sz="1200" b="0" i="0" u="none" strike="noStrike" dirty="0">
                          <a:solidFill>
                            <a:srgbClr val="8064A2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8064A2"/>
                          </a:solidFill>
                          <a:effectLst/>
                          <a:latin typeface="Calibri"/>
                        </a:rPr>
                        <a:t>para</a:t>
                      </a:r>
                      <a:r>
                        <a:rPr lang="en-US" sz="1200" b="0" i="0" u="none" strike="noStrike" dirty="0">
                          <a:solidFill>
                            <a:srgbClr val="8064A2"/>
                          </a:solidFill>
                          <a:effectLst/>
                          <a:latin typeface="Calibri"/>
                        </a:rPr>
                        <a:t> o </a:t>
                      </a:r>
                      <a:r>
                        <a:rPr lang="en-US" sz="1200" b="0" i="0" u="none" strike="noStrike" dirty="0" err="1">
                          <a:solidFill>
                            <a:srgbClr val="8064A2"/>
                          </a:solidFill>
                          <a:effectLst/>
                          <a:latin typeface="Calibri"/>
                        </a:rPr>
                        <a:t>estudo</a:t>
                      </a:r>
                      <a:r>
                        <a:rPr lang="en-US" sz="1200" b="0" i="0" u="none" strike="noStrike" dirty="0">
                          <a:solidFill>
                            <a:srgbClr val="8064A2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8064A2"/>
                          </a:solidFill>
                          <a:effectLst/>
                          <a:latin typeface="Calibri"/>
                        </a:rPr>
                        <a:t>em</a:t>
                      </a:r>
                      <a:r>
                        <a:rPr lang="en-US" sz="1200" b="0" i="0" u="none" strike="noStrike" dirty="0">
                          <a:solidFill>
                            <a:srgbClr val="8064A2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8064A2"/>
                          </a:solidFill>
                          <a:effectLst/>
                          <a:latin typeface="Calibri"/>
                        </a:rPr>
                        <a:t>humanos</a:t>
                      </a:r>
                      <a:endParaRPr lang="en-US" sz="1200" b="0" i="0" u="none" strike="noStrike" dirty="0">
                        <a:solidFill>
                          <a:srgbClr val="8064A2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558414"/>
              </p:ext>
            </p:extLst>
          </p:nvPr>
        </p:nvGraphicFramePr>
        <p:xfrm>
          <a:off x="5103283" y="265296"/>
          <a:ext cx="1238011" cy="217444"/>
        </p:xfrm>
        <a:graphic>
          <a:graphicData uri="http://schemas.openxmlformats.org/drawingml/2006/table">
            <a:tbl>
              <a:tblPr/>
              <a:tblGrid>
                <a:gridCol w="1238011"/>
              </a:tblGrid>
              <a:tr h="217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Hernani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– ENSP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435595"/>
              </p:ext>
            </p:extLst>
          </p:nvPr>
        </p:nvGraphicFramePr>
        <p:xfrm>
          <a:off x="5119852" y="1809591"/>
          <a:ext cx="2540000" cy="195580"/>
        </p:xfrm>
        <a:graphic>
          <a:graphicData uri="http://schemas.openxmlformats.org/drawingml/2006/table">
            <a:tbl>
              <a:tblPr/>
              <a:tblGrid>
                <a:gridCol w="2540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Maria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Antonieta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Ferrara – Far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828164"/>
              </p:ext>
            </p:extLst>
          </p:nvPr>
        </p:nvGraphicFramePr>
        <p:xfrm>
          <a:off x="5143981" y="2936452"/>
          <a:ext cx="1197313" cy="272520"/>
        </p:xfrm>
        <a:graphic>
          <a:graphicData uri="http://schemas.openxmlformats.org/drawingml/2006/table">
            <a:tbl>
              <a:tblPr/>
              <a:tblGrid>
                <a:gridCol w="1197313"/>
              </a:tblGrid>
              <a:tr h="272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Emília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– Bio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406216"/>
              </p:ext>
            </p:extLst>
          </p:nvPr>
        </p:nvGraphicFramePr>
        <p:xfrm>
          <a:off x="5298259" y="4011266"/>
          <a:ext cx="2313034" cy="195580"/>
        </p:xfrm>
        <a:graphic>
          <a:graphicData uri="http://schemas.openxmlformats.org/drawingml/2006/table">
            <a:tbl>
              <a:tblPr/>
              <a:tblGrid>
                <a:gridCol w="231303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Fábio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Passeti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910928"/>
              </p:ext>
            </p:extLst>
          </p:nvPr>
        </p:nvGraphicFramePr>
        <p:xfrm>
          <a:off x="634906" y="5071929"/>
          <a:ext cx="2540000" cy="195580"/>
        </p:xfrm>
        <a:graphic>
          <a:graphicData uri="http://schemas.openxmlformats.org/drawingml/2006/table">
            <a:tbl>
              <a:tblPr/>
              <a:tblGrid>
                <a:gridCol w="2540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 Carolina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Monteiro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910317"/>
              </p:ext>
            </p:extLst>
          </p:nvPr>
        </p:nvGraphicFramePr>
        <p:xfrm>
          <a:off x="604084" y="3667601"/>
          <a:ext cx="2540000" cy="195580"/>
        </p:xfrm>
        <a:graphic>
          <a:graphicData uri="http://schemas.openxmlformats.org/drawingml/2006/table">
            <a:tbl>
              <a:tblPr/>
              <a:tblGrid>
                <a:gridCol w="2540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Daniela – INI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107821"/>
              </p:ext>
            </p:extLst>
          </p:nvPr>
        </p:nvGraphicFramePr>
        <p:xfrm>
          <a:off x="604084" y="2531716"/>
          <a:ext cx="2540000" cy="195580"/>
        </p:xfrm>
        <a:graphic>
          <a:graphicData uri="http://schemas.openxmlformats.org/drawingml/2006/table">
            <a:tbl>
              <a:tblPr/>
              <a:tblGrid>
                <a:gridCol w="2540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 Paula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Nubom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– Bio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060381"/>
              </p:ext>
            </p:extLst>
          </p:nvPr>
        </p:nvGraphicFramePr>
        <p:xfrm>
          <a:off x="634906" y="1334967"/>
          <a:ext cx="2540000" cy="195580"/>
        </p:xfrm>
        <a:graphic>
          <a:graphicData uri="http://schemas.openxmlformats.org/drawingml/2006/table">
            <a:tbl>
              <a:tblPr/>
              <a:tblGrid>
                <a:gridCol w="2540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Luciana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Garzoni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– IOC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623609"/>
              </p:ext>
            </p:extLst>
          </p:nvPr>
        </p:nvGraphicFramePr>
        <p:xfrm>
          <a:off x="768350" y="327978"/>
          <a:ext cx="2540000" cy="195580"/>
        </p:xfrm>
        <a:graphic>
          <a:graphicData uri="http://schemas.openxmlformats.org/drawingml/2006/table">
            <a:tbl>
              <a:tblPr/>
              <a:tblGrid>
                <a:gridCol w="2540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Márcia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Coroni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– Far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493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224162"/>
              </p:ext>
            </p:extLst>
          </p:nvPr>
        </p:nvGraphicFramePr>
        <p:xfrm>
          <a:off x="826714" y="845738"/>
          <a:ext cx="5089991" cy="226059"/>
        </p:xfrm>
        <a:graphic>
          <a:graphicData uri="http://schemas.openxmlformats.org/drawingml/2006/table">
            <a:tbl>
              <a:tblPr/>
              <a:tblGrid>
                <a:gridCol w="5089991"/>
              </a:tblGrid>
              <a:tr h="45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Nilson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Zunkin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–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ICC/ Hugo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Defendi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– IOC/Tatiana(CDTS)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57774" y="382393"/>
            <a:ext cx="7573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dirty="0" err="1" smtClean="0">
                <a:solidFill>
                  <a:schemeClr val="accent3"/>
                </a:solidFill>
              </a:rPr>
              <a:t>Anticorpos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para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marcadores</a:t>
            </a:r>
            <a:r>
              <a:rPr lang="en-US" dirty="0">
                <a:solidFill>
                  <a:schemeClr val="accent3"/>
                </a:solidFill>
              </a:rPr>
              <a:t> de </a:t>
            </a:r>
            <a:r>
              <a:rPr lang="en-US" dirty="0" err="1" smtClean="0">
                <a:solidFill>
                  <a:schemeClr val="accent3"/>
                </a:solidFill>
              </a:rPr>
              <a:t>câncer</a:t>
            </a:r>
            <a:r>
              <a:rPr lang="en-US" dirty="0" smtClean="0">
                <a:solidFill>
                  <a:schemeClr val="accent3"/>
                </a:solidFill>
              </a:rPr>
              <a:t>/</a:t>
            </a:r>
            <a:r>
              <a:rPr lang="en-US" dirty="0" err="1" smtClean="0">
                <a:solidFill>
                  <a:srgbClr val="9BBB59"/>
                </a:solidFill>
              </a:rPr>
              <a:t>Prospecção</a:t>
            </a:r>
            <a:r>
              <a:rPr lang="en-US" dirty="0" smtClean="0">
                <a:solidFill>
                  <a:srgbClr val="9BBB59"/>
                </a:solidFill>
              </a:rPr>
              <a:t> </a:t>
            </a:r>
            <a:r>
              <a:rPr lang="en-US" dirty="0">
                <a:solidFill>
                  <a:srgbClr val="9BBB59"/>
                </a:solidFill>
              </a:rPr>
              <a:t>de </a:t>
            </a:r>
            <a:r>
              <a:rPr lang="en-US" dirty="0" err="1">
                <a:solidFill>
                  <a:srgbClr val="9BBB59"/>
                </a:solidFill>
              </a:rPr>
              <a:t>Anticorpos</a:t>
            </a:r>
            <a:r>
              <a:rPr lang="en-US" dirty="0">
                <a:solidFill>
                  <a:srgbClr val="9BBB59"/>
                </a:solidFill>
              </a:rPr>
              <a:t> </a:t>
            </a:r>
            <a:r>
              <a:rPr lang="en-US" dirty="0" err="1" smtClean="0">
                <a:solidFill>
                  <a:srgbClr val="9BBB59"/>
                </a:solidFill>
              </a:rPr>
              <a:t>monoclonais</a:t>
            </a:r>
            <a:endParaRPr lang="en-US" sz="2800" dirty="0">
              <a:latin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7774" y="1437692"/>
            <a:ext cx="2664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</a:rPr>
              <a:t>Produção</a:t>
            </a:r>
            <a:r>
              <a:rPr lang="en-US" dirty="0">
                <a:solidFill>
                  <a:srgbClr val="0000FF"/>
                </a:solidFill>
              </a:rPr>
              <a:t> de </a:t>
            </a:r>
            <a:r>
              <a:rPr lang="en-US" dirty="0" err="1">
                <a:solidFill>
                  <a:srgbClr val="0000FF"/>
                </a:solidFill>
              </a:rPr>
              <a:t>Asparaginase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58932" y="1807024"/>
            <a:ext cx="31998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err="1">
                <a:solidFill>
                  <a:srgbClr val="000000"/>
                </a:solidFill>
              </a:rPr>
              <a:t>Nilson</a:t>
            </a:r>
            <a:r>
              <a:rPr lang="en-US" sz="1400" b="1" dirty="0">
                <a:solidFill>
                  <a:srgbClr val="000000"/>
                </a:solidFill>
              </a:rPr>
              <a:t> </a:t>
            </a:r>
            <a:r>
              <a:rPr lang="en-US" sz="1400" b="1" dirty="0" err="1">
                <a:solidFill>
                  <a:srgbClr val="000000"/>
                </a:solidFill>
              </a:rPr>
              <a:t>Zunkin</a:t>
            </a:r>
            <a:r>
              <a:rPr lang="en-US" sz="1400" b="1" dirty="0">
                <a:solidFill>
                  <a:srgbClr val="000000"/>
                </a:solidFill>
              </a:rPr>
              <a:t> – </a:t>
            </a:r>
            <a:r>
              <a:rPr lang="en-US" sz="1400" b="1" dirty="0" smtClean="0">
                <a:solidFill>
                  <a:srgbClr val="000000"/>
                </a:solidFill>
              </a:rPr>
              <a:t>ICC</a:t>
            </a:r>
            <a:r>
              <a:rPr lang="en-US" sz="1400" b="1" dirty="0" smtClean="0">
                <a:solidFill>
                  <a:srgbClr val="000000"/>
                </a:solidFill>
              </a:rPr>
              <a:t>/</a:t>
            </a:r>
            <a:r>
              <a:rPr lang="en-US" sz="1400" b="1" dirty="0">
                <a:solidFill>
                  <a:srgbClr val="000000"/>
                </a:solidFill>
              </a:rPr>
              <a:t>M</a:t>
            </a:r>
            <a:r>
              <a:rPr lang="en-US" sz="1400" b="1" dirty="0" smtClean="0">
                <a:solidFill>
                  <a:srgbClr val="000000"/>
                </a:solidFill>
              </a:rPr>
              <a:t>aria </a:t>
            </a:r>
            <a:r>
              <a:rPr lang="en-US" sz="1400" b="1" dirty="0" err="1">
                <a:solidFill>
                  <a:srgbClr val="000000"/>
                </a:solidFill>
              </a:rPr>
              <a:t>A</a:t>
            </a:r>
            <a:r>
              <a:rPr lang="en-US" sz="1400" b="1" dirty="0" err="1" smtClean="0">
                <a:solidFill>
                  <a:srgbClr val="000000"/>
                </a:solidFill>
              </a:rPr>
              <a:t>ntonieta</a:t>
            </a:r>
            <a:r>
              <a:rPr lang="en-US" sz="1400" b="1" dirty="0" smtClean="0">
                <a:solidFill>
                  <a:srgbClr val="000000"/>
                </a:solidFill>
              </a:rPr>
              <a:t>- far 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619058" y="2332675"/>
            <a:ext cx="1854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Produtos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naturais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7774" y="2709478"/>
            <a:ext cx="8384589" cy="48628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1200" b="1" dirty="0" smtClean="0">
                <a:solidFill>
                  <a:srgbClr val="000000"/>
                </a:solidFill>
              </a:rPr>
              <a:t>      </a:t>
            </a:r>
            <a:r>
              <a:rPr lang="en-US" sz="1400" b="1" dirty="0" smtClean="0">
                <a:solidFill>
                  <a:srgbClr val="000000"/>
                </a:solidFill>
              </a:rPr>
              <a:t> Maria </a:t>
            </a:r>
            <a:r>
              <a:rPr lang="en-US" sz="1400" b="1" dirty="0">
                <a:solidFill>
                  <a:srgbClr val="000000"/>
                </a:solidFill>
              </a:rPr>
              <a:t>Rachel </a:t>
            </a:r>
            <a:r>
              <a:rPr lang="en-US" sz="1400" b="1" dirty="0" err="1">
                <a:solidFill>
                  <a:srgbClr val="000000"/>
                </a:solidFill>
              </a:rPr>
              <a:t>Figueiredo</a:t>
            </a:r>
            <a:r>
              <a:rPr lang="en-US" sz="1400" b="1" dirty="0">
                <a:solidFill>
                  <a:srgbClr val="000000"/>
                </a:solidFill>
              </a:rPr>
              <a:t> – </a:t>
            </a:r>
            <a:r>
              <a:rPr lang="en-US" sz="1400" b="1" dirty="0" smtClean="0">
                <a:solidFill>
                  <a:srgbClr val="000000"/>
                </a:solidFill>
              </a:rPr>
              <a:t>Far/</a:t>
            </a:r>
            <a:r>
              <a:rPr lang="en-US" sz="1400" b="1" dirty="0">
                <a:solidFill>
                  <a:srgbClr val="000000"/>
                </a:solidFill>
              </a:rPr>
              <a:t>Maria </a:t>
            </a:r>
            <a:r>
              <a:rPr lang="en-US" sz="1400" b="1" dirty="0" err="1">
                <a:solidFill>
                  <a:srgbClr val="000000"/>
                </a:solidFill>
              </a:rPr>
              <a:t>Antonieta</a:t>
            </a:r>
            <a:r>
              <a:rPr lang="en-US" sz="1400" b="1" dirty="0">
                <a:solidFill>
                  <a:srgbClr val="000000"/>
                </a:solidFill>
              </a:rPr>
              <a:t> Ferrara – </a:t>
            </a:r>
            <a:r>
              <a:rPr lang="en-US" sz="1400" b="1" dirty="0" smtClean="0">
                <a:solidFill>
                  <a:srgbClr val="000000"/>
                </a:solidFill>
              </a:rPr>
              <a:t>Far/Marcia </a:t>
            </a:r>
            <a:r>
              <a:rPr lang="en-US" sz="1400" b="1" dirty="0" err="1">
                <a:solidFill>
                  <a:srgbClr val="000000"/>
                </a:solidFill>
              </a:rPr>
              <a:t>C</a:t>
            </a:r>
            <a:r>
              <a:rPr lang="en-US" sz="1400" b="1" dirty="0" err="1" smtClean="0">
                <a:solidFill>
                  <a:srgbClr val="000000"/>
                </a:solidFill>
              </a:rPr>
              <a:t>oroni</a:t>
            </a:r>
            <a:r>
              <a:rPr lang="en-US" sz="1400" b="1" dirty="0" smtClean="0">
                <a:solidFill>
                  <a:srgbClr val="000000"/>
                </a:solidFill>
              </a:rPr>
              <a:t>- FAR</a:t>
            </a:r>
          </a:p>
          <a:p>
            <a:pPr fontAlgn="b"/>
            <a:r>
              <a:rPr lang="en-US" sz="1400" b="1" dirty="0" smtClean="0">
                <a:solidFill>
                  <a:srgbClr val="000000"/>
                </a:solidFill>
              </a:rPr>
              <a:t>      Andre </a:t>
            </a:r>
            <a:r>
              <a:rPr lang="en-US" sz="1400" b="1" dirty="0" err="1" smtClean="0">
                <a:solidFill>
                  <a:srgbClr val="000000"/>
                </a:solidFill>
              </a:rPr>
              <a:t>Sampaio</a:t>
            </a:r>
            <a:r>
              <a:rPr lang="en-US" sz="1400" b="1" dirty="0" smtClean="0">
                <a:solidFill>
                  <a:srgbClr val="000000"/>
                </a:solidFill>
              </a:rPr>
              <a:t> – FAR</a:t>
            </a:r>
          </a:p>
          <a:p>
            <a:pPr fontAlgn="b"/>
            <a:endParaRPr lang="en-US" sz="1200" b="1" dirty="0">
              <a:solidFill>
                <a:srgbClr val="000000"/>
              </a:solidFill>
            </a:endParaRPr>
          </a:p>
          <a:p>
            <a:pPr fontAlgn="b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b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Teste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desenvolvimento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dos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produtos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ou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em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cultur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3D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b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1400" b="1" dirty="0" smtClean="0">
                <a:solidFill>
                  <a:srgbClr val="000000"/>
                </a:solidFill>
              </a:rPr>
              <a:t>Luciana </a:t>
            </a:r>
            <a:r>
              <a:rPr lang="en-US" sz="1400" b="1" dirty="0" err="1" smtClean="0">
                <a:solidFill>
                  <a:srgbClr val="000000"/>
                </a:solidFill>
              </a:rPr>
              <a:t>Garzoni</a:t>
            </a:r>
            <a:r>
              <a:rPr lang="en-US" sz="1400" b="1" dirty="0" smtClean="0">
                <a:solidFill>
                  <a:srgbClr val="000000"/>
                </a:solidFill>
              </a:rPr>
              <a:t> (IOC)/Ana </a:t>
            </a:r>
            <a:r>
              <a:rPr lang="en-US" sz="1400" b="1" dirty="0" err="1" smtClean="0">
                <a:solidFill>
                  <a:srgbClr val="000000"/>
                </a:solidFill>
              </a:rPr>
              <a:t>Monteiro</a:t>
            </a:r>
            <a:r>
              <a:rPr lang="en-US" sz="1400" b="1" dirty="0" smtClean="0">
                <a:solidFill>
                  <a:srgbClr val="000000"/>
                </a:solidFill>
              </a:rPr>
              <a:t> (VPPLR)/Tatiana (CDTS)/</a:t>
            </a:r>
            <a:r>
              <a:rPr lang="en-US" sz="1400" b="1" dirty="0" smtClean="0">
                <a:solidFill>
                  <a:srgbClr val="000000"/>
                </a:solidFill>
              </a:rPr>
              <a:t>FAR/</a:t>
            </a:r>
            <a:r>
              <a:rPr lang="en-US" sz="1400" b="1" dirty="0" err="1" smtClean="0">
                <a:solidFill>
                  <a:srgbClr val="000000"/>
                </a:solidFill>
              </a:rPr>
              <a:t>fernando</a:t>
            </a:r>
            <a:r>
              <a:rPr lang="en-US" sz="1400" b="1" dirty="0" smtClean="0">
                <a:solidFill>
                  <a:srgbClr val="000000"/>
                </a:solidFill>
              </a:rPr>
              <a:t> </a:t>
            </a:r>
            <a:r>
              <a:rPr lang="en-US" sz="1400" b="1" dirty="0" err="1" smtClean="0">
                <a:solidFill>
                  <a:srgbClr val="000000"/>
                </a:solidFill>
              </a:rPr>
              <a:t>vargas</a:t>
            </a:r>
            <a:r>
              <a:rPr lang="en-US" sz="1400" b="1" dirty="0" smtClean="0">
                <a:solidFill>
                  <a:srgbClr val="000000"/>
                </a:solidFill>
              </a:rPr>
              <a:t>/ Mariana </a:t>
            </a:r>
            <a:r>
              <a:rPr lang="en-US" sz="1400" b="1" dirty="0" err="1" smtClean="0">
                <a:solidFill>
                  <a:srgbClr val="000000"/>
                </a:solidFill>
              </a:rPr>
              <a:t>Waghabi</a:t>
            </a:r>
            <a:r>
              <a:rPr lang="en-US" sz="1400" b="1" dirty="0" smtClean="0">
                <a:solidFill>
                  <a:srgbClr val="000000"/>
                </a:solidFill>
              </a:rPr>
              <a:t> (IOC)</a:t>
            </a:r>
            <a:endParaRPr lang="en-US" sz="1400" b="1" dirty="0" smtClean="0">
              <a:solidFill>
                <a:srgbClr val="000000"/>
              </a:solidFill>
            </a:endParaRPr>
          </a:p>
          <a:p>
            <a:pPr fontAlgn="b"/>
            <a:endParaRPr lang="en-US" sz="1400" b="1" dirty="0">
              <a:solidFill>
                <a:srgbClr val="000000"/>
              </a:solidFill>
            </a:endParaRPr>
          </a:p>
          <a:p>
            <a:pPr fontAlgn="b"/>
            <a:r>
              <a:rPr lang="en-US" dirty="0" err="1">
                <a:solidFill>
                  <a:srgbClr val="FF0000"/>
                </a:solidFill>
              </a:rPr>
              <a:t>Desenvolvimento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monoclonais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diagnostico</a:t>
            </a:r>
            <a:r>
              <a:rPr lang="en-US" dirty="0" smtClean="0">
                <a:solidFill>
                  <a:srgbClr val="FF0000"/>
                </a:solidFill>
              </a:rPr>
              <a:t> e </a:t>
            </a:r>
            <a:r>
              <a:rPr lang="en-US" dirty="0" err="1" smtClean="0">
                <a:solidFill>
                  <a:srgbClr val="FF0000"/>
                </a:solidFill>
              </a:rPr>
              <a:t>tratamento</a:t>
            </a:r>
            <a:endParaRPr lang="en-US" dirty="0" smtClean="0">
              <a:solidFill>
                <a:srgbClr val="FF0000"/>
              </a:solidFill>
            </a:endParaRPr>
          </a:p>
          <a:p>
            <a:pPr fontAlgn="b"/>
            <a:endParaRPr lang="en-US" sz="1200" b="1" dirty="0" smtClean="0"/>
          </a:p>
          <a:p>
            <a:pPr fontAlgn="b"/>
            <a:r>
              <a:rPr lang="en-US" sz="1200" b="1" dirty="0" smtClean="0"/>
              <a:t>   </a:t>
            </a:r>
            <a:r>
              <a:rPr lang="en-US" sz="1400" b="1" dirty="0" smtClean="0"/>
              <a:t>  Tatiana </a:t>
            </a:r>
            <a:r>
              <a:rPr lang="en-US" sz="1400" b="1" dirty="0" err="1" smtClean="0"/>
              <a:t>Tilli</a:t>
            </a:r>
            <a:r>
              <a:rPr lang="en-US" sz="1400" b="1" dirty="0" smtClean="0"/>
              <a:t>(CDTS)/</a:t>
            </a:r>
            <a:r>
              <a:rPr lang="en-US" sz="1400" b="1" dirty="0" err="1" smtClean="0"/>
              <a:t>Zunkin</a:t>
            </a:r>
            <a:r>
              <a:rPr lang="en-US" sz="1400" b="1" dirty="0" smtClean="0"/>
              <a:t> (ICC)/BIO/Hugo </a:t>
            </a:r>
            <a:r>
              <a:rPr lang="en-US" sz="1400" b="1" dirty="0" err="1" smtClean="0"/>
              <a:t>Defendi</a:t>
            </a:r>
            <a:r>
              <a:rPr lang="en-US" sz="1400" b="1" dirty="0" smtClean="0"/>
              <a:t> (Bio</a:t>
            </a:r>
            <a:r>
              <a:rPr lang="en-US" sz="1400" b="1" dirty="0" smtClean="0"/>
              <a:t>)</a:t>
            </a:r>
          </a:p>
          <a:p>
            <a:pPr fontAlgn="b"/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fontAlgn="b"/>
            <a:r>
              <a:rPr lang="en-US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Nanoparticulas</a:t>
            </a:r>
            <a:endParaRPr lang="en-US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fontAlgn="b"/>
            <a:r>
              <a:rPr lang="en-US" sz="1400" b="1" dirty="0" smtClean="0"/>
              <a:t>    </a:t>
            </a:r>
          </a:p>
          <a:p>
            <a:pPr fontAlgn="b"/>
            <a:r>
              <a:rPr lang="en-US" sz="1400" b="1" dirty="0" err="1" smtClean="0"/>
              <a:t>Andressa</a:t>
            </a:r>
            <a:r>
              <a:rPr lang="en-US" sz="1400" b="1" dirty="0" smtClean="0"/>
              <a:t> (IOC) - Tatiana (CDTS) – Ana </a:t>
            </a:r>
            <a:r>
              <a:rPr lang="en-US" sz="1400" b="1" dirty="0" err="1" smtClean="0"/>
              <a:t>paula</a:t>
            </a:r>
            <a:r>
              <a:rPr lang="en-US" sz="1400" b="1" dirty="0" smtClean="0"/>
              <a:t>(BIO) - Ana </a:t>
            </a:r>
            <a:r>
              <a:rPr lang="en-US" sz="1400" b="1" dirty="0" err="1" smtClean="0"/>
              <a:t>Em</a:t>
            </a:r>
            <a:r>
              <a:rPr lang="en-US" sz="1400" b="1" dirty="0" err="1" smtClean="0"/>
              <a:t>ília</a:t>
            </a:r>
            <a:r>
              <a:rPr lang="en-US" sz="1400" b="1" dirty="0" smtClean="0"/>
              <a:t> (FAR)</a:t>
            </a:r>
            <a:endParaRPr lang="en-US" sz="1400" b="1" dirty="0" smtClean="0"/>
          </a:p>
          <a:p>
            <a:pPr fontAlgn="b"/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fontAlgn="b"/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fontAlgn="b"/>
            <a:endParaRPr lang="en-US" sz="1400" b="1" dirty="0" smtClean="0">
              <a:solidFill>
                <a:srgbClr val="000000"/>
              </a:solidFill>
            </a:endParaRPr>
          </a:p>
          <a:p>
            <a:pPr fontAlgn="b"/>
            <a:endParaRPr lang="en-US" sz="1400" b="1" dirty="0">
              <a:solidFill>
                <a:srgbClr val="000000"/>
              </a:solidFill>
            </a:endParaRPr>
          </a:p>
          <a:p>
            <a:pPr fontAlgn="b"/>
            <a:endParaRPr lang="en-US" sz="1200" b="1" dirty="0">
              <a:solidFill>
                <a:srgbClr val="000000"/>
              </a:solidFill>
            </a:endParaRPr>
          </a:p>
          <a:p>
            <a:pPr fontAlgn="b"/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163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547</Words>
  <Application>Microsoft Macintosh PowerPoint</Application>
  <PresentationFormat>On-screen Show (4:3)</PresentationFormat>
  <Paragraphs>91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fundacao adriana bonomo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adriana bonomo</dc:creator>
  <cp:lastModifiedBy>adriana bonomo</cp:lastModifiedBy>
  <cp:revision>13</cp:revision>
  <cp:lastPrinted>2016-05-18T14:16:31Z</cp:lastPrinted>
  <dcterms:created xsi:type="dcterms:W3CDTF">2016-05-18T10:27:57Z</dcterms:created>
  <dcterms:modified xsi:type="dcterms:W3CDTF">2016-05-18T15:01:36Z</dcterms:modified>
</cp:coreProperties>
</file>