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[fiocancer.xlsx]Planilha4!Tabela dinâmica15</c:name>
    <c:fmtId val="3"/>
  </c:pivotSource>
  <c:chart>
    <c:autoTitleDeleted val="1"/>
    <c:pivotFmts>
      <c:pivotFmt>
        <c:idx val="0"/>
      </c:pivotFmt>
      <c:pivotFmt>
        <c:idx val="1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circle"/>
          <c:size val="6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Planilha4!$B$3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Planilha4!$A$4:$A$14</c:f>
              <c:strCache>
                <c:ptCount val="11"/>
                <c:pt idx="0">
                  <c:v>Bio</c:v>
                </c:pt>
                <c:pt idx="1">
                  <c:v>CDTS</c:v>
                </c:pt>
                <c:pt idx="2">
                  <c:v>CPqAM</c:v>
                </c:pt>
                <c:pt idx="3">
                  <c:v>CPqRR</c:v>
                </c:pt>
                <c:pt idx="4">
                  <c:v>Far</c:v>
                </c:pt>
                <c:pt idx="5">
                  <c:v>GESTEC/VPPIS</c:v>
                </c:pt>
                <c:pt idx="6">
                  <c:v>ICC</c:v>
                </c:pt>
                <c:pt idx="7">
                  <c:v>IFF</c:v>
                </c:pt>
                <c:pt idx="8">
                  <c:v>IOC</c:v>
                </c:pt>
                <c:pt idx="9">
                  <c:v>NIT/RO</c:v>
                </c:pt>
                <c:pt idx="10">
                  <c:v>VPPLR - IOC</c:v>
                </c:pt>
              </c:strCache>
            </c:strRef>
          </c:cat>
          <c:val>
            <c:numRef>
              <c:f>Planilha4!$B$4:$B$14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EA-4254-B825-E6DB630C0FF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77672304"/>
        <c:axId val="377675256"/>
      </c:barChart>
      <c:catAx>
        <c:axId val="37767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7675256"/>
        <c:crosses val="autoZero"/>
        <c:auto val="1"/>
        <c:lblAlgn val="ctr"/>
        <c:lblOffset val="100"/>
        <c:noMultiLvlLbl val="0"/>
      </c:catAx>
      <c:valAx>
        <c:axId val="377675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767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49A36-34C5-4946-913F-EE967699D255}" type="doc">
      <dgm:prSet loTypeId="urn:microsoft.com/office/officeart/2005/8/layout/hList6" loCatId="list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pt-BR"/>
        </a:p>
      </dgm:t>
    </dgm:pt>
    <dgm:pt modelId="{9B40278D-2C52-4F88-807F-AE3C83A5E0EB}">
      <dgm:prSet/>
      <dgm:spPr/>
      <dgm:t>
        <a:bodyPr/>
        <a:lstStyle/>
        <a:p>
          <a:pPr rtl="0" eaLnBrk="1" latinLnBrk="0" hangingPunct="1">
            <a:buClrTx/>
            <a:buSzPts val="2800"/>
            <a:buFont typeface="Arial" panose="020B0604020202020204" pitchFamily="34" charset="0"/>
            <a:buChar char="•"/>
          </a:pPr>
          <a:r>
            <a:rPr lang="pt-BR"/>
            <a:t>Plataforma de expressão, purificação e caracterização de proteínas</a:t>
          </a:r>
        </a:p>
      </dgm:t>
    </dgm:pt>
    <dgm:pt modelId="{1C7C1E97-6439-454D-B157-E49122D1A761}" type="parTrans" cxnId="{9199C011-F8AD-4F1E-9897-2E4404724253}">
      <dgm:prSet/>
      <dgm:spPr/>
      <dgm:t>
        <a:bodyPr/>
        <a:lstStyle/>
        <a:p>
          <a:endParaRPr lang="pt-BR"/>
        </a:p>
      </dgm:t>
    </dgm:pt>
    <dgm:pt modelId="{03F86F49-8395-4109-8E2E-96EE4E582C22}" type="sibTrans" cxnId="{9199C011-F8AD-4F1E-9897-2E4404724253}">
      <dgm:prSet/>
      <dgm:spPr/>
      <dgm:t>
        <a:bodyPr/>
        <a:lstStyle/>
        <a:p>
          <a:endParaRPr lang="pt-BR"/>
        </a:p>
      </dgm:t>
    </dgm:pt>
    <dgm:pt modelId="{47C2487D-CFBD-4CA8-B5D9-E2CCA62B6577}">
      <dgm:prSet/>
      <dgm:spPr/>
      <dgm:t>
        <a:bodyPr/>
        <a:lstStyle/>
        <a:p>
          <a:pPr rtl="0" eaLnBrk="1" latinLnBrk="0" hangingPunct="1"/>
          <a:r>
            <a:rPr lang="pt-BR"/>
            <a:t>CDTS (David)</a:t>
          </a:r>
        </a:p>
      </dgm:t>
    </dgm:pt>
    <dgm:pt modelId="{18B6BAE6-2B1B-4B5A-9DED-F0CFFE19F0A3}" type="parTrans" cxnId="{6E4F5A13-5E0C-4A14-94EB-CDEFB089F987}">
      <dgm:prSet/>
      <dgm:spPr/>
      <dgm:t>
        <a:bodyPr/>
        <a:lstStyle/>
        <a:p>
          <a:endParaRPr lang="pt-BR"/>
        </a:p>
      </dgm:t>
    </dgm:pt>
    <dgm:pt modelId="{F81F07A1-EF59-40CB-B1F8-8AE1FDD2BBA6}" type="sibTrans" cxnId="{6E4F5A13-5E0C-4A14-94EB-CDEFB089F987}">
      <dgm:prSet/>
      <dgm:spPr/>
      <dgm:t>
        <a:bodyPr/>
        <a:lstStyle/>
        <a:p>
          <a:endParaRPr lang="pt-BR"/>
        </a:p>
      </dgm:t>
    </dgm:pt>
    <dgm:pt modelId="{1CB6892C-D3F2-41FA-8E3F-109809A95720}">
      <dgm:prSet/>
      <dgm:spPr/>
      <dgm:t>
        <a:bodyPr/>
        <a:lstStyle/>
        <a:p>
          <a:pPr rtl="0" eaLnBrk="1" latinLnBrk="0" hangingPunct="1"/>
          <a:r>
            <a:rPr lang="pt-BR"/>
            <a:t>Sequenciamento, Ion PGM, Ion Proton, Espectrometria de massas associado a cromatografia líquida</a:t>
          </a:r>
        </a:p>
      </dgm:t>
    </dgm:pt>
    <dgm:pt modelId="{68E48FD6-EC3A-48BE-A530-0F1036A1A804}" type="parTrans" cxnId="{8EA3B2C8-355F-4A65-BA0C-CF0FCE3A6587}">
      <dgm:prSet/>
      <dgm:spPr/>
      <dgm:t>
        <a:bodyPr/>
        <a:lstStyle/>
        <a:p>
          <a:endParaRPr lang="pt-BR"/>
        </a:p>
      </dgm:t>
    </dgm:pt>
    <dgm:pt modelId="{253E8963-A97E-48DF-84B5-13B3D9A87B2E}" type="sibTrans" cxnId="{8EA3B2C8-355F-4A65-BA0C-CF0FCE3A6587}">
      <dgm:prSet/>
      <dgm:spPr/>
      <dgm:t>
        <a:bodyPr/>
        <a:lstStyle/>
        <a:p>
          <a:endParaRPr lang="pt-BR"/>
        </a:p>
      </dgm:t>
    </dgm:pt>
    <dgm:pt modelId="{A80FE0DE-F766-487C-A867-F4285D6C3F6B}">
      <dgm:prSet/>
      <dgm:spPr/>
      <dgm:t>
        <a:bodyPr/>
        <a:lstStyle/>
        <a:p>
          <a:pPr rtl="0" eaLnBrk="1" latinLnBrk="0" hangingPunct="1"/>
          <a:r>
            <a:rPr lang="pt-BR"/>
            <a:t>ICC (Fabrício)</a:t>
          </a:r>
        </a:p>
      </dgm:t>
    </dgm:pt>
    <dgm:pt modelId="{8E5DD73F-5616-40CD-A5A0-91D42142E952}" type="parTrans" cxnId="{1E20332F-8B19-4755-9C46-9FB27890AE29}">
      <dgm:prSet/>
      <dgm:spPr/>
      <dgm:t>
        <a:bodyPr/>
        <a:lstStyle/>
        <a:p>
          <a:endParaRPr lang="pt-BR"/>
        </a:p>
      </dgm:t>
    </dgm:pt>
    <dgm:pt modelId="{EABAAA18-D0AF-493B-A9F2-16D021515BB6}" type="sibTrans" cxnId="{1E20332F-8B19-4755-9C46-9FB27890AE29}">
      <dgm:prSet/>
      <dgm:spPr/>
      <dgm:t>
        <a:bodyPr/>
        <a:lstStyle/>
        <a:p>
          <a:endParaRPr lang="pt-BR"/>
        </a:p>
      </dgm:t>
    </dgm:pt>
    <dgm:pt modelId="{6AFAB1FB-80DE-4B87-9C3E-4817D6EB6566}">
      <dgm:prSet/>
      <dgm:spPr/>
      <dgm:t>
        <a:bodyPr/>
        <a:lstStyle/>
        <a:p>
          <a:pPr rtl="0" eaLnBrk="1" latinLnBrk="0" hangingPunct="1"/>
          <a:r>
            <a:rPr lang="pt-BR"/>
            <a:t>Bioensaios, HTC, Liquid handler, microcalorímetro</a:t>
          </a:r>
        </a:p>
      </dgm:t>
    </dgm:pt>
    <dgm:pt modelId="{4481DE03-B14E-4AA1-8424-CAD419CA6577}" type="parTrans" cxnId="{F74E8A7E-CC7C-4BE3-8D1C-44E86DA1D699}">
      <dgm:prSet/>
      <dgm:spPr/>
      <dgm:t>
        <a:bodyPr/>
        <a:lstStyle/>
        <a:p>
          <a:endParaRPr lang="pt-BR"/>
        </a:p>
      </dgm:t>
    </dgm:pt>
    <dgm:pt modelId="{51B60DD3-F0B1-4C25-A024-AF7EA647D803}" type="sibTrans" cxnId="{F74E8A7E-CC7C-4BE3-8D1C-44E86DA1D699}">
      <dgm:prSet/>
      <dgm:spPr/>
      <dgm:t>
        <a:bodyPr/>
        <a:lstStyle/>
        <a:p>
          <a:endParaRPr lang="pt-BR"/>
        </a:p>
      </dgm:t>
    </dgm:pt>
    <dgm:pt modelId="{03A312BD-2B42-463A-8DFF-5CB109D2502C}">
      <dgm:prSet/>
      <dgm:spPr/>
      <dgm:t>
        <a:bodyPr/>
        <a:lstStyle/>
        <a:p>
          <a:pPr rtl="0" eaLnBrk="1" latinLnBrk="0" hangingPunct="1"/>
          <a:r>
            <a:rPr lang="pt-BR"/>
            <a:t>IOC (Rafael)</a:t>
          </a:r>
        </a:p>
      </dgm:t>
    </dgm:pt>
    <dgm:pt modelId="{A3DDACB2-99ED-45DA-9CAA-F73AA7940244}" type="parTrans" cxnId="{DAEE5951-3F36-4895-87B1-15CBF00E957C}">
      <dgm:prSet/>
      <dgm:spPr/>
      <dgm:t>
        <a:bodyPr/>
        <a:lstStyle/>
        <a:p>
          <a:endParaRPr lang="pt-BR"/>
        </a:p>
      </dgm:t>
    </dgm:pt>
    <dgm:pt modelId="{294862E8-DCC9-42AE-9292-6A545A93852F}" type="sibTrans" cxnId="{DAEE5951-3F36-4895-87B1-15CBF00E957C}">
      <dgm:prSet/>
      <dgm:spPr/>
      <dgm:t>
        <a:bodyPr/>
        <a:lstStyle/>
        <a:p>
          <a:endParaRPr lang="pt-BR"/>
        </a:p>
      </dgm:t>
    </dgm:pt>
    <dgm:pt modelId="{70EE94C1-9D7A-4532-94C0-CA8218C59F67}">
      <dgm:prSet/>
      <dgm:spPr/>
      <dgm:t>
        <a:bodyPr/>
        <a:lstStyle/>
        <a:p>
          <a:pPr rtl="0" eaLnBrk="1" latinLnBrk="0" hangingPunct="1"/>
          <a:r>
            <a:rPr lang="pt-BR"/>
            <a:t>Síntese de peptídeos em membrana</a:t>
          </a:r>
        </a:p>
      </dgm:t>
    </dgm:pt>
    <dgm:pt modelId="{5B809744-66A3-40D9-BEE5-5941104E4EAF}" type="parTrans" cxnId="{6B8F500E-D886-4CE8-9AF7-B8F159B50D08}">
      <dgm:prSet/>
      <dgm:spPr/>
      <dgm:t>
        <a:bodyPr/>
        <a:lstStyle/>
        <a:p>
          <a:endParaRPr lang="pt-BR"/>
        </a:p>
      </dgm:t>
    </dgm:pt>
    <dgm:pt modelId="{AFDFDE44-7A16-47D7-A136-86D711C91937}" type="sibTrans" cxnId="{6B8F500E-D886-4CE8-9AF7-B8F159B50D08}">
      <dgm:prSet/>
      <dgm:spPr/>
      <dgm:t>
        <a:bodyPr/>
        <a:lstStyle/>
        <a:p>
          <a:endParaRPr lang="pt-BR"/>
        </a:p>
      </dgm:t>
    </dgm:pt>
    <dgm:pt modelId="{53DD9DF2-2013-42B1-9F90-C77677C61BB6}">
      <dgm:prSet/>
      <dgm:spPr/>
      <dgm:t>
        <a:bodyPr/>
        <a:lstStyle/>
        <a:p>
          <a:pPr rtl="0" eaLnBrk="1" latinLnBrk="0" hangingPunct="1"/>
          <a:r>
            <a:rPr lang="pt-BR"/>
            <a:t>CDTS (Salvatori)</a:t>
          </a:r>
        </a:p>
      </dgm:t>
    </dgm:pt>
    <dgm:pt modelId="{F5496944-9E0C-4D75-A2B5-92453D2D28E4}" type="parTrans" cxnId="{28631A87-EA4A-4EB0-A93D-CF2D0A5F074F}">
      <dgm:prSet/>
      <dgm:spPr/>
      <dgm:t>
        <a:bodyPr/>
        <a:lstStyle/>
        <a:p>
          <a:endParaRPr lang="pt-BR"/>
        </a:p>
      </dgm:t>
    </dgm:pt>
    <dgm:pt modelId="{C11EFDF3-1159-430A-8DBC-6A5D5BCCDE21}" type="sibTrans" cxnId="{28631A87-EA4A-4EB0-A93D-CF2D0A5F074F}">
      <dgm:prSet/>
      <dgm:spPr/>
      <dgm:t>
        <a:bodyPr/>
        <a:lstStyle/>
        <a:p>
          <a:endParaRPr lang="pt-BR"/>
        </a:p>
      </dgm:t>
    </dgm:pt>
    <dgm:pt modelId="{0F980135-561B-4554-AC91-95E479C1EF99}">
      <dgm:prSet/>
      <dgm:spPr/>
      <dgm:t>
        <a:bodyPr/>
        <a:lstStyle/>
        <a:p>
          <a:pPr rtl="0" eaLnBrk="1" latinLnBrk="0" hangingPunct="1"/>
          <a:r>
            <a:rPr lang="pt-BR"/>
            <a:t>Cromatografia líquida, RMN, Pré-Formulação, farmacocinética</a:t>
          </a:r>
        </a:p>
      </dgm:t>
    </dgm:pt>
    <dgm:pt modelId="{65C598C2-8989-4018-9AE8-078F1AD2A17D}" type="parTrans" cxnId="{B47677FF-9D3E-4CB4-B116-CCAA1DC7FDEB}">
      <dgm:prSet/>
      <dgm:spPr/>
      <dgm:t>
        <a:bodyPr/>
        <a:lstStyle/>
        <a:p>
          <a:endParaRPr lang="pt-BR"/>
        </a:p>
      </dgm:t>
    </dgm:pt>
    <dgm:pt modelId="{909AA4F5-ED12-42C8-9D40-9B5FE2E24C0D}" type="sibTrans" cxnId="{B47677FF-9D3E-4CB4-B116-CCAA1DC7FDEB}">
      <dgm:prSet/>
      <dgm:spPr/>
      <dgm:t>
        <a:bodyPr/>
        <a:lstStyle/>
        <a:p>
          <a:endParaRPr lang="pt-BR"/>
        </a:p>
      </dgm:t>
    </dgm:pt>
    <dgm:pt modelId="{3D961DD7-FFC8-4DA2-80E9-59B7D3DC1005}">
      <dgm:prSet/>
      <dgm:spPr/>
      <dgm:t>
        <a:bodyPr/>
        <a:lstStyle/>
        <a:p>
          <a:pPr rtl="0" eaLnBrk="1" latinLnBrk="0" hangingPunct="1"/>
          <a:r>
            <a:rPr lang="pt-BR"/>
            <a:t>Far (Sandra)</a:t>
          </a:r>
        </a:p>
      </dgm:t>
    </dgm:pt>
    <dgm:pt modelId="{75E9DB2B-65D8-4657-90D1-3566E71B8F34}" type="parTrans" cxnId="{04110C2C-5188-4139-8FA4-9746ABA44C95}">
      <dgm:prSet/>
      <dgm:spPr/>
      <dgm:t>
        <a:bodyPr/>
        <a:lstStyle/>
        <a:p>
          <a:endParaRPr lang="pt-BR"/>
        </a:p>
      </dgm:t>
    </dgm:pt>
    <dgm:pt modelId="{DF91409F-FA71-4B11-93EF-A56D4BD85687}" type="sibTrans" cxnId="{04110C2C-5188-4139-8FA4-9746ABA44C95}">
      <dgm:prSet/>
      <dgm:spPr/>
      <dgm:t>
        <a:bodyPr/>
        <a:lstStyle/>
        <a:p>
          <a:endParaRPr lang="pt-BR"/>
        </a:p>
      </dgm:t>
    </dgm:pt>
    <dgm:pt modelId="{06603795-4FC9-4CA8-84E1-0D95ABD5C633}" type="pres">
      <dgm:prSet presAssocID="{F4249A36-34C5-4946-913F-EE967699D255}" presName="Name0" presStyleCnt="0">
        <dgm:presLayoutVars>
          <dgm:dir/>
          <dgm:resizeHandles val="exact"/>
        </dgm:presLayoutVars>
      </dgm:prSet>
      <dgm:spPr/>
    </dgm:pt>
    <dgm:pt modelId="{D0E94567-3E1C-4B13-BBA0-70AB1D683ECE}" type="pres">
      <dgm:prSet presAssocID="{9B40278D-2C52-4F88-807F-AE3C83A5E0EB}" presName="node" presStyleLbl="node1" presStyleIdx="0" presStyleCnt="5">
        <dgm:presLayoutVars>
          <dgm:bulletEnabled val="1"/>
        </dgm:presLayoutVars>
      </dgm:prSet>
      <dgm:spPr/>
    </dgm:pt>
    <dgm:pt modelId="{5D7D1BF8-4F18-4368-B1B9-486007404579}" type="pres">
      <dgm:prSet presAssocID="{03F86F49-8395-4109-8E2E-96EE4E582C22}" presName="sibTrans" presStyleCnt="0"/>
      <dgm:spPr/>
    </dgm:pt>
    <dgm:pt modelId="{CF73B766-C5CF-444B-911D-1363C6060F87}" type="pres">
      <dgm:prSet presAssocID="{1CB6892C-D3F2-41FA-8E3F-109809A95720}" presName="node" presStyleLbl="node1" presStyleIdx="1" presStyleCnt="5">
        <dgm:presLayoutVars>
          <dgm:bulletEnabled val="1"/>
        </dgm:presLayoutVars>
      </dgm:prSet>
      <dgm:spPr/>
    </dgm:pt>
    <dgm:pt modelId="{EED33D01-33AC-4B5B-B3EF-BF24E93342A8}" type="pres">
      <dgm:prSet presAssocID="{253E8963-A97E-48DF-84B5-13B3D9A87B2E}" presName="sibTrans" presStyleCnt="0"/>
      <dgm:spPr/>
    </dgm:pt>
    <dgm:pt modelId="{4AC140DE-909A-48CD-9A43-9E05F3E3DC91}" type="pres">
      <dgm:prSet presAssocID="{6AFAB1FB-80DE-4B87-9C3E-4817D6EB6566}" presName="node" presStyleLbl="node1" presStyleIdx="2" presStyleCnt="5">
        <dgm:presLayoutVars>
          <dgm:bulletEnabled val="1"/>
        </dgm:presLayoutVars>
      </dgm:prSet>
      <dgm:spPr/>
    </dgm:pt>
    <dgm:pt modelId="{F84767EF-A3E8-4D5F-8622-9CF3724F0C18}" type="pres">
      <dgm:prSet presAssocID="{51B60DD3-F0B1-4C25-A024-AF7EA647D803}" presName="sibTrans" presStyleCnt="0"/>
      <dgm:spPr/>
    </dgm:pt>
    <dgm:pt modelId="{7804AD40-51E1-44E6-B95F-E45BE2CAC84C}" type="pres">
      <dgm:prSet presAssocID="{70EE94C1-9D7A-4532-94C0-CA8218C59F67}" presName="node" presStyleLbl="node1" presStyleIdx="3" presStyleCnt="5">
        <dgm:presLayoutVars>
          <dgm:bulletEnabled val="1"/>
        </dgm:presLayoutVars>
      </dgm:prSet>
      <dgm:spPr/>
    </dgm:pt>
    <dgm:pt modelId="{77CBC4F3-A13A-4759-8291-2A4E9460FCA7}" type="pres">
      <dgm:prSet presAssocID="{AFDFDE44-7A16-47D7-A136-86D711C91937}" presName="sibTrans" presStyleCnt="0"/>
      <dgm:spPr/>
    </dgm:pt>
    <dgm:pt modelId="{11FECA2B-77C9-4D26-BF2D-8B521360AAE6}" type="pres">
      <dgm:prSet presAssocID="{0F980135-561B-4554-AC91-95E479C1EF99}" presName="node" presStyleLbl="node1" presStyleIdx="4" presStyleCnt="5">
        <dgm:presLayoutVars>
          <dgm:bulletEnabled val="1"/>
        </dgm:presLayoutVars>
      </dgm:prSet>
      <dgm:spPr/>
    </dgm:pt>
  </dgm:ptLst>
  <dgm:cxnLst>
    <dgm:cxn modelId="{6B8F500E-D886-4CE8-9AF7-B8F159B50D08}" srcId="{F4249A36-34C5-4946-913F-EE967699D255}" destId="{70EE94C1-9D7A-4532-94C0-CA8218C59F67}" srcOrd="3" destOrd="0" parTransId="{5B809744-66A3-40D9-BEE5-5941104E4EAF}" sibTransId="{AFDFDE44-7A16-47D7-A136-86D711C91937}"/>
    <dgm:cxn modelId="{CC2BA39B-2DDD-4870-947E-BE7A0EEBC9CC}" type="presOf" srcId="{70EE94C1-9D7A-4532-94C0-CA8218C59F67}" destId="{7804AD40-51E1-44E6-B95F-E45BE2CAC84C}" srcOrd="0" destOrd="0" presId="urn:microsoft.com/office/officeart/2005/8/layout/hList6"/>
    <dgm:cxn modelId="{1E20332F-8B19-4755-9C46-9FB27890AE29}" srcId="{1CB6892C-D3F2-41FA-8E3F-109809A95720}" destId="{A80FE0DE-F766-487C-A867-F4285D6C3F6B}" srcOrd="0" destOrd="0" parTransId="{8E5DD73F-5616-40CD-A5A0-91D42142E952}" sibTransId="{EABAAA18-D0AF-493B-A9F2-16D021515BB6}"/>
    <dgm:cxn modelId="{8EA3B2C8-355F-4A65-BA0C-CF0FCE3A6587}" srcId="{F4249A36-34C5-4946-913F-EE967699D255}" destId="{1CB6892C-D3F2-41FA-8E3F-109809A95720}" srcOrd="1" destOrd="0" parTransId="{68E48FD6-EC3A-48BE-A530-0F1036A1A804}" sibTransId="{253E8963-A97E-48DF-84B5-13B3D9A87B2E}"/>
    <dgm:cxn modelId="{6E4F5A13-5E0C-4A14-94EB-CDEFB089F987}" srcId="{9B40278D-2C52-4F88-807F-AE3C83A5E0EB}" destId="{47C2487D-CFBD-4CA8-B5D9-E2CCA62B6577}" srcOrd="0" destOrd="0" parTransId="{18B6BAE6-2B1B-4B5A-9DED-F0CFFE19F0A3}" sibTransId="{F81F07A1-EF59-40CB-B1F8-8AE1FDD2BBA6}"/>
    <dgm:cxn modelId="{3D5BAFDF-52D5-49A6-9725-155E87F71AC5}" type="presOf" srcId="{F4249A36-34C5-4946-913F-EE967699D255}" destId="{06603795-4FC9-4CA8-84E1-0D95ABD5C633}" srcOrd="0" destOrd="0" presId="urn:microsoft.com/office/officeart/2005/8/layout/hList6"/>
    <dgm:cxn modelId="{09130896-0173-4667-BE15-6BF4C624A19E}" type="presOf" srcId="{3D961DD7-FFC8-4DA2-80E9-59B7D3DC1005}" destId="{11FECA2B-77C9-4D26-BF2D-8B521360AAE6}" srcOrd="0" destOrd="1" presId="urn:microsoft.com/office/officeart/2005/8/layout/hList6"/>
    <dgm:cxn modelId="{04110C2C-5188-4139-8FA4-9746ABA44C95}" srcId="{0F980135-561B-4554-AC91-95E479C1EF99}" destId="{3D961DD7-FFC8-4DA2-80E9-59B7D3DC1005}" srcOrd="0" destOrd="0" parTransId="{75E9DB2B-65D8-4657-90D1-3566E71B8F34}" sibTransId="{DF91409F-FA71-4B11-93EF-A56D4BD85687}"/>
    <dgm:cxn modelId="{DAEE5951-3F36-4895-87B1-15CBF00E957C}" srcId="{6AFAB1FB-80DE-4B87-9C3E-4817D6EB6566}" destId="{03A312BD-2B42-463A-8DFF-5CB109D2502C}" srcOrd="0" destOrd="0" parTransId="{A3DDACB2-99ED-45DA-9CAA-F73AA7940244}" sibTransId="{294862E8-DCC9-42AE-9292-6A545A93852F}"/>
    <dgm:cxn modelId="{D99D463C-A969-480E-A260-0C13035A81F4}" type="presOf" srcId="{1CB6892C-D3F2-41FA-8E3F-109809A95720}" destId="{CF73B766-C5CF-444B-911D-1363C6060F87}" srcOrd="0" destOrd="0" presId="urn:microsoft.com/office/officeart/2005/8/layout/hList6"/>
    <dgm:cxn modelId="{AF83DC2B-632C-4E40-9B4F-53244D2F1A9B}" type="presOf" srcId="{47C2487D-CFBD-4CA8-B5D9-E2CCA62B6577}" destId="{D0E94567-3E1C-4B13-BBA0-70AB1D683ECE}" srcOrd="0" destOrd="1" presId="urn:microsoft.com/office/officeart/2005/8/layout/hList6"/>
    <dgm:cxn modelId="{95502088-5FDF-4D9E-81A0-B955B11D691C}" type="presOf" srcId="{53DD9DF2-2013-42B1-9F90-C77677C61BB6}" destId="{7804AD40-51E1-44E6-B95F-E45BE2CAC84C}" srcOrd="0" destOrd="1" presId="urn:microsoft.com/office/officeart/2005/8/layout/hList6"/>
    <dgm:cxn modelId="{EF4C7C9C-E05E-4A3C-97EE-D918739FCFDE}" type="presOf" srcId="{9B40278D-2C52-4F88-807F-AE3C83A5E0EB}" destId="{D0E94567-3E1C-4B13-BBA0-70AB1D683ECE}" srcOrd="0" destOrd="0" presId="urn:microsoft.com/office/officeart/2005/8/layout/hList6"/>
    <dgm:cxn modelId="{DC6D339F-C9A1-4D40-9240-80270D4475AE}" type="presOf" srcId="{0F980135-561B-4554-AC91-95E479C1EF99}" destId="{11FECA2B-77C9-4D26-BF2D-8B521360AAE6}" srcOrd="0" destOrd="0" presId="urn:microsoft.com/office/officeart/2005/8/layout/hList6"/>
    <dgm:cxn modelId="{C80BEE79-5D75-4CE7-B37B-2EDF26434289}" type="presOf" srcId="{6AFAB1FB-80DE-4B87-9C3E-4817D6EB6566}" destId="{4AC140DE-909A-48CD-9A43-9E05F3E3DC91}" srcOrd="0" destOrd="0" presId="urn:microsoft.com/office/officeart/2005/8/layout/hList6"/>
    <dgm:cxn modelId="{28631A87-EA4A-4EB0-A93D-CF2D0A5F074F}" srcId="{70EE94C1-9D7A-4532-94C0-CA8218C59F67}" destId="{53DD9DF2-2013-42B1-9F90-C77677C61BB6}" srcOrd="0" destOrd="0" parTransId="{F5496944-9E0C-4D75-A2B5-92453D2D28E4}" sibTransId="{C11EFDF3-1159-430A-8DBC-6A5D5BCCDE21}"/>
    <dgm:cxn modelId="{9199C011-F8AD-4F1E-9897-2E4404724253}" srcId="{F4249A36-34C5-4946-913F-EE967699D255}" destId="{9B40278D-2C52-4F88-807F-AE3C83A5E0EB}" srcOrd="0" destOrd="0" parTransId="{1C7C1E97-6439-454D-B157-E49122D1A761}" sibTransId="{03F86F49-8395-4109-8E2E-96EE4E582C22}"/>
    <dgm:cxn modelId="{2D631783-D5AE-4023-92F3-D8DCF26D936E}" type="presOf" srcId="{A80FE0DE-F766-487C-A867-F4285D6C3F6B}" destId="{CF73B766-C5CF-444B-911D-1363C6060F87}" srcOrd="0" destOrd="1" presId="urn:microsoft.com/office/officeart/2005/8/layout/hList6"/>
    <dgm:cxn modelId="{F74E8A7E-CC7C-4BE3-8D1C-44E86DA1D699}" srcId="{F4249A36-34C5-4946-913F-EE967699D255}" destId="{6AFAB1FB-80DE-4B87-9C3E-4817D6EB6566}" srcOrd="2" destOrd="0" parTransId="{4481DE03-B14E-4AA1-8424-CAD419CA6577}" sibTransId="{51B60DD3-F0B1-4C25-A024-AF7EA647D803}"/>
    <dgm:cxn modelId="{2EED9DF3-B264-4B07-A1FA-600562913EF6}" type="presOf" srcId="{03A312BD-2B42-463A-8DFF-5CB109D2502C}" destId="{4AC140DE-909A-48CD-9A43-9E05F3E3DC91}" srcOrd="0" destOrd="1" presId="urn:microsoft.com/office/officeart/2005/8/layout/hList6"/>
    <dgm:cxn modelId="{B47677FF-9D3E-4CB4-B116-CCAA1DC7FDEB}" srcId="{F4249A36-34C5-4946-913F-EE967699D255}" destId="{0F980135-561B-4554-AC91-95E479C1EF99}" srcOrd="4" destOrd="0" parTransId="{65C598C2-8989-4018-9AE8-078F1AD2A17D}" sibTransId="{909AA4F5-ED12-42C8-9D40-9B5FE2E24C0D}"/>
    <dgm:cxn modelId="{9818D960-9045-440D-BF91-4ADC5E4CB9DB}" type="presParOf" srcId="{06603795-4FC9-4CA8-84E1-0D95ABD5C633}" destId="{D0E94567-3E1C-4B13-BBA0-70AB1D683ECE}" srcOrd="0" destOrd="0" presId="urn:microsoft.com/office/officeart/2005/8/layout/hList6"/>
    <dgm:cxn modelId="{F42065F6-2C45-4F08-97B3-BE5CC364D40E}" type="presParOf" srcId="{06603795-4FC9-4CA8-84E1-0D95ABD5C633}" destId="{5D7D1BF8-4F18-4368-B1B9-486007404579}" srcOrd="1" destOrd="0" presId="urn:microsoft.com/office/officeart/2005/8/layout/hList6"/>
    <dgm:cxn modelId="{A7A1C8E3-FB15-4767-AF8E-A9D27C38D7D1}" type="presParOf" srcId="{06603795-4FC9-4CA8-84E1-0D95ABD5C633}" destId="{CF73B766-C5CF-444B-911D-1363C6060F87}" srcOrd="2" destOrd="0" presId="urn:microsoft.com/office/officeart/2005/8/layout/hList6"/>
    <dgm:cxn modelId="{6C9DEC25-0045-4D60-BBFD-4A40DD4202D6}" type="presParOf" srcId="{06603795-4FC9-4CA8-84E1-0D95ABD5C633}" destId="{EED33D01-33AC-4B5B-B3EF-BF24E93342A8}" srcOrd="3" destOrd="0" presId="urn:microsoft.com/office/officeart/2005/8/layout/hList6"/>
    <dgm:cxn modelId="{B59933DA-555B-418A-A0AA-B1AB7C886310}" type="presParOf" srcId="{06603795-4FC9-4CA8-84E1-0D95ABD5C633}" destId="{4AC140DE-909A-48CD-9A43-9E05F3E3DC91}" srcOrd="4" destOrd="0" presId="urn:microsoft.com/office/officeart/2005/8/layout/hList6"/>
    <dgm:cxn modelId="{C92F034A-CC3D-44B6-889E-D6377CA024BF}" type="presParOf" srcId="{06603795-4FC9-4CA8-84E1-0D95ABD5C633}" destId="{F84767EF-A3E8-4D5F-8622-9CF3724F0C18}" srcOrd="5" destOrd="0" presId="urn:microsoft.com/office/officeart/2005/8/layout/hList6"/>
    <dgm:cxn modelId="{A33E001B-9ABB-4E26-BAD3-DBC2764EE207}" type="presParOf" srcId="{06603795-4FC9-4CA8-84E1-0D95ABD5C633}" destId="{7804AD40-51E1-44E6-B95F-E45BE2CAC84C}" srcOrd="6" destOrd="0" presId="urn:microsoft.com/office/officeart/2005/8/layout/hList6"/>
    <dgm:cxn modelId="{AFA2FC3E-0C2A-459D-8E00-7DBC2485A185}" type="presParOf" srcId="{06603795-4FC9-4CA8-84E1-0D95ABD5C633}" destId="{77CBC4F3-A13A-4759-8291-2A4E9460FCA7}" srcOrd="7" destOrd="0" presId="urn:microsoft.com/office/officeart/2005/8/layout/hList6"/>
    <dgm:cxn modelId="{3E472392-3A4E-4C5F-B647-2C6A9CA3917F}" type="presParOf" srcId="{06603795-4FC9-4CA8-84E1-0D95ABD5C633}" destId="{11FECA2B-77C9-4D26-BF2D-8B521360AAE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94567-3E1C-4B13-BBA0-70AB1D683ECE}">
      <dsp:nvSpPr>
        <dsp:cNvPr id="0" name=""/>
        <dsp:cNvSpPr/>
      </dsp:nvSpPr>
      <dsp:spPr>
        <a:xfrm rot="16200000">
          <a:off x="-1179048" y="1184696"/>
          <a:ext cx="4351338" cy="1981944"/>
        </a:xfrm>
        <a:prstGeom prst="flowChartManualOperati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742" bIns="0" numCol="1" spcCol="1270" anchor="t" anchorCtr="0">
          <a:noAutofit/>
        </a:bodyPr>
        <a:lstStyle/>
        <a:p>
          <a:pPr marL="0" lvl="0" indent="0" algn="l" defTabSz="8445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2800"/>
            <a:buFont typeface="Arial" panose="020B0604020202020204" pitchFamily="34" charset="0"/>
            <a:buNone/>
          </a:pPr>
          <a:r>
            <a:rPr lang="pt-BR" sz="1900" kern="1200"/>
            <a:t>Plataforma de expressão, purificação e caracterização de proteínas</a:t>
          </a:r>
        </a:p>
        <a:p>
          <a:pPr marL="114300" lvl="1" indent="-114300" algn="l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/>
            <a:t>CDTS (David)</a:t>
          </a:r>
        </a:p>
      </dsp:txBody>
      <dsp:txXfrm rot="5400000">
        <a:off x="5649" y="870267"/>
        <a:ext cx="1981944" cy="2610802"/>
      </dsp:txXfrm>
    </dsp:sp>
    <dsp:sp modelId="{CF73B766-C5CF-444B-911D-1363C6060F87}">
      <dsp:nvSpPr>
        <dsp:cNvPr id="0" name=""/>
        <dsp:cNvSpPr/>
      </dsp:nvSpPr>
      <dsp:spPr>
        <a:xfrm rot="16200000">
          <a:off x="951541" y="1184696"/>
          <a:ext cx="4351338" cy="1981944"/>
        </a:xfrm>
        <a:prstGeom prst="flowChartManualOperati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742" bIns="0" numCol="1" spcCol="1270" anchor="t" anchorCtr="0">
          <a:noAutofit/>
        </a:bodyPr>
        <a:lstStyle/>
        <a:p>
          <a:pPr marL="0" lvl="0" indent="0" algn="l" defTabSz="8445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Sequenciamento, Ion PGM, Ion Proton, Espectrometria de massas associado a cromatografia líquida</a:t>
          </a:r>
        </a:p>
        <a:p>
          <a:pPr marL="114300" lvl="1" indent="-114300" algn="l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/>
            <a:t>ICC (Fabrício)</a:t>
          </a:r>
        </a:p>
      </dsp:txBody>
      <dsp:txXfrm rot="5400000">
        <a:off x="2136238" y="870267"/>
        <a:ext cx="1981944" cy="2610802"/>
      </dsp:txXfrm>
    </dsp:sp>
    <dsp:sp modelId="{4AC140DE-909A-48CD-9A43-9E05F3E3DC91}">
      <dsp:nvSpPr>
        <dsp:cNvPr id="0" name=""/>
        <dsp:cNvSpPr/>
      </dsp:nvSpPr>
      <dsp:spPr>
        <a:xfrm rot="16200000">
          <a:off x="3082131" y="1184696"/>
          <a:ext cx="4351338" cy="1981944"/>
        </a:xfrm>
        <a:prstGeom prst="flowChartManualOperati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742" bIns="0" numCol="1" spcCol="1270" anchor="t" anchorCtr="0">
          <a:noAutofit/>
        </a:bodyPr>
        <a:lstStyle/>
        <a:p>
          <a:pPr marL="0" lvl="0" indent="0" algn="l" defTabSz="8445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Bioensaios, HTC, Liquid handler, microcalorímetro</a:t>
          </a:r>
        </a:p>
        <a:p>
          <a:pPr marL="114300" lvl="1" indent="-114300" algn="l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/>
            <a:t>IOC (Rafael)</a:t>
          </a:r>
        </a:p>
      </dsp:txBody>
      <dsp:txXfrm rot="5400000">
        <a:off x="4266828" y="870267"/>
        <a:ext cx="1981944" cy="2610802"/>
      </dsp:txXfrm>
    </dsp:sp>
    <dsp:sp modelId="{7804AD40-51E1-44E6-B95F-E45BE2CAC84C}">
      <dsp:nvSpPr>
        <dsp:cNvPr id="0" name=""/>
        <dsp:cNvSpPr/>
      </dsp:nvSpPr>
      <dsp:spPr>
        <a:xfrm rot="16200000">
          <a:off x="5212720" y="1184696"/>
          <a:ext cx="4351338" cy="1981944"/>
        </a:xfrm>
        <a:prstGeom prst="flowChartManualOperati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742" bIns="0" numCol="1" spcCol="1270" anchor="t" anchorCtr="0">
          <a:noAutofit/>
        </a:bodyPr>
        <a:lstStyle/>
        <a:p>
          <a:pPr marL="0" lvl="0" indent="0" algn="l" defTabSz="8445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Síntese de peptídeos em membrana</a:t>
          </a:r>
        </a:p>
        <a:p>
          <a:pPr marL="114300" lvl="1" indent="-114300" algn="l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/>
            <a:t>CDTS (Salvatori)</a:t>
          </a:r>
        </a:p>
      </dsp:txBody>
      <dsp:txXfrm rot="5400000">
        <a:off x="6397417" y="870267"/>
        <a:ext cx="1981944" cy="2610802"/>
      </dsp:txXfrm>
    </dsp:sp>
    <dsp:sp modelId="{11FECA2B-77C9-4D26-BF2D-8B521360AAE6}">
      <dsp:nvSpPr>
        <dsp:cNvPr id="0" name=""/>
        <dsp:cNvSpPr/>
      </dsp:nvSpPr>
      <dsp:spPr>
        <a:xfrm rot="16200000">
          <a:off x="7343310" y="1184696"/>
          <a:ext cx="4351338" cy="1981944"/>
        </a:xfrm>
        <a:prstGeom prst="flowChartManualOperati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742" bIns="0" numCol="1" spcCol="1270" anchor="t" anchorCtr="0">
          <a:noAutofit/>
        </a:bodyPr>
        <a:lstStyle/>
        <a:p>
          <a:pPr marL="0" lvl="0" indent="0" algn="l" defTabSz="8445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Cromatografia líquida, RMN, Pré-Formulação, farmacocinética</a:t>
          </a:r>
        </a:p>
        <a:p>
          <a:pPr marL="114300" lvl="1" indent="-114300" algn="l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/>
            <a:t>Far (Sandra)</a:t>
          </a:r>
        </a:p>
      </dsp:txBody>
      <dsp:txXfrm rot="5400000">
        <a:off x="8528007" y="870267"/>
        <a:ext cx="1981944" cy="2610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06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83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05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79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82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77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3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64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97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62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5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62D4-C2F1-432E-9C7C-5580E12554F6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9B8EF-024E-41B7-B186-F50F31986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76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3666" y="128059"/>
            <a:ext cx="10789355" cy="913339"/>
          </a:xfrm>
        </p:spPr>
        <p:txBody>
          <a:bodyPr/>
          <a:lstStyle/>
          <a:p>
            <a:r>
              <a:rPr lang="pt-BR" dirty="0"/>
              <a:t>Simpósio Fio-câncer – Grupo “</a:t>
            </a:r>
            <a:r>
              <a:rPr lang="pt-BR" b="1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dourado</a:t>
            </a:r>
            <a:r>
              <a:rPr lang="pt-BR" dirty="0"/>
              <a:t>”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032978" y="5818200"/>
            <a:ext cx="177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Total:18 pessoas 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184295"/>
              </p:ext>
            </p:extLst>
          </p:nvPr>
        </p:nvGraphicFramePr>
        <p:xfrm>
          <a:off x="541867" y="1267176"/>
          <a:ext cx="4876800" cy="513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8939975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742126045"/>
                    </a:ext>
                  </a:extLst>
                </a:gridCol>
              </a:tblGrid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2407754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Aline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Oliviera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1416495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Fabrício Marchini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5819764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Provance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9773814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Anael Viana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6746471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Erica Lopes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GESTEC/VPPIS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3761152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Luãnna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L Vidal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207506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Bárbara du Rocher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VPPLR - IOC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1821930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Ulisses Confaconier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CPqRR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904608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Nicolas Carels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2841393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Alessandra Jordano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567972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Ivan Brito Feitosa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NIT/RO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514855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 L Silva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CPqAM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5478048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Renata Fagundes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5419512"/>
                  </a:ext>
                </a:extLst>
              </a:tr>
              <a:tr h="18738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Sandra A C P Rodrigues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0436184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Cecilia V de Andrade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IFF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6639157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Rafael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7068037"/>
                  </a:ext>
                </a:extLst>
              </a:tr>
              <a:tr h="18738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Salvatore G de Simone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8406241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827735"/>
              </p:ext>
            </p:extLst>
          </p:nvPr>
        </p:nvGraphicFramePr>
        <p:xfrm>
          <a:off x="5418667" y="1591733"/>
          <a:ext cx="6544734" cy="4086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183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211"/>
            <a:ext cx="11110784" cy="763212"/>
          </a:xfrm>
        </p:spPr>
        <p:txBody>
          <a:bodyPr>
            <a:normAutofit/>
          </a:bodyPr>
          <a:lstStyle/>
          <a:p>
            <a:r>
              <a:rPr lang="pt-BR" dirty="0"/>
              <a:t>Atuação/interesses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036024"/>
              </p:ext>
            </p:extLst>
          </p:nvPr>
        </p:nvGraphicFramePr>
        <p:xfrm>
          <a:off x="197708" y="874421"/>
          <a:ext cx="5820032" cy="5847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681">
                  <a:extLst>
                    <a:ext uri="{9D8B030D-6E8A-4147-A177-3AD203B41FA5}">
                      <a16:colId xmlns:a16="http://schemas.microsoft.com/office/drawing/2014/main" val="4107948046"/>
                    </a:ext>
                  </a:extLst>
                </a:gridCol>
                <a:gridCol w="544633">
                  <a:extLst>
                    <a:ext uri="{9D8B030D-6E8A-4147-A177-3AD203B41FA5}">
                      <a16:colId xmlns:a16="http://schemas.microsoft.com/office/drawing/2014/main" val="786904990"/>
                    </a:ext>
                  </a:extLst>
                </a:gridCol>
                <a:gridCol w="4212718">
                  <a:extLst>
                    <a:ext uri="{9D8B030D-6E8A-4147-A177-3AD203B41FA5}">
                      <a16:colId xmlns:a16="http://schemas.microsoft.com/office/drawing/2014/main" val="884292138"/>
                    </a:ext>
                  </a:extLst>
                </a:gridCol>
              </a:tblGrid>
              <a:tr h="4752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Alessandra Jordano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CDTS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Aluna de doutorado do Nicolas, atua em validação in vitro do modelo desenvolvido por ele.</a:t>
                      </a: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2457523218"/>
                  </a:ext>
                </a:extLst>
              </a:tr>
              <a:tr h="12232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Aline </a:t>
                      </a:r>
                      <a:r>
                        <a:rPr lang="pt-BR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Oliviera</a:t>
                      </a:r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</a:t>
                      </a:r>
                      <a:endParaRPr lang="pt-BR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do Programa de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Biofármacos</a:t>
                      </a:r>
                      <a:b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Núcleo Central da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Onco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</a:t>
                      </a:r>
                      <a:b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 de desenvolvimento de anti-CD20 p linfoma (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biossimilar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biobetter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Prospecção tecnológica de anticorpos monoclonais para o tratamento de câncer</a:t>
                      </a: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2010336826"/>
                  </a:ext>
                </a:extLst>
              </a:tr>
              <a:tr h="57041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Anael Viana 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IOC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Identificação de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aptameros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diagnóstico e tratamento de câncer (ovário, mama, próstata e pulmão</a:t>
                      </a: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10826486"/>
                  </a:ext>
                </a:extLst>
              </a:tr>
              <a:tr h="6327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Bárbara </a:t>
                      </a:r>
                      <a:r>
                        <a:rPr lang="pt-BR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</a:t>
                      </a:r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Rocher</a:t>
                      </a:r>
                      <a:endParaRPr lang="pt-BR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VPPLR - IOC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Extrato proteico de sangue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perfiférico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obtenção de tolerância oral pelo doador de medula óssea para evitar que haja GVHD após o transplante</a:t>
                      </a: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1380986863"/>
                  </a:ext>
                </a:extLst>
              </a:tr>
              <a:tr h="6135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Cecilia V de Andrade 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IFF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Anatopatologista</a:t>
                      </a:r>
                      <a:b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Câncer colo de útero/mama</a:t>
                      </a:r>
                      <a:b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Imunohistoquímica</a:t>
                      </a:r>
                      <a:endParaRPr lang="pt-BR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3429178965"/>
                  </a:ext>
                </a:extLst>
              </a:tr>
              <a:tr h="4103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</a:t>
                      </a:r>
                      <a:r>
                        <a:rPr lang="pt-BR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Provance</a:t>
                      </a:r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CDTS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Desenvolvimento de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biofármaco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Ontack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em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Pichia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mata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Treg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linfoma de células T</a:t>
                      </a: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979048847"/>
                  </a:ext>
                </a:extLst>
              </a:tr>
              <a:tr h="81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Erica Lopes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GESTEC/VPPIS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Doutorado em Entendimento da Fiocruz na mudança do perfil epidemiológico</a:t>
                      </a:r>
                      <a:b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Levantamento de patentes de câncer com o INPI</a:t>
                      </a: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70727773"/>
                  </a:ext>
                </a:extLst>
              </a:tr>
              <a:tr h="11053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Fabrício Marchini 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ICC</a:t>
                      </a: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Painel de </a:t>
                      </a:r>
                      <a:r>
                        <a:rPr lang="pt-BR" sz="13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óligos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identificação de variantes gênicas que direcionem o tratamento (terapia alvo), PCR multiplex seguido de sequenciamento nova geração;</a:t>
                      </a:r>
                      <a:r>
                        <a:rPr lang="pt-BR" sz="13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 ´multiplex para PCR em tempo real para quantificar RNAm de RE, RP e HER2</a:t>
                      </a: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393908038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767017"/>
              </p:ext>
            </p:extLst>
          </p:nvPr>
        </p:nvGraphicFramePr>
        <p:xfrm>
          <a:off x="6178378" y="874423"/>
          <a:ext cx="5906531" cy="563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546">
                  <a:extLst>
                    <a:ext uri="{9D8B030D-6E8A-4147-A177-3AD203B41FA5}">
                      <a16:colId xmlns:a16="http://schemas.microsoft.com/office/drawing/2014/main" val="2965518192"/>
                    </a:ext>
                  </a:extLst>
                </a:gridCol>
                <a:gridCol w="531822">
                  <a:extLst>
                    <a:ext uri="{9D8B030D-6E8A-4147-A177-3AD203B41FA5}">
                      <a16:colId xmlns:a16="http://schemas.microsoft.com/office/drawing/2014/main" val="1989866998"/>
                    </a:ext>
                  </a:extLst>
                </a:gridCol>
                <a:gridCol w="4559163">
                  <a:extLst>
                    <a:ext uri="{9D8B030D-6E8A-4147-A177-3AD203B41FA5}">
                      <a16:colId xmlns:a16="http://schemas.microsoft.com/office/drawing/2014/main" val="773306317"/>
                    </a:ext>
                  </a:extLst>
                </a:gridCol>
              </a:tblGrid>
              <a:tr h="453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Ivan Brito Feitosa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NIT/RO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Modelo de dor e inflamação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76951608"/>
                  </a:ext>
                </a:extLst>
              </a:tr>
              <a:tr h="453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Luãnna</a:t>
                      </a:r>
                      <a:r>
                        <a:rPr lang="pt-BR" sz="1200" b="1" u="none" strike="noStrike" dirty="0">
                          <a:effectLst/>
                        </a:rPr>
                        <a:t> E L Vidal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Bio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Doutorado em Hepatite C na UFRJ, quer continuar em câncer hepático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3414092734"/>
                  </a:ext>
                </a:extLst>
              </a:tr>
              <a:tr h="65714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Nicolas </a:t>
                      </a:r>
                      <a:r>
                        <a:rPr lang="pt-BR" sz="1200" b="1" u="none" strike="noStrike" dirty="0" err="1">
                          <a:effectLst/>
                        </a:rPr>
                        <a:t>Carels</a:t>
                      </a:r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CDTS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desenvolvimento de metodologia por bioinformática para a prospecção de novos alvos terapêuticos para medicina personalizada em câncer (mama)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4080071765"/>
                  </a:ext>
                </a:extLst>
              </a:tr>
              <a:tr h="15779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Norma L Silva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CPqAM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HPV em câncer de colo de útero</a:t>
                      </a:r>
                      <a:br>
                        <a:rPr lang="pt-BR" sz="1300" u="none" strike="noStrike" dirty="0">
                          <a:effectLst/>
                        </a:rPr>
                      </a:br>
                      <a:r>
                        <a:rPr lang="pt-BR" sz="1300" u="none" strike="noStrike" dirty="0">
                          <a:effectLst/>
                        </a:rPr>
                        <a:t>Associação com hospital pediátrico</a:t>
                      </a:r>
                      <a:br>
                        <a:rPr lang="pt-BR" sz="1300" u="none" strike="noStrike" dirty="0">
                          <a:effectLst/>
                        </a:rPr>
                      </a:br>
                      <a:r>
                        <a:rPr lang="pt-BR" sz="1300" u="none" strike="noStrike" dirty="0">
                          <a:effectLst/>
                        </a:rPr>
                        <a:t>Leucemia em crianças</a:t>
                      </a:r>
                      <a:br>
                        <a:rPr lang="pt-BR" sz="1300" u="none" strike="noStrike" dirty="0">
                          <a:effectLst/>
                        </a:rPr>
                      </a:br>
                      <a:r>
                        <a:rPr lang="pt-BR" sz="1300" u="none" strike="noStrike" dirty="0">
                          <a:effectLst/>
                        </a:rPr>
                        <a:t>Banco de medulas</a:t>
                      </a:r>
                      <a:br>
                        <a:rPr lang="pt-BR" sz="1300" u="none" strike="noStrike" dirty="0">
                          <a:effectLst/>
                        </a:rPr>
                      </a:br>
                      <a:r>
                        <a:rPr lang="pt-BR" sz="1300" u="none" strike="noStrike" dirty="0">
                          <a:effectLst/>
                        </a:rPr>
                        <a:t>Banco de células viáveis</a:t>
                      </a:r>
                      <a:br>
                        <a:rPr lang="pt-BR" sz="1300" u="none" strike="noStrike" dirty="0">
                          <a:effectLst/>
                        </a:rPr>
                      </a:br>
                      <a:r>
                        <a:rPr lang="pt-BR" sz="1300" u="none" strike="noStrike" dirty="0" err="1">
                          <a:effectLst/>
                        </a:rPr>
                        <a:t>Biosensores</a:t>
                      </a:r>
                      <a:br>
                        <a:rPr lang="pt-BR" sz="1300" u="none" strike="noStrike" dirty="0">
                          <a:effectLst/>
                        </a:rPr>
                      </a:br>
                      <a:r>
                        <a:rPr lang="pt-BR" sz="1300" u="none" strike="noStrike" dirty="0" err="1">
                          <a:effectLst/>
                        </a:rPr>
                        <a:t>Imunogenética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1428173227"/>
                  </a:ext>
                </a:extLst>
              </a:tr>
              <a:tr h="453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Rafael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IOC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leucemia. Estuda compostos que diminuem a viabilidade de células tumorais e está estudando o mecanismo de ação destas drogas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1196124079"/>
                  </a:ext>
                </a:extLst>
              </a:tr>
              <a:tr h="453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Renata Fagundes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Far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Produção de </a:t>
                      </a:r>
                      <a:r>
                        <a:rPr lang="pt-BR" sz="1300" u="none" strike="noStrike" dirty="0" err="1">
                          <a:effectLst/>
                        </a:rPr>
                        <a:t>Asparaginase</a:t>
                      </a:r>
                      <a:r>
                        <a:rPr lang="pt-BR" sz="1300" u="none" strike="noStrike" dirty="0">
                          <a:effectLst/>
                        </a:rPr>
                        <a:t>  recombinante em levedura  (</a:t>
                      </a:r>
                      <a:r>
                        <a:rPr lang="pt-BR" sz="1300" u="none" strike="noStrike" dirty="0" err="1">
                          <a:effectLst/>
                        </a:rPr>
                        <a:t>Pichia</a:t>
                      </a:r>
                      <a:r>
                        <a:rPr lang="pt-BR" sz="1300" u="none" strike="noStrike" dirty="0">
                          <a:effectLst/>
                        </a:rPr>
                        <a:t>) </a:t>
                      </a:r>
                      <a:br>
                        <a:rPr lang="pt-BR" sz="1300" u="none" strike="noStrike" dirty="0">
                          <a:effectLst/>
                        </a:rPr>
                      </a:br>
                      <a:r>
                        <a:rPr lang="pt-BR" sz="1300" u="none" strike="noStrike" dirty="0">
                          <a:effectLst/>
                        </a:rPr>
                        <a:t>Gestão de projetos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1687314039"/>
                  </a:ext>
                </a:extLst>
              </a:tr>
              <a:tr h="678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Salvatore G de Simone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CDTS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  Mapeamento de </a:t>
                      </a:r>
                      <a:r>
                        <a:rPr lang="pt-BR" sz="1300" u="none" strike="noStrike" dirty="0" err="1">
                          <a:effectLst/>
                        </a:rPr>
                        <a:t>epítopos</a:t>
                      </a:r>
                      <a:r>
                        <a:rPr lang="pt-BR" sz="1300" u="none" strike="noStrike" dirty="0">
                          <a:effectLst/>
                        </a:rPr>
                        <a:t> de HPV em alguns tipos de câncer (peptídeos de 15aa, com sobreposição de 9aa). Interesse em amostras de pacientes para validar metodologia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3392253140"/>
                  </a:ext>
                </a:extLst>
              </a:tr>
              <a:tr h="453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Sandra A C P Rodrigues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Far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Gestão de projetos e </a:t>
                      </a:r>
                      <a:r>
                        <a:rPr lang="pt-BR" sz="1300" u="none" strike="noStrike" dirty="0" err="1">
                          <a:effectLst/>
                        </a:rPr>
                        <a:t>Asparaginase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1604026436"/>
                  </a:ext>
                </a:extLst>
              </a:tr>
              <a:tr h="453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Ulisses </a:t>
                      </a:r>
                      <a:r>
                        <a:rPr lang="pt-BR" sz="1200" b="1" u="none" strike="noStrike" dirty="0" err="1">
                          <a:effectLst/>
                        </a:rPr>
                        <a:t>Confaconier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CPqRR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Sugere focar em substâncias não patenteadas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8" marR="3558" marT="3558" marB="0" anchor="ctr"/>
                </a:tc>
                <a:extLst>
                  <a:ext uri="{0D108BD9-81ED-4DB2-BD59-A6C34878D82A}">
                    <a16:rowId xmlns:a16="http://schemas.microsoft.com/office/drawing/2014/main" val="363538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80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Plataformas identificadas</a:t>
            </a: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8383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007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Interações identificadas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Barbara interagindo com Erika buscando auxílio para proteção intelectual e desenvolvimento de produto</a:t>
            </a:r>
          </a:p>
          <a:p>
            <a:r>
              <a:rPr lang="pt-BR" dirty="0"/>
              <a:t>Cecília interagindo com Fabricio disponibilizando amostras para teste do PCR em tempo real para diagnóstico de câncer de mama</a:t>
            </a:r>
          </a:p>
          <a:p>
            <a:r>
              <a:rPr lang="pt-BR"/>
              <a:t>Rafael e </a:t>
            </a:r>
            <a:r>
              <a:rPr lang="pt-BR" dirty="0"/>
              <a:t>Norma uso de sistema </a:t>
            </a:r>
            <a:r>
              <a:rPr lang="pt-BR" i="1" dirty="0" err="1"/>
              <a:t>exvivo</a:t>
            </a:r>
            <a:r>
              <a:rPr lang="pt-BR" dirty="0"/>
              <a:t> para testar moléculas em amostras de Leucemia</a:t>
            </a:r>
          </a:p>
          <a:p>
            <a:r>
              <a:rPr lang="pt-BR" dirty="0"/>
              <a:t>Rafael e Anael trocando células</a:t>
            </a:r>
          </a:p>
          <a:p>
            <a:r>
              <a:rPr lang="pt-BR" dirty="0"/>
              <a:t>Aline e Erika, buscando interação para integrar as buscas por moléculas para tratamento de câncer em sistemas de patete e bancos de dados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3221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461</Words>
  <Application>Microsoft Office PowerPoint</Application>
  <PresentationFormat>Widescreen</PresentationFormat>
  <Paragraphs>107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Simpósio Fio-câncer – Grupo “dourado”</vt:lpstr>
      <vt:lpstr>Atuação/interesses</vt:lpstr>
      <vt:lpstr>Plataformas identificadas</vt:lpstr>
      <vt:lpstr>Interações identificadas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“Dourado”</dc:title>
  <dc:creator>Aline Oliveira</dc:creator>
  <cp:lastModifiedBy>Aline Oliveira</cp:lastModifiedBy>
  <cp:revision>12</cp:revision>
  <dcterms:created xsi:type="dcterms:W3CDTF">2016-05-17T21:59:58Z</dcterms:created>
  <dcterms:modified xsi:type="dcterms:W3CDTF">2016-05-17T23:36:56Z</dcterms:modified>
</cp:coreProperties>
</file>