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80" r:id="rId4"/>
    <p:sldId id="261" r:id="rId5"/>
    <p:sldId id="259" r:id="rId6"/>
    <p:sldId id="260" r:id="rId7"/>
    <p:sldId id="263" r:id="rId8"/>
    <p:sldId id="262" r:id="rId9"/>
    <p:sldId id="271" r:id="rId10"/>
    <p:sldId id="265" r:id="rId11"/>
    <p:sldId id="264" r:id="rId12"/>
    <p:sldId id="266" r:id="rId13"/>
    <p:sldId id="267" r:id="rId14"/>
    <p:sldId id="268" r:id="rId15"/>
    <p:sldId id="270" r:id="rId16"/>
    <p:sldId id="273" r:id="rId17"/>
    <p:sldId id="274" r:id="rId18"/>
    <p:sldId id="293" r:id="rId19"/>
    <p:sldId id="279" r:id="rId20"/>
    <p:sldId id="290" r:id="rId21"/>
    <p:sldId id="291" r:id="rId22"/>
    <p:sldId id="292" r:id="rId23"/>
    <p:sldId id="277" r:id="rId24"/>
    <p:sldId id="281" r:id="rId25"/>
    <p:sldId id="276" r:id="rId26"/>
    <p:sldId id="282" r:id="rId27"/>
    <p:sldId id="283" r:id="rId28"/>
    <p:sldId id="284" r:id="rId29"/>
    <p:sldId id="285" r:id="rId30"/>
    <p:sldId id="286" r:id="rId31"/>
    <p:sldId id="275" r:id="rId32"/>
    <p:sldId id="287" r:id="rId33"/>
    <p:sldId id="294" r:id="rId34"/>
    <p:sldId id="288" r:id="rId35"/>
    <p:sldId id="289" r:id="rId3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FF0000"/>
    <a:srgbClr val="0066FF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9098" autoAdjust="0"/>
    <p:restoredTop sz="94660"/>
  </p:normalViewPr>
  <p:slideViewPr>
    <p:cSldViewPr showGuides="1">
      <p:cViewPr varScale="1">
        <p:scale>
          <a:sx n="91" d="100"/>
          <a:sy n="91" d="100"/>
        </p:scale>
        <p:origin x="-2124" y="-114"/>
      </p:cViewPr>
      <p:guideLst>
        <p:guide orient="horz" pos="229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Fernando-Admin\Meus%20documentos\Presentations\IRD%202012\Figs%202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Fernando-Admin\Meus%20documentos\Presentations\Chile%202013\Chile%20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5631181559367591"/>
          <c:y val="3.0492037147464759E-2"/>
          <c:w val="0.80999316498735185"/>
          <c:h val="0.72532794759741592"/>
        </c:manualLayout>
      </c:layout>
      <c:stockChart>
        <c:ser>
          <c:idx val="0"/>
          <c:order val="0"/>
          <c:tx>
            <c:strRef>
              <c:f>Plan2!$E$7</c:f>
              <c:strCache>
                <c:ptCount val="1"/>
                <c:pt idx="0">
                  <c:v>Up</c:v>
                </c:pt>
              </c:strCache>
            </c:strRef>
          </c:tx>
          <c:spPr>
            <a:ln w="28575">
              <a:noFill/>
            </a:ln>
          </c:spPr>
          <c:marker>
            <c:symbol val="dash"/>
            <c:size val="9"/>
            <c:spPr>
              <a:solidFill>
                <a:sysClr val="windowText" lastClr="000000"/>
              </a:solidFill>
              <a:ln>
                <a:noFill/>
              </a:ln>
            </c:spPr>
          </c:marker>
          <c:cat>
            <c:strRef>
              <c:f>Plan2!$D$8:$D$9</c:f>
              <c:strCache>
                <c:ptCount val="2"/>
                <c:pt idx="0">
                  <c:v>Rural</c:v>
                </c:pt>
                <c:pt idx="1">
                  <c:v>Urban</c:v>
                </c:pt>
              </c:strCache>
            </c:strRef>
          </c:cat>
          <c:val>
            <c:numRef>
              <c:f>Plan2!$E$8:$E$9</c:f>
              <c:numCache>
                <c:formatCode>General</c:formatCode>
                <c:ptCount val="2"/>
                <c:pt idx="0">
                  <c:v>2.92</c:v>
                </c:pt>
                <c:pt idx="1">
                  <c:v>1.1900000000000042</c:v>
                </c:pt>
              </c:numCache>
            </c:numRef>
          </c:val>
        </c:ser>
        <c:ser>
          <c:idx val="1"/>
          <c:order val="1"/>
          <c:tx>
            <c:strRef>
              <c:f>Plan2!$F$7</c:f>
              <c:strCache>
                <c:ptCount val="1"/>
                <c:pt idx="0">
                  <c:v>Low</c:v>
                </c:pt>
              </c:strCache>
            </c:strRef>
          </c:tx>
          <c:spPr>
            <a:ln w="28575">
              <a:noFill/>
            </a:ln>
          </c:spPr>
          <c:marker>
            <c:symbol val="dash"/>
            <c:size val="9"/>
            <c:spPr>
              <a:solidFill>
                <a:sysClr val="windowText" lastClr="000000"/>
              </a:solidFill>
              <a:ln>
                <a:noFill/>
              </a:ln>
            </c:spPr>
          </c:marker>
          <c:cat>
            <c:strRef>
              <c:f>Plan2!$D$8:$D$9</c:f>
              <c:strCache>
                <c:ptCount val="2"/>
                <c:pt idx="0">
                  <c:v>Rural</c:v>
                </c:pt>
                <c:pt idx="1">
                  <c:v>Urban</c:v>
                </c:pt>
              </c:strCache>
            </c:strRef>
          </c:cat>
          <c:val>
            <c:numRef>
              <c:f>Plan2!$F$8:$F$9</c:f>
              <c:numCache>
                <c:formatCode>General</c:formatCode>
                <c:ptCount val="2"/>
                <c:pt idx="0">
                  <c:v>2.61</c:v>
                </c:pt>
                <c:pt idx="1">
                  <c:v>1.31</c:v>
                </c:pt>
              </c:numCache>
            </c:numRef>
          </c:val>
        </c:ser>
        <c:ser>
          <c:idx val="2"/>
          <c:order val="2"/>
          <c:tx>
            <c:strRef>
              <c:f>Plan2!$G$7</c:f>
              <c:strCache>
                <c:ptCount val="1"/>
                <c:pt idx="0">
                  <c:v>Mean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strRef>
              <c:f>Plan2!$D$8:$D$9</c:f>
              <c:strCache>
                <c:ptCount val="2"/>
                <c:pt idx="0">
                  <c:v>Rural</c:v>
                </c:pt>
                <c:pt idx="1">
                  <c:v>Urban</c:v>
                </c:pt>
              </c:strCache>
            </c:strRef>
          </c:cat>
          <c:val>
            <c:numRef>
              <c:f>Plan2!$G$8:$G$9</c:f>
              <c:numCache>
                <c:formatCode>General</c:formatCode>
                <c:ptCount val="2"/>
                <c:pt idx="0">
                  <c:v>2.75</c:v>
                </c:pt>
                <c:pt idx="1">
                  <c:v>1.24</c:v>
                </c:pt>
              </c:numCache>
            </c:numRef>
          </c:val>
        </c:ser>
        <c:hiLowLines>
          <c:spPr>
            <a:ln w="25400"/>
          </c:spPr>
        </c:hiLowLines>
        <c:axId val="88246144"/>
        <c:axId val="88247680"/>
      </c:stockChart>
      <c:catAx>
        <c:axId val="88246144"/>
        <c:scaling>
          <c:orientation val="minMax"/>
        </c:scaling>
        <c:axPos val="b"/>
        <c:numFmt formatCode="General" sourceLinked="1"/>
        <c:tickLblPos val="low"/>
        <c:spPr>
          <a:ln w="31750">
            <a:noFill/>
            <a:prstDash val="sysDot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endParaRPr lang="pt-BR"/>
          </a:p>
        </c:txPr>
        <c:crossAx val="88247680"/>
        <c:crosses val="autoZero"/>
        <c:auto val="1"/>
        <c:lblAlgn val="ctr"/>
        <c:lblOffset val="100"/>
        <c:tickMarkSkip val="100"/>
      </c:catAx>
      <c:valAx>
        <c:axId val="88247680"/>
        <c:scaling>
          <c:orientation val="minMax"/>
          <c:max val="3"/>
          <c:min val="1"/>
        </c:scaling>
        <c:axPos val="l"/>
        <c:numFmt formatCode="General" sourceLinked="1"/>
        <c:tickLblPos val="low"/>
        <c:spPr>
          <a:ln w="38100">
            <a:solidFill>
              <a:sysClr val="windowText" lastClr="000000"/>
            </a:solidFill>
          </a:ln>
        </c:spPr>
        <c:txPr>
          <a:bodyPr rot="0" vert="horz" anchor="ctr" anchorCtr="1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endParaRPr lang="pt-BR"/>
          </a:p>
        </c:txPr>
        <c:crossAx val="88246144"/>
        <c:crossesAt val="1"/>
        <c:crossBetween val="between"/>
        <c:majorUnit val="0.5"/>
      </c:valAx>
      <c:spPr>
        <a:noFill/>
        <a:ln w="28575">
          <a:solidFill>
            <a:sysClr val="windowText" lastClr="000000"/>
          </a:solidFill>
        </a:ln>
      </c:spPr>
    </c:plotArea>
    <c:plotVisOnly val="1"/>
    <c:dispBlanksAs val="gap"/>
  </c:chart>
  <c:spPr>
    <a:solidFill>
      <a:srgbClr val="4BACC6">
        <a:lumMod val="20000"/>
        <a:lumOff val="80000"/>
      </a:srgbClr>
    </a:solidFill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1"/>
  <c:chart>
    <c:plotArea>
      <c:layout/>
      <c:barChart>
        <c:barDir val="col"/>
        <c:grouping val="clustered"/>
        <c:ser>
          <c:idx val="0"/>
          <c:order val="0"/>
          <c:dPt>
            <c:idx val="0"/>
            <c:spPr>
              <a:solidFill>
                <a:srgbClr val="00B050"/>
              </a:solidFill>
            </c:spPr>
          </c:dPt>
          <c:dPt>
            <c:idx val="3"/>
            <c:spPr>
              <a:solidFill>
                <a:srgbClr val="C00000"/>
              </a:solidFill>
            </c:spPr>
          </c:dPt>
          <c:dLbls>
            <c:dLbl>
              <c:idx val="3"/>
              <c:layout>
                <c:manualLayout>
                  <c:x val="0"/>
                  <c:y val="8.8888266748789451E-3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2400"/>
                </a:pPr>
                <a:endParaRPr lang="pt-BR"/>
              </a:p>
            </c:txPr>
            <c:dLblPos val="outEnd"/>
            <c:showVal val="1"/>
          </c:dLbls>
          <c:cat>
            <c:strRef>
              <c:f>Plan1!$C$12:$C$18</c:f>
              <c:strCache>
                <c:ptCount val="7"/>
                <c:pt idx="0">
                  <c:v>Oral</c:v>
                </c:pt>
                <c:pt idx="1">
                  <c:v>Unknown/NR</c:v>
                </c:pt>
                <c:pt idx="2">
                  <c:v>Vector</c:v>
                </c:pt>
                <c:pt idx="3">
                  <c:v>Unknown+Vector</c:v>
                </c:pt>
                <c:pt idx="4">
                  <c:v>Blood</c:v>
                </c:pt>
                <c:pt idx="5">
                  <c:v>Vertical</c:v>
                </c:pt>
                <c:pt idx="6">
                  <c:v>Accident</c:v>
                </c:pt>
              </c:strCache>
            </c:strRef>
          </c:cat>
          <c:val>
            <c:numRef>
              <c:f>Plan1!$D$12:$D$18</c:f>
              <c:numCache>
                <c:formatCode>General</c:formatCode>
                <c:ptCount val="7"/>
                <c:pt idx="0">
                  <c:v>488</c:v>
                </c:pt>
                <c:pt idx="1">
                  <c:v>251</c:v>
                </c:pt>
                <c:pt idx="2">
                  <c:v>90</c:v>
                </c:pt>
                <c:pt idx="3">
                  <c:v>341</c:v>
                </c:pt>
                <c:pt idx="4">
                  <c:v>4</c:v>
                </c:pt>
                <c:pt idx="5">
                  <c:v>6</c:v>
                </c:pt>
                <c:pt idx="6">
                  <c:v>2</c:v>
                </c:pt>
              </c:numCache>
            </c:numRef>
          </c:val>
        </c:ser>
        <c:axId val="83360384"/>
        <c:axId val="87011712"/>
      </c:barChart>
      <c:catAx>
        <c:axId val="83360384"/>
        <c:scaling>
          <c:orientation val="minMax"/>
        </c:scaling>
        <c:axPos val="b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sz="2400"/>
            </a:pPr>
            <a:endParaRPr lang="pt-BR"/>
          </a:p>
        </c:txPr>
        <c:crossAx val="87011712"/>
        <c:crosses val="autoZero"/>
        <c:auto val="1"/>
        <c:lblAlgn val="ctr"/>
        <c:lblOffset val="100"/>
      </c:catAx>
      <c:valAx>
        <c:axId val="87011712"/>
        <c:scaling>
          <c:orientation val="minMax"/>
        </c:scaling>
        <c:axPos val="l"/>
        <c:numFmt formatCode="General" sourceLinked="1"/>
        <c:tickLblPos val="nextTo"/>
        <c:spPr>
          <a:ln w="28575">
            <a:solidFill>
              <a:schemeClr val="tx1"/>
            </a:solidFill>
          </a:ln>
        </c:spPr>
        <c:crossAx val="83360384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sz="1800" b="1"/>
      </a:pPr>
      <a:endParaRPr lang="pt-BR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C155-AA0C-4B45-9712-9C8D6276451D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1C938-06A4-40E3-A584-4D5FBC571B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C155-AA0C-4B45-9712-9C8D6276451D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1C938-06A4-40E3-A584-4D5FBC571B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C155-AA0C-4B45-9712-9C8D6276451D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1C938-06A4-40E3-A584-4D5FBC571B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C155-AA0C-4B45-9712-9C8D6276451D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1C938-06A4-40E3-A584-4D5FBC571B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C155-AA0C-4B45-9712-9C8D6276451D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1C938-06A4-40E3-A584-4D5FBC571B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C155-AA0C-4B45-9712-9C8D6276451D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1C938-06A4-40E3-A584-4D5FBC571B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C155-AA0C-4B45-9712-9C8D6276451D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1C938-06A4-40E3-A584-4D5FBC571B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C155-AA0C-4B45-9712-9C8D6276451D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1C938-06A4-40E3-A584-4D5FBC571B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C155-AA0C-4B45-9712-9C8D6276451D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1C938-06A4-40E3-A584-4D5FBC571B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C155-AA0C-4B45-9712-9C8D6276451D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1C938-06A4-40E3-A584-4D5FBC571B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C155-AA0C-4B45-9712-9C8D6276451D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1C938-06A4-40E3-A584-4D5FBC571B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1C155-AA0C-4B45-9712-9C8D6276451D}" type="datetimeFigureOut">
              <a:rPr lang="pt-BR" smtClean="0"/>
              <a:pPr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1C938-06A4-40E3-A584-4D5FBC571B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15.png"/><Relationship Id="rId4" Type="http://schemas.openxmlformats.org/officeDocument/2006/relationships/image" Target="../media/image4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gif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png"/><Relationship Id="rId7" Type="http://schemas.openxmlformats.org/officeDocument/2006/relationships/image" Target="../media/image73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68.jpe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tiff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tiff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7.jpeg"/><Relationship Id="rId7" Type="http://schemas.openxmlformats.org/officeDocument/2006/relationships/image" Target="../media/image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9.jpe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3.tiff"/><Relationship Id="rId7" Type="http://schemas.openxmlformats.org/officeDocument/2006/relationships/image" Target="../media/image116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115.jpeg"/><Relationship Id="rId10" Type="http://schemas.openxmlformats.org/officeDocument/2006/relationships/image" Target="../media/image118.tiff"/><Relationship Id="rId4" Type="http://schemas.openxmlformats.org/officeDocument/2006/relationships/image" Target="../media/image114.png"/><Relationship Id="rId9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0.png"/><Relationship Id="rId3" Type="http://schemas.openxmlformats.org/officeDocument/2006/relationships/image" Target="../media/image18.png"/><Relationship Id="rId7" Type="http://schemas.openxmlformats.org/officeDocument/2006/relationships/image" Target="../media/image125.png"/><Relationship Id="rId12" Type="http://schemas.openxmlformats.org/officeDocument/2006/relationships/image" Target="../media/image1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jpeg"/><Relationship Id="rId5" Type="http://schemas.openxmlformats.org/officeDocument/2006/relationships/image" Target="../media/image123.png"/><Relationship Id="rId10" Type="http://schemas.openxmlformats.org/officeDocument/2006/relationships/image" Target="../media/image128.jpeg"/><Relationship Id="rId4" Type="http://schemas.openxmlformats.org/officeDocument/2006/relationships/image" Target="../media/image122.png"/><Relationship Id="rId9" Type="http://schemas.openxmlformats.org/officeDocument/2006/relationships/image" Target="../media/image1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12" Type="http://schemas.openxmlformats.org/officeDocument/2006/relationships/image" Target="../media/image1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11" Type="http://schemas.openxmlformats.org/officeDocument/2006/relationships/image" Target="../media/image167.jpeg"/><Relationship Id="rId5" Type="http://schemas.openxmlformats.org/officeDocument/2006/relationships/image" Target="../media/image161.jpeg"/><Relationship Id="rId10" Type="http://schemas.openxmlformats.org/officeDocument/2006/relationships/image" Target="../media/image166.jpeg"/><Relationship Id="rId4" Type="http://schemas.openxmlformats.org/officeDocument/2006/relationships/image" Target="../media/image160.png"/><Relationship Id="rId9" Type="http://schemas.openxmlformats.org/officeDocument/2006/relationships/image" Target="../media/image165.jpeg"/><Relationship Id="rId14" Type="http://schemas.openxmlformats.org/officeDocument/2006/relationships/image" Target="../media/image1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8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2192" y="62068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</a:t>
            </a:r>
            <a:r>
              <a:rPr lang="pt-BR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pt-BR" sz="6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triatomíneos:</a:t>
            </a:r>
          </a:p>
          <a:p>
            <a:pPr algn="ctr">
              <a:lnSpc>
                <a:spcPct val="150000"/>
              </a:lnSpc>
            </a:pPr>
            <a:r>
              <a:rPr lang="pt-BR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avanços</a:t>
            </a:r>
            <a:r>
              <a:rPr lang="pt-BR" sz="6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pt-BR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desafios</a:t>
            </a:r>
            <a:endParaRPr lang="pt-BR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-1746" y="5725705"/>
            <a:ext cx="56284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Fernando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Abad-Franch</a:t>
            </a:r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 Centro de Pesquisa René Rachou – Fiocruz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Encontro PIDC 2015 – Teresópolis</a:t>
            </a:r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Logo fiocru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8288" y="5290609"/>
            <a:ext cx="1510676" cy="156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rob AT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4704296" y="3382667"/>
            <a:ext cx="1548000" cy="240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http://2.bp.blogspot.com/_4YkN5PE5eG4/S3Cy1rqx58I/AAAAAAAAATk/5jtQXd3msnk/s320/guardas%2B%2BDDT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contrast="10000"/>
          </a:blip>
          <a:srcRect l="45000"/>
          <a:stretch>
            <a:fillRect/>
          </a:stretch>
        </p:blipFill>
        <p:spPr bwMode="auto">
          <a:xfrm>
            <a:off x="260468" y="3810059"/>
            <a:ext cx="1475180" cy="1548000"/>
          </a:xfrm>
          <a:prstGeom prst="rect">
            <a:avLst/>
          </a:prstGeom>
          <a:noFill/>
          <a:effectLst/>
        </p:spPr>
      </p:pic>
      <p:pic>
        <p:nvPicPr>
          <p:cNvPr id="13" name="Picture 2" descr="http://www.scielo.br/img/fbpe/hcsm/v9n2/a08img04.gi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0000" contrast="20000"/>
          </a:blip>
          <a:srcRect b="10179"/>
          <a:stretch>
            <a:fillRect/>
          </a:stretch>
        </p:blipFill>
        <p:spPr bwMode="auto">
          <a:xfrm>
            <a:off x="1907704" y="3789040"/>
            <a:ext cx="2306499" cy="1548000"/>
          </a:xfrm>
          <a:prstGeom prst="rect">
            <a:avLst/>
          </a:prstGeom>
          <a:noFill/>
          <a:effectLst/>
        </p:spPr>
      </p:pic>
      <p:pic>
        <p:nvPicPr>
          <p:cNvPr id="14" name="Imagem 13" descr="Fig1.JPG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0000" contrast="20000"/>
          </a:blip>
          <a:stretch>
            <a:fillRect/>
          </a:stretch>
        </p:blipFill>
        <p:spPr>
          <a:xfrm>
            <a:off x="6823706" y="3789040"/>
            <a:ext cx="2063999" cy="1548000"/>
          </a:xfrm>
          <a:prstGeom prst="rect">
            <a:avLst/>
          </a:prstGeom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2146"/>
            <a:ext cx="9144000" cy="21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10000" contrast="30000"/>
          </a:blip>
          <a:srcRect/>
          <a:stretch>
            <a:fillRect/>
          </a:stretch>
        </p:blipFill>
        <p:spPr bwMode="auto">
          <a:xfrm>
            <a:off x="7128792" y="1556792"/>
            <a:ext cx="1907704" cy="71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10000" contrast="30000"/>
          </a:blip>
          <a:srcRect/>
          <a:stretch>
            <a:fillRect/>
          </a:stretch>
        </p:blipFill>
        <p:spPr bwMode="auto">
          <a:xfrm>
            <a:off x="7740352" y="2228687"/>
            <a:ext cx="1224136" cy="31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645860"/>
            <a:ext cx="2244646" cy="133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8764" y="2645860"/>
            <a:ext cx="2240185" cy="134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40470" y="2645860"/>
            <a:ext cx="2244429" cy="134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upo 18"/>
          <p:cNvGrpSpPr/>
          <p:nvPr/>
        </p:nvGrpSpPr>
        <p:grpSpPr>
          <a:xfrm>
            <a:off x="6825268" y="2645860"/>
            <a:ext cx="2245100" cy="4023500"/>
            <a:chOff x="6825268" y="2708920"/>
            <a:chExt cx="2245100" cy="4023500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25268" y="2708920"/>
              <a:ext cx="2245100" cy="1342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 contrast="40000"/>
            </a:blip>
            <a:srcRect l="9027" t="4472" r="5415" b="2319"/>
            <a:stretch>
              <a:fillRect/>
            </a:stretch>
          </p:blipFill>
          <p:spPr bwMode="auto">
            <a:xfrm>
              <a:off x="6921718" y="4180610"/>
              <a:ext cx="2053280" cy="255181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90000" y="4149080"/>
            <a:ext cx="1610682" cy="254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upo 17"/>
          <p:cNvGrpSpPr/>
          <p:nvPr/>
        </p:nvGrpSpPr>
        <p:grpSpPr>
          <a:xfrm>
            <a:off x="54954" y="4087583"/>
            <a:ext cx="4496026" cy="2746814"/>
            <a:chOff x="75974" y="4278015"/>
            <a:chExt cx="4248472" cy="2545871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5974" y="4278015"/>
              <a:ext cx="4248472" cy="2545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Elipse 14"/>
            <p:cNvSpPr>
              <a:spLocks noChangeAspect="1"/>
            </p:cNvSpPr>
            <p:nvPr/>
          </p:nvSpPr>
          <p:spPr>
            <a:xfrm>
              <a:off x="2858105" y="5401794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/>
            <p:cNvSpPr>
              <a:spLocks noChangeAspect="1"/>
            </p:cNvSpPr>
            <p:nvPr/>
          </p:nvSpPr>
          <p:spPr>
            <a:xfrm>
              <a:off x="3247286" y="5502943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/>
            <p:cNvSpPr>
              <a:spLocks noChangeAspect="1"/>
            </p:cNvSpPr>
            <p:nvPr/>
          </p:nvSpPr>
          <p:spPr>
            <a:xfrm>
              <a:off x="2901535" y="5445224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4002" y="940862"/>
            <a:ext cx="5227360" cy="585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36017" y="478836"/>
            <a:ext cx="2428891" cy="37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5786446" y="965246"/>
            <a:ext cx="2357454" cy="4154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indent="-457200" algn="ctr">
              <a:lnSpc>
                <a:spcPct val="150000"/>
              </a:lnSpc>
            </a:pPr>
            <a:r>
              <a:rPr lang="pt-BR" b="1" dirty="0" err="1" smtClean="0">
                <a:solidFill>
                  <a:srgbClr val="FF6600"/>
                </a:solidFill>
                <a:cs typeface="Arial" charset="0"/>
              </a:rPr>
              <a:t>Maracaibo</a:t>
            </a:r>
            <a:r>
              <a:rPr lang="pt-BR" b="1" dirty="0" smtClean="0">
                <a:solidFill>
                  <a:srgbClr val="FF6600"/>
                </a:solidFill>
                <a:cs typeface="Arial" charset="0"/>
              </a:rPr>
              <a:t>/</a:t>
            </a:r>
            <a:r>
              <a:rPr lang="pt-BR" b="1" dirty="0" err="1" smtClean="0">
                <a:solidFill>
                  <a:srgbClr val="FF6600"/>
                </a:solidFill>
                <a:cs typeface="Arial" charset="0"/>
              </a:rPr>
              <a:t>Magdalena</a:t>
            </a:r>
            <a:endParaRPr lang="pt-BR" b="1" dirty="0">
              <a:solidFill>
                <a:srgbClr val="FF6600"/>
              </a:solidFill>
              <a:cs typeface="Arial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993859" y="1357298"/>
            <a:ext cx="1864421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pt-BR" b="1" dirty="0" err="1" smtClean="0">
                <a:solidFill>
                  <a:srgbClr val="C00000"/>
                </a:solidFill>
                <a:cs typeface="Arial" charset="0"/>
              </a:rPr>
              <a:t>Venezuelan</a:t>
            </a:r>
            <a:r>
              <a:rPr lang="pt-BR" b="1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pt-BR" b="1" dirty="0" err="1" smtClean="0">
                <a:solidFill>
                  <a:srgbClr val="C00000"/>
                </a:solidFill>
                <a:cs typeface="Arial" charset="0"/>
              </a:rPr>
              <a:t>Coast</a:t>
            </a:r>
            <a:endParaRPr lang="pt-BR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781927" y="1821121"/>
            <a:ext cx="790601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pt-BR" b="1" dirty="0" err="1" smtClean="0">
                <a:solidFill>
                  <a:srgbClr val="C00000"/>
                </a:solidFill>
                <a:cs typeface="Arial" charset="0"/>
              </a:rPr>
              <a:t>Llanos</a:t>
            </a:r>
            <a:endParaRPr lang="pt-BR" b="1" dirty="0">
              <a:solidFill>
                <a:srgbClr val="C00000"/>
              </a:solidFill>
              <a:cs typeface="Arial" charset="0"/>
            </a:endParaRPr>
          </a:p>
        </p:txBody>
      </p:sp>
      <p:cxnSp>
        <p:nvCxnSpPr>
          <p:cNvPr id="10" name="Conector reto 9"/>
          <p:cNvCxnSpPr/>
          <p:nvPr/>
        </p:nvCxnSpPr>
        <p:spPr>
          <a:xfrm rot="5400000" flipH="1" flipV="1">
            <a:off x="6750859" y="1821645"/>
            <a:ext cx="357190" cy="28575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V="1">
            <a:off x="7072330" y="2143116"/>
            <a:ext cx="714380" cy="1428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5400000" flipH="1" flipV="1">
            <a:off x="6072198" y="1643050"/>
            <a:ext cx="857256" cy="285752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6"/>
          <p:cNvSpPr>
            <a:spLocks noChangeArrowheads="1"/>
          </p:cNvSpPr>
          <p:nvPr/>
        </p:nvSpPr>
        <p:spPr bwMode="auto">
          <a:xfrm>
            <a:off x="4000496" y="2071678"/>
            <a:ext cx="1000132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indent="-457200" algn="ctr"/>
            <a:r>
              <a:rPr lang="pt-BR" b="1" dirty="0" smtClean="0">
                <a:solidFill>
                  <a:srgbClr val="00B050"/>
                </a:solidFill>
                <a:cs typeface="Arial" charset="0"/>
              </a:rPr>
              <a:t>Central</a:t>
            </a:r>
          </a:p>
          <a:p>
            <a:pPr marL="457200" indent="-457200" algn="ctr"/>
            <a:r>
              <a:rPr lang="pt-BR" b="1" dirty="0" smtClean="0">
                <a:solidFill>
                  <a:srgbClr val="00B050"/>
                </a:solidFill>
                <a:cs typeface="Arial" charset="0"/>
              </a:rPr>
              <a:t>America</a:t>
            </a:r>
            <a:endParaRPr lang="pt-BR" b="1" dirty="0">
              <a:solidFill>
                <a:srgbClr val="00B050"/>
              </a:solidFill>
              <a:cs typeface="Arial" charset="0"/>
            </a:endParaRPr>
          </a:p>
        </p:txBody>
      </p:sp>
      <p:cxnSp>
        <p:nvCxnSpPr>
          <p:cNvPr id="14" name="Conector reto 13"/>
          <p:cNvCxnSpPr>
            <a:endCxn id="13" idx="3"/>
          </p:cNvCxnSpPr>
          <p:nvPr/>
        </p:nvCxnSpPr>
        <p:spPr>
          <a:xfrm rot="10800000" flipV="1">
            <a:off x="5000628" y="2000239"/>
            <a:ext cx="571504" cy="34843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o 14"/>
          <p:cNvGrpSpPr/>
          <p:nvPr/>
        </p:nvGrpSpPr>
        <p:grpSpPr>
          <a:xfrm>
            <a:off x="-32" y="3560064"/>
            <a:ext cx="9144064" cy="3297960"/>
            <a:chOff x="-32" y="3560064"/>
            <a:chExt cx="9144064" cy="3297960"/>
          </a:xfrm>
        </p:grpSpPr>
        <p:pic>
          <p:nvPicPr>
            <p:cNvPr id="16" name="Picture 2" descr="http://www.dinofish.com/cimages/thatchhous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42416" y="3789363"/>
              <a:ext cx="4001616" cy="3068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 descr="http://www.inpa.gov.br/labpalm/img/fotos/Attalea_butyracea-habito-Benjamim_Constant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2" y="3560064"/>
              <a:ext cx="3071802" cy="3297936"/>
            </a:xfrm>
            <a:prstGeom prst="rect">
              <a:avLst/>
            </a:prstGeom>
            <a:noFill/>
          </p:spPr>
        </p:pic>
        <p:pic>
          <p:nvPicPr>
            <p:cNvPr id="18" name="Picture 4" descr="http://www.chimire.com/fotos/pagina0/chimire%20planta1.JPG"/>
            <p:cNvPicPr>
              <a:picLocks noChangeAspect="1" noChangeArrowheads="1"/>
            </p:cNvPicPr>
            <p:nvPr/>
          </p:nvPicPr>
          <p:blipFill>
            <a:blip r:embed="rId6" cstate="print"/>
            <a:srcRect l="16406" r="22656"/>
            <a:stretch>
              <a:fillRect/>
            </a:stretch>
          </p:blipFill>
          <p:spPr bwMode="auto">
            <a:xfrm>
              <a:off x="2879817" y="3789363"/>
              <a:ext cx="2263687" cy="3068637"/>
            </a:xfrm>
            <a:prstGeom prst="rect">
              <a:avLst/>
            </a:prstGeom>
            <a:noFill/>
          </p:spPr>
        </p:pic>
      </p:grp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0" y="383731"/>
            <a:ext cx="9144000" cy="5238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Rhodnius</a:t>
            </a:r>
            <a:r>
              <a:rPr lang="pt-BR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prolixus</a:t>
            </a: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pt-B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Populações silvestres</a:t>
            </a:r>
            <a:endParaRPr lang="pt-BR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Estrela de 5 pontas 22"/>
          <p:cNvSpPr>
            <a:spLocks noChangeAspect="1"/>
          </p:cNvSpPr>
          <p:nvPr/>
        </p:nvSpPr>
        <p:spPr>
          <a:xfrm>
            <a:off x="6388867" y="2437555"/>
            <a:ext cx="72000" cy="720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strela de 5 pontas 23"/>
          <p:cNvSpPr>
            <a:spLocks noChangeAspect="1"/>
          </p:cNvSpPr>
          <p:nvPr/>
        </p:nvSpPr>
        <p:spPr>
          <a:xfrm>
            <a:off x="6396596" y="2394705"/>
            <a:ext cx="72000" cy="720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strela de 5 pontas 24"/>
          <p:cNvSpPr>
            <a:spLocks noChangeAspect="1"/>
          </p:cNvSpPr>
          <p:nvPr/>
        </p:nvSpPr>
        <p:spPr>
          <a:xfrm>
            <a:off x="6394207" y="2327451"/>
            <a:ext cx="72000" cy="720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trela de 5 pontas 25"/>
          <p:cNvSpPr>
            <a:spLocks noChangeAspect="1"/>
          </p:cNvSpPr>
          <p:nvPr/>
        </p:nvSpPr>
        <p:spPr>
          <a:xfrm>
            <a:off x="6376962" y="2274491"/>
            <a:ext cx="72000" cy="720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strela de 5 pontas 26"/>
          <p:cNvSpPr>
            <a:spLocks noChangeAspect="1"/>
          </p:cNvSpPr>
          <p:nvPr/>
        </p:nvSpPr>
        <p:spPr>
          <a:xfrm>
            <a:off x="6439446" y="2276880"/>
            <a:ext cx="72000" cy="720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strela de 5 pontas 27"/>
          <p:cNvSpPr>
            <a:spLocks noChangeAspect="1"/>
          </p:cNvSpPr>
          <p:nvPr/>
        </p:nvSpPr>
        <p:spPr>
          <a:xfrm>
            <a:off x="6470399" y="2255443"/>
            <a:ext cx="72000" cy="720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strela de 5 pontas 28"/>
          <p:cNvSpPr>
            <a:spLocks noChangeAspect="1"/>
          </p:cNvSpPr>
          <p:nvPr/>
        </p:nvSpPr>
        <p:spPr>
          <a:xfrm>
            <a:off x="6516216" y="2214388"/>
            <a:ext cx="72000" cy="720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strela de 5 pontas 44"/>
          <p:cNvSpPr>
            <a:spLocks noChangeAspect="1"/>
          </p:cNvSpPr>
          <p:nvPr/>
        </p:nvSpPr>
        <p:spPr>
          <a:xfrm>
            <a:off x="6540034" y="2168571"/>
            <a:ext cx="72000" cy="720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strela de 5 pontas 50"/>
          <p:cNvSpPr>
            <a:spLocks noChangeAspect="1"/>
          </p:cNvSpPr>
          <p:nvPr/>
        </p:nvSpPr>
        <p:spPr>
          <a:xfrm>
            <a:off x="6360128" y="2484045"/>
            <a:ext cx="72000" cy="720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64014"/>
            <a:ext cx="6696000" cy="160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m 5" descr="Tree Fitzpatrick prolixus.t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100" b="11101"/>
          <a:stretch>
            <a:fillRect/>
          </a:stretch>
        </p:blipFill>
        <p:spPr bwMode="auto">
          <a:xfrm>
            <a:off x="5498980" y="1278888"/>
            <a:ext cx="3643312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3764" y="1932518"/>
            <a:ext cx="1057251" cy="163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Graph Fitzpatrick prolixus.tif"/>
          <p:cNvPicPr>
            <a:picLocks noChangeAspect="1"/>
          </p:cNvPicPr>
          <p:nvPr/>
        </p:nvPicPr>
        <p:blipFill>
          <a:blip r:embed="rId5" cstate="print"/>
          <a:srcRect l="3876" t="39893"/>
          <a:stretch>
            <a:fillRect/>
          </a:stretch>
        </p:blipFill>
        <p:spPr bwMode="auto">
          <a:xfrm>
            <a:off x="0" y="3534100"/>
            <a:ext cx="574516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o 19"/>
          <p:cNvGrpSpPr>
            <a:grpSpLocks/>
          </p:cNvGrpSpPr>
          <p:nvPr/>
        </p:nvGrpSpPr>
        <p:grpSpPr bwMode="auto">
          <a:xfrm>
            <a:off x="429133" y="1394743"/>
            <a:ext cx="7308809" cy="4951501"/>
            <a:chOff x="429133" y="1300153"/>
            <a:chExt cx="7308809" cy="4951501"/>
          </a:xfrm>
        </p:grpSpPr>
        <p:grpSp>
          <p:nvGrpSpPr>
            <p:cNvPr id="10" name="Grupo 15"/>
            <p:cNvGrpSpPr>
              <a:grpSpLocks/>
            </p:cNvGrpSpPr>
            <p:nvPr/>
          </p:nvGrpSpPr>
          <p:grpSpPr bwMode="auto">
            <a:xfrm>
              <a:off x="429133" y="1714489"/>
              <a:ext cx="7010865" cy="4441347"/>
              <a:chOff x="428595" y="1714478"/>
              <a:chExt cx="7011430" cy="4441306"/>
            </a:xfrm>
          </p:grpSpPr>
          <p:sp>
            <p:nvSpPr>
              <p:cNvPr id="17" name="Elipse 16"/>
              <p:cNvSpPr/>
              <p:nvPr/>
            </p:nvSpPr>
            <p:spPr bwMode="auto">
              <a:xfrm>
                <a:off x="428595" y="5584289"/>
                <a:ext cx="285773" cy="5714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Elipse 17"/>
              <p:cNvSpPr/>
              <p:nvPr/>
            </p:nvSpPr>
            <p:spPr bwMode="auto">
              <a:xfrm rot="16200000">
                <a:off x="6904214" y="1464415"/>
                <a:ext cx="285747" cy="785874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" name="Grupo 20"/>
            <p:cNvGrpSpPr>
              <a:grpSpLocks/>
            </p:cNvGrpSpPr>
            <p:nvPr/>
          </p:nvGrpSpPr>
          <p:grpSpPr bwMode="auto">
            <a:xfrm>
              <a:off x="4167189" y="4200474"/>
              <a:ext cx="3570753" cy="2051180"/>
              <a:chOff x="4167756" y="4200959"/>
              <a:chExt cx="3570458" cy="2050470"/>
            </a:xfrm>
          </p:grpSpPr>
          <p:sp>
            <p:nvSpPr>
              <p:cNvPr id="13" name="Retângulo 12"/>
              <p:cNvSpPr/>
              <p:nvPr/>
            </p:nvSpPr>
            <p:spPr bwMode="auto">
              <a:xfrm>
                <a:off x="4167756" y="5620901"/>
                <a:ext cx="714316" cy="630528"/>
              </a:xfrm>
              <a:prstGeom prst="rect">
                <a:avLst/>
              </a:prstGeom>
              <a:noFill/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Retângulo 13"/>
              <p:cNvSpPr/>
              <p:nvPr/>
            </p:nvSpPr>
            <p:spPr bwMode="auto">
              <a:xfrm>
                <a:off x="6981039" y="4616740"/>
                <a:ext cx="714316" cy="225347"/>
              </a:xfrm>
              <a:prstGeom prst="rect">
                <a:avLst/>
              </a:prstGeom>
              <a:noFill/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Retângulo 14"/>
              <p:cNvSpPr/>
              <p:nvPr/>
            </p:nvSpPr>
            <p:spPr bwMode="auto">
              <a:xfrm>
                <a:off x="7023898" y="5024586"/>
                <a:ext cx="714316" cy="225347"/>
              </a:xfrm>
              <a:prstGeom prst="rect">
                <a:avLst/>
              </a:prstGeom>
              <a:noFill/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Retângulo 15"/>
              <p:cNvSpPr/>
              <p:nvPr/>
            </p:nvSpPr>
            <p:spPr bwMode="auto">
              <a:xfrm>
                <a:off x="7023898" y="4200959"/>
                <a:ext cx="714316" cy="225347"/>
              </a:xfrm>
              <a:prstGeom prst="rect">
                <a:avLst/>
              </a:prstGeom>
              <a:noFill/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2" name="Elipse 11"/>
            <p:cNvSpPr/>
            <p:nvPr/>
          </p:nvSpPr>
          <p:spPr bwMode="auto">
            <a:xfrm>
              <a:off x="6651018" y="1300153"/>
              <a:ext cx="428625" cy="285750"/>
            </a:xfrm>
            <a:prstGeom prst="ellipse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</a:blip>
          <a:srcRect/>
          <a:stretch>
            <a:fillRect/>
          </a:stretch>
        </p:blipFill>
        <p:spPr bwMode="auto">
          <a:xfrm>
            <a:off x="0" y="2733012"/>
            <a:ext cx="27717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0" y="383731"/>
            <a:ext cx="9144000" cy="5238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Rhodnius</a:t>
            </a:r>
            <a:r>
              <a:rPr lang="pt-BR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prolixus</a:t>
            </a: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pt-B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Populações silvestres</a:t>
            </a:r>
            <a:endParaRPr lang="pt-BR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90498"/>
            <a:ext cx="4860032" cy="335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124569"/>
            <a:ext cx="5400600" cy="369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7554" y="5812050"/>
            <a:ext cx="396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404664"/>
            <a:ext cx="628479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387415" y="424122"/>
            <a:ext cx="2756586" cy="34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505706" y="764704"/>
            <a:ext cx="239288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459188" y="2052492"/>
            <a:ext cx="102482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fernando.abad\Documents\Manuscripts\Palms meta\Palms Meta\Text\Submission\Files\Figure 1.tif"/>
          <p:cNvPicPr>
            <a:picLocks noChangeAspect="1" noChangeArrowheads="1"/>
          </p:cNvPicPr>
          <p:nvPr/>
        </p:nvPicPr>
        <p:blipFill>
          <a:blip r:embed="rId2" cstate="print"/>
          <a:srcRect l="1877"/>
          <a:stretch>
            <a:fillRect/>
          </a:stretch>
        </p:blipFill>
        <p:spPr bwMode="auto">
          <a:xfrm>
            <a:off x="3966" y="455371"/>
            <a:ext cx="4945580" cy="6402629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966249" y="425684"/>
            <a:ext cx="3101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7400 palmeiras</a:t>
            </a:r>
            <a:endParaRPr lang="pt-BR" sz="3600" b="1" dirty="0">
              <a:solidFill>
                <a:srgbClr val="C0000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3117" y="548680"/>
            <a:ext cx="396337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Imagem 086"/>
          <p:cNvPicPr>
            <a:picLocks noChangeAspect="1" noChangeArrowheads="1"/>
          </p:cNvPicPr>
          <p:nvPr/>
        </p:nvPicPr>
        <p:blipFill>
          <a:blip r:embed="rId4" cstate="print">
            <a:lum bright="-6000" contrast="42000"/>
          </a:blip>
          <a:srcRect t="26154" b="13840"/>
          <a:stretch>
            <a:fillRect/>
          </a:stretch>
        </p:blipFill>
        <p:spPr bwMode="auto">
          <a:xfrm>
            <a:off x="5076056" y="3501007"/>
            <a:ext cx="3960440" cy="317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2987824" y="1135254"/>
            <a:ext cx="1728192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50–70%</a:t>
            </a: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4" descr="Rpictipe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/>
          </a:blip>
          <a:stretch>
            <a:fillRect/>
          </a:stretch>
        </p:blipFill>
        <p:spPr bwMode="auto">
          <a:xfrm rot="16200000">
            <a:off x="-382011" y="3413573"/>
            <a:ext cx="2376266" cy="15850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Elipse 13"/>
          <p:cNvSpPr/>
          <p:nvPr/>
        </p:nvSpPr>
        <p:spPr>
          <a:xfrm>
            <a:off x="2998334" y="4518068"/>
            <a:ext cx="216024" cy="900000"/>
          </a:xfrm>
          <a:prstGeom prst="ellipse">
            <a:avLst/>
          </a:prstGeom>
          <a:solidFill>
            <a:srgbClr val="00B0F0">
              <a:alpha val="30196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7247" r="7458" b="3583"/>
          <a:stretch>
            <a:fillRect/>
          </a:stretch>
        </p:blipFill>
        <p:spPr bwMode="auto">
          <a:xfrm>
            <a:off x="214282" y="980728"/>
            <a:ext cx="3714776" cy="552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 descr="Location of State of Tocantins in Brazil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2771800" y="1196752"/>
            <a:ext cx="892103" cy="874262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557566" y="29159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534896" y="15846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1741</a:t>
            </a:r>
            <a:endParaRPr lang="en-US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28329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SESAU Tocantins, 2005 – 2013</a:t>
            </a: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667822" y="980728"/>
            <a:ext cx="3948067" cy="830997"/>
          </a:xfrm>
          <a:prstGeom prst="rect">
            <a:avLst/>
          </a:prstGeom>
          <a:solidFill>
            <a:srgbClr val="86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10.966 vetores</a:t>
            </a:r>
            <a:endParaRPr lang="pt-BR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14245" y="2227617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(Log</a:t>
            </a:r>
            <a:r>
              <a:rPr lang="pt-BR" b="1" baseline="-25000" dirty="0" smtClean="0"/>
              <a:t>10</a:t>
            </a:r>
            <a:r>
              <a:rPr lang="pt-BR" b="1" dirty="0" smtClean="0"/>
              <a:t>)</a:t>
            </a:r>
            <a:endParaRPr lang="pt-BR" b="1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 t="14224" r="75000" b="4269"/>
          <a:stretch>
            <a:fillRect/>
          </a:stretch>
        </p:blipFill>
        <p:spPr bwMode="auto">
          <a:xfrm rot="10800000" flipH="1">
            <a:off x="214283" y="1727551"/>
            <a:ext cx="35719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 descr="Rpictipe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/>
          </a:blip>
          <a:stretch>
            <a:fillRect/>
          </a:stretch>
        </p:blipFill>
        <p:spPr bwMode="auto">
          <a:xfrm>
            <a:off x="3623930" y="2563342"/>
            <a:ext cx="1452126" cy="96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 rot="5138273">
            <a:off x="5179265" y="2300683"/>
            <a:ext cx="1051244" cy="154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6" descr="NEGT0127"/>
          <p:cNvPicPr>
            <a:picLocks noChangeAspect="1" noChangeArrowheads="1"/>
          </p:cNvPicPr>
          <p:nvPr/>
        </p:nvPicPr>
        <p:blipFill>
          <a:blip r:embed="rId7" cstate="print">
            <a:lum bright="-6000" contrast="18000"/>
          </a:blip>
          <a:srcRect t="4953" b="4572"/>
          <a:stretch>
            <a:fillRect/>
          </a:stretch>
        </p:blipFill>
        <p:spPr bwMode="auto">
          <a:xfrm rot="5400000" flipH="1">
            <a:off x="6577677" y="2481336"/>
            <a:ext cx="936652" cy="124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sp9.fotolog.com/photo/57/56/42/nano_el_enano/1288569126469_f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6E4E5"/>
              </a:clrFrom>
              <a:clrTo>
                <a:srgbClr val="E6E4E5">
                  <a:alpha val="0"/>
                </a:srgbClr>
              </a:clrTo>
            </a:clrChange>
            <a:lum bright="10000" contrast="20000"/>
          </a:blip>
          <a:srcRect/>
          <a:stretch>
            <a:fillRect/>
          </a:stretch>
        </p:blipFill>
        <p:spPr bwMode="auto">
          <a:xfrm rot="5400000">
            <a:off x="8010169" y="2314275"/>
            <a:ext cx="993283" cy="1491418"/>
          </a:xfrm>
          <a:prstGeom prst="rect">
            <a:avLst/>
          </a:prstGeom>
          <a:noFill/>
        </p:spPr>
      </p:pic>
      <p:sp>
        <p:nvSpPr>
          <p:cNvPr id="18" name="CaixaDeTexto 17"/>
          <p:cNvSpPr txBox="1"/>
          <p:nvPr/>
        </p:nvSpPr>
        <p:spPr>
          <a:xfrm>
            <a:off x="4694996" y="1876354"/>
            <a:ext cx="3883692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10–30% infectados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9506" y="3469478"/>
            <a:ext cx="493702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19"/>
          <p:cNvSpPr txBox="1"/>
          <p:nvPr/>
        </p:nvSpPr>
        <p:spPr>
          <a:xfrm>
            <a:off x="-94590" y="6598627"/>
            <a:ext cx="5202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RN Brito, L </a:t>
            </a:r>
            <a:r>
              <a:rPr lang="pt-BR" sz="1400" dirty="0" err="1" smtClean="0"/>
              <a:t>Diotaiuti</a:t>
            </a:r>
            <a:r>
              <a:rPr lang="pt-BR" sz="1400" dirty="0" smtClean="0"/>
              <a:t>, D </a:t>
            </a:r>
            <a:r>
              <a:rPr lang="pt-BR" sz="1400" dirty="0" err="1" smtClean="0"/>
              <a:t>Gorla</a:t>
            </a:r>
            <a:r>
              <a:rPr lang="pt-BR" sz="1400" dirty="0" smtClean="0"/>
              <a:t>, ACF Gomes, RCM Souza, F </a:t>
            </a:r>
            <a:r>
              <a:rPr lang="pt-BR" sz="1400" dirty="0" err="1" smtClean="0"/>
              <a:t>Abad-Franch</a:t>
            </a:r>
            <a:endParaRPr lang="pt-BR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upo 3"/>
          <p:cNvGrpSpPr/>
          <p:nvPr/>
        </p:nvGrpSpPr>
        <p:grpSpPr>
          <a:xfrm>
            <a:off x="3317326" y="1689630"/>
            <a:ext cx="5588008" cy="5051738"/>
            <a:chOff x="1500166" y="1500174"/>
            <a:chExt cx="5588008" cy="5051738"/>
          </a:xfrm>
        </p:grpSpPr>
        <p:pic>
          <p:nvPicPr>
            <p:cNvPr id="4" name="Picture 12"/>
            <p:cNvPicPr>
              <a:picLocks noChangeAspect="1" noChangeArrowheads="1"/>
            </p:cNvPicPr>
            <p:nvPr/>
          </p:nvPicPr>
          <p:blipFill>
            <a:blip r:embed="rId2" cstate="print">
              <a:lum bright="-48000" contrast="66000"/>
              <a:grayscl/>
            </a:blip>
            <a:srcRect/>
            <a:stretch>
              <a:fillRect/>
            </a:stretch>
          </p:blipFill>
          <p:spPr bwMode="auto">
            <a:xfrm>
              <a:off x="1500166" y="1500174"/>
              <a:ext cx="5588008" cy="5051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Elipse 4"/>
            <p:cNvSpPr>
              <a:spLocks noChangeAspect="1"/>
            </p:cNvSpPr>
            <p:nvPr/>
          </p:nvSpPr>
          <p:spPr>
            <a:xfrm>
              <a:off x="4320562" y="2820372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Elipse 5"/>
            <p:cNvSpPr>
              <a:spLocks noChangeAspect="1"/>
            </p:cNvSpPr>
            <p:nvPr/>
          </p:nvSpPr>
          <p:spPr>
            <a:xfrm>
              <a:off x="4356562" y="3143248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/>
            <p:cNvSpPr>
              <a:spLocks noChangeAspect="1"/>
            </p:cNvSpPr>
            <p:nvPr/>
          </p:nvSpPr>
          <p:spPr>
            <a:xfrm>
              <a:off x="3895685" y="3500438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/>
            <p:cNvSpPr>
              <a:spLocks noChangeAspect="1"/>
            </p:cNvSpPr>
            <p:nvPr/>
          </p:nvSpPr>
          <p:spPr>
            <a:xfrm>
              <a:off x="4129185" y="3733938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/>
            <p:cNvSpPr>
              <a:spLocks noChangeAspect="1"/>
            </p:cNvSpPr>
            <p:nvPr/>
          </p:nvSpPr>
          <p:spPr>
            <a:xfrm>
              <a:off x="4369625" y="3785066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/>
            <p:cNvSpPr>
              <a:spLocks noChangeAspect="1"/>
            </p:cNvSpPr>
            <p:nvPr/>
          </p:nvSpPr>
          <p:spPr>
            <a:xfrm>
              <a:off x="1987169" y="3480128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/>
            <p:cNvSpPr>
              <a:spLocks noChangeAspect="1"/>
            </p:cNvSpPr>
            <p:nvPr/>
          </p:nvSpPr>
          <p:spPr>
            <a:xfrm>
              <a:off x="5442319" y="2701557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/>
            <p:cNvSpPr>
              <a:spLocks noChangeAspect="1"/>
            </p:cNvSpPr>
            <p:nvPr/>
          </p:nvSpPr>
          <p:spPr>
            <a:xfrm>
              <a:off x="4026622" y="4862759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/>
            <p:cNvSpPr>
              <a:spLocks noChangeAspect="1"/>
            </p:cNvSpPr>
            <p:nvPr/>
          </p:nvSpPr>
          <p:spPr>
            <a:xfrm>
              <a:off x="3617180" y="3894876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/>
            <p:cNvSpPr>
              <a:spLocks noChangeAspect="1"/>
            </p:cNvSpPr>
            <p:nvPr/>
          </p:nvSpPr>
          <p:spPr>
            <a:xfrm>
              <a:off x="3929058" y="3999380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/>
            <p:cNvSpPr>
              <a:spLocks noChangeAspect="1"/>
            </p:cNvSpPr>
            <p:nvPr/>
          </p:nvSpPr>
          <p:spPr>
            <a:xfrm>
              <a:off x="6590326" y="3630251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/>
            <p:cNvSpPr>
              <a:spLocks noChangeAspect="1"/>
            </p:cNvSpPr>
            <p:nvPr/>
          </p:nvSpPr>
          <p:spPr>
            <a:xfrm>
              <a:off x="2713488" y="3812316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>
              <a:spLocks noChangeAspect="1"/>
            </p:cNvSpPr>
            <p:nvPr/>
          </p:nvSpPr>
          <p:spPr>
            <a:xfrm>
              <a:off x="3096804" y="4674571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/>
            <p:cNvSpPr>
              <a:spLocks noChangeAspect="1"/>
            </p:cNvSpPr>
            <p:nvPr/>
          </p:nvSpPr>
          <p:spPr>
            <a:xfrm>
              <a:off x="6187824" y="3544626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/>
            <p:cNvSpPr>
              <a:spLocks noChangeAspect="1"/>
            </p:cNvSpPr>
            <p:nvPr/>
          </p:nvSpPr>
          <p:spPr>
            <a:xfrm>
              <a:off x="3785058" y="2500306"/>
              <a:ext cx="144000" cy="14400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/>
            <p:cNvSpPr>
              <a:spLocks noChangeAspect="1"/>
            </p:cNvSpPr>
            <p:nvPr/>
          </p:nvSpPr>
          <p:spPr>
            <a:xfrm>
              <a:off x="2784926" y="3142124"/>
              <a:ext cx="144000" cy="14400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/>
            <p:cNvSpPr>
              <a:spLocks noChangeAspect="1"/>
            </p:cNvSpPr>
            <p:nvPr/>
          </p:nvSpPr>
          <p:spPr>
            <a:xfrm>
              <a:off x="3571868" y="5214950"/>
              <a:ext cx="144000" cy="14400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/>
            <p:cNvSpPr>
              <a:spLocks noChangeAspect="1"/>
            </p:cNvSpPr>
            <p:nvPr/>
          </p:nvSpPr>
          <p:spPr>
            <a:xfrm>
              <a:off x="3642182" y="3401750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/>
            <p:cNvSpPr>
              <a:spLocks noChangeAspect="1"/>
            </p:cNvSpPr>
            <p:nvPr/>
          </p:nvSpPr>
          <p:spPr>
            <a:xfrm>
              <a:off x="2200359" y="3356438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/>
            <p:cNvSpPr>
              <a:spLocks noChangeAspect="1"/>
            </p:cNvSpPr>
            <p:nvPr/>
          </p:nvSpPr>
          <p:spPr>
            <a:xfrm>
              <a:off x="4888877" y="4085005"/>
              <a:ext cx="144000" cy="14400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6" name="Picture 2" descr="Fig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04" y="1231989"/>
            <a:ext cx="2875995" cy="5376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CaixaDeTexto 26"/>
          <p:cNvSpPr txBox="1"/>
          <p:nvPr/>
        </p:nvSpPr>
        <p:spPr>
          <a:xfrm>
            <a:off x="3260018" y="1244181"/>
            <a:ext cx="3092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Serological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surveys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lumMod val="40000"/>
                <a:lumOff val="60000"/>
                <a:tint val="45000"/>
                <a:satMod val="400000"/>
              </a:schemeClr>
            </a:duotone>
            <a:lum bright="-10000"/>
          </a:blip>
          <a:srcRect l="1403" t="1774" r="1305" b="21503"/>
          <a:stretch>
            <a:fillRect/>
          </a:stretch>
        </p:blipFill>
        <p:spPr bwMode="auto">
          <a:xfrm>
            <a:off x="103645" y="2207737"/>
            <a:ext cx="1116000" cy="107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4" descr="http://www.smittskyddsinstitutet.se/upload/Analyser-två/TrypcruziAM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lumMod val="40000"/>
                <a:lumOff val="60000"/>
                <a:tint val="45000"/>
                <a:satMod val="400000"/>
              </a:schemeClr>
            </a:duotone>
          </a:blip>
          <a:srcRect l="25539" r="23386"/>
          <a:stretch>
            <a:fillRect/>
          </a:stretch>
        </p:blipFill>
        <p:spPr bwMode="auto">
          <a:xfrm>
            <a:off x="79261" y="4411837"/>
            <a:ext cx="1116000" cy="123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Figura-04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lumMod val="40000"/>
                <a:lumOff val="60000"/>
                <a:tint val="45000"/>
                <a:satMod val="400000"/>
              </a:schemeClr>
            </a:duotone>
          </a:blip>
          <a:srcRect r="235"/>
          <a:stretch>
            <a:fillRect/>
          </a:stretch>
        </p:blipFill>
        <p:spPr bwMode="auto">
          <a:xfrm>
            <a:off x="80975" y="3450141"/>
            <a:ext cx="1116000" cy="8292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1" name="Picture 17" descr="pictipesT rh18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-40000"/>
          </a:blip>
          <a:srcRect l="9717" t="9567" r="3703" b="1852"/>
          <a:stretch>
            <a:fillRect/>
          </a:stretch>
        </p:blipFill>
        <p:spPr bwMode="auto">
          <a:xfrm rot="5400000">
            <a:off x="244549" y="5598213"/>
            <a:ext cx="745331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3108378" y="1036283"/>
            <a:ext cx="60182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" tIns="0" rIns="18000" bIns="154800" anchor="ctr"/>
          <a:lstStyle/>
          <a:p>
            <a:pPr algn="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F </a:t>
            </a:r>
            <a:r>
              <a:rPr lang="pt-BR" sz="13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Guerra-Silveira</a:t>
            </a:r>
            <a:r>
              <a:rPr lang="pt-BR" sz="1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, WS </a:t>
            </a:r>
            <a:r>
              <a:rPr lang="pt-BR" sz="13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Santos, </a:t>
            </a:r>
            <a:r>
              <a:rPr lang="pt-BR" sz="1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F </a:t>
            </a:r>
            <a:r>
              <a:rPr lang="pt-BR" sz="1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Abad-Franch</a:t>
            </a:r>
            <a:endParaRPr lang="pt-BR" sz="1300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0" y="381550"/>
            <a:ext cx="91440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The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Amazonian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vectors –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Dangerous?</a:t>
            </a:r>
            <a:endParaRPr lang="pt-BR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m 4" descr="Prevalence3.tif"/>
          <p:cNvPicPr>
            <a:picLocks noChangeAspect="1"/>
          </p:cNvPicPr>
          <p:nvPr/>
        </p:nvPicPr>
        <p:blipFill>
          <a:blip r:embed="rId2" cstate="print"/>
          <a:srcRect b="4776"/>
          <a:stretch>
            <a:fillRect/>
          </a:stretch>
        </p:blipFill>
        <p:spPr>
          <a:xfrm>
            <a:off x="445630" y="4695996"/>
            <a:ext cx="2840486" cy="2214554"/>
          </a:xfrm>
          <a:prstGeom prst="rect">
            <a:avLst/>
          </a:prstGeom>
        </p:spPr>
      </p:pic>
      <p:grpSp>
        <p:nvGrpSpPr>
          <p:cNvPr id="6" name="Grupo 7"/>
          <p:cNvGrpSpPr/>
          <p:nvPr/>
        </p:nvGrpSpPr>
        <p:grpSpPr>
          <a:xfrm>
            <a:off x="-31" y="1124096"/>
            <a:ext cx="4714907" cy="3679847"/>
            <a:chOff x="3416801" y="1071546"/>
            <a:chExt cx="4714907" cy="3679847"/>
          </a:xfrm>
        </p:grpSpPr>
        <p:pic>
          <p:nvPicPr>
            <p:cNvPr id="7" name="Imagem 6" descr="Prevalence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6801" y="1071546"/>
              <a:ext cx="4714907" cy="3679847"/>
            </a:xfrm>
            <a:prstGeom prst="rect">
              <a:avLst/>
            </a:prstGeom>
          </p:spPr>
        </p:pic>
        <p:sp>
          <p:nvSpPr>
            <p:cNvPr id="8" name="CaixaDeTexto 7"/>
            <p:cNvSpPr txBox="1"/>
            <p:nvPr/>
          </p:nvSpPr>
          <p:spPr>
            <a:xfrm>
              <a:off x="4666108" y="3833294"/>
              <a:ext cx="3236784" cy="369332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Median</a:t>
              </a:r>
              <a:r>
                <a:rPr lang="pt-BR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1.90 (IQR 0.73-5.33)</a:t>
              </a:r>
              <a:endPara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upo 16"/>
          <p:cNvGrpSpPr/>
          <p:nvPr/>
        </p:nvGrpSpPr>
        <p:grpSpPr>
          <a:xfrm>
            <a:off x="4000496" y="4781340"/>
            <a:ext cx="4857784" cy="2086004"/>
            <a:chOff x="4143372" y="4771996"/>
            <a:chExt cx="4857784" cy="2086004"/>
          </a:xfrm>
        </p:grpSpPr>
        <p:sp>
          <p:nvSpPr>
            <p:cNvPr id="10" name="Retângulo 9"/>
            <p:cNvSpPr/>
            <p:nvPr/>
          </p:nvSpPr>
          <p:spPr>
            <a:xfrm>
              <a:off x="4143372" y="4786322"/>
              <a:ext cx="4857784" cy="207167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1" name="Grupo 13"/>
            <p:cNvGrpSpPr/>
            <p:nvPr/>
          </p:nvGrpSpPr>
          <p:grpSpPr>
            <a:xfrm>
              <a:off x="4172736" y="4771996"/>
              <a:ext cx="4662874" cy="2086004"/>
              <a:chOff x="4214810" y="4771996"/>
              <a:chExt cx="4662874" cy="2086004"/>
            </a:xfrm>
          </p:grpSpPr>
          <p:graphicFrame>
            <p:nvGraphicFramePr>
              <p:cNvPr id="12" name="Gráfico 11"/>
              <p:cNvGraphicFramePr/>
              <p:nvPr/>
            </p:nvGraphicFramePr>
            <p:xfrm>
              <a:off x="4214810" y="4771996"/>
              <a:ext cx="2357454" cy="208600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3" name="CaixaDeTexto 12"/>
              <p:cNvSpPr txBox="1"/>
              <p:nvPr/>
            </p:nvSpPr>
            <p:spPr>
              <a:xfrm>
                <a:off x="6692470" y="5120842"/>
                <a:ext cx="2185214" cy="102256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 bIns="14400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pt-BR" b="1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Odds</a:t>
                </a:r>
                <a:r>
                  <a:rPr lang="pt-BR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b="1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ratio</a:t>
                </a:r>
                <a:r>
                  <a:rPr lang="pt-BR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= </a:t>
                </a:r>
                <a:r>
                  <a:rPr lang="pt-BR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2.10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pt-BR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95% CI (</a:t>
                </a:r>
                <a:r>
                  <a:rPr lang="pt-BR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1.83</a:t>
                </a:r>
                <a:r>
                  <a:rPr lang="pt-BR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pt-BR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2.42</a:t>
                </a:r>
                <a:r>
                  <a:rPr lang="pt-BR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  <a:endParaRPr lang="pt-BR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4" name="Retângulo 13"/>
          <p:cNvSpPr/>
          <p:nvPr/>
        </p:nvSpPr>
        <p:spPr>
          <a:xfrm>
            <a:off x="1116878" y="2028406"/>
            <a:ext cx="590002" cy="1512000"/>
          </a:xfrm>
          <a:prstGeom prst="rect">
            <a:avLst/>
          </a:prstGeom>
          <a:solidFill>
            <a:schemeClr val="accent6">
              <a:lumMod val="60000"/>
              <a:lumOff val="40000"/>
              <a:alpha val="2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upo 19"/>
          <p:cNvGrpSpPr/>
          <p:nvPr/>
        </p:nvGrpSpPr>
        <p:grpSpPr>
          <a:xfrm>
            <a:off x="4714876" y="951178"/>
            <a:ext cx="4214842" cy="3805778"/>
            <a:chOff x="4714876" y="898628"/>
            <a:chExt cx="4214842" cy="3805778"/>
          </a:xfrm>
        </p:grpSpPr>
        <p:pic>
          <p:nvPicPr>
            <p:cNvPr id="16" name="Imagem 4" descr="Prevalence2.tif"/>
            <p:cNvPicPr>
              <a:picLocks noChangeAspect="1"/>
            </p:cNvPicPr>
            <p:nvPr/>
          </p:nvPicPr>
          <p:blipFill>
            <a:blip r:embed="rId5" cstate="print"/>
            <a:srcRect b="6826"/>
            <a:stretch>
              <a:fillRect/>
            </a:stretch>
          </p:blipFill>
          <p:spPr>
            <a:xfrm>
              <a:off x="4714876" y="898628"/>
              <a:ext cx="4214842" cy="3805778"/>
            </a:xfrm>
            <a:prstGeom prst="rect">
              <a:avLst/>
            </a:prstGeom>
          </p:spPr>
        </p:pic>
        <p:sp>
          <p:nvSpPr>
            <p:cNvPr id="17" name="Retângulo 16"/>
            <p:cNvSpPr/>
            <p:nvPr/>
          </p:nvSpPr>
          <p:spPr>
            <a:xfrm>
              <a:off x="5370010" y="1988048"/>
              <a:ext cx="590002" cy="147600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2702420" y="1599778"/>
            <a:ext cx="173957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N=65,582 </a:t>
            </a:r>
            <a:r>
              <a:rPr lang="pt-BR" sz="1400" b="1" dirty="0" err="1" smtClean="0"/>
              <a:t>subjects</a:t>
            </a:r>
            <a:endParaRPr lang="pt-BR" sz="1400" b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6761511" y="1611970"/>
            <a:ext cx="173957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N=33,087 </a:t>
            </a:r>
            <a:r>
              <a:rPr lang="pt-BR" sz="1400" b="1" dirty="0" err="1" smtClean="0"/>
              <a:t>subjects</a:t>
            </a:r>
            <a:endParaRPr lang="pt-BR" sz="1400" b="1" dirty="0"/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083994" y="963252"/>
            <a:ext cx="60182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" tIns="0" rIns="18000" bIns="154800" anchor="ctr"/>
          <a:lstStyle/>
          <a:p>
            <a:pPr algn="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F </a:t>
            </a:r>
            <a:r>
              <a:rPr lang="pt-BR" sz="13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Guerra-Silveira</a:t>
            </a:r>
            <a:r>
              <a:rPr lang="pt-BR" sz="1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, WS </a:t>
            </a:r>
            <a:r>
              <a:rPr lang="pt-BR" sz="13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Santos, </a:t>
            </a:r>
            <a:r>
              <a:rPr lang="pt-BR" sz="1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F </a:t>
            </a:r>
            <a:r>
              <a:rPr lang="pt-BR" sz="1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Abad-Franch</a:t>
            </a:r>
            <a:endParaRPr lang="pt-BR" sz="1300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465172" y="2559350"/>
            <a:ext cx="8218340" cy="769441"/>
          </a:xfrm>
          <a:prstGeom prst="rect">
            <a:avLst/>
          </a:prstGeom>
          <a:solidFill>
            <a:srgbClr val="C00000"/>
          </a:solidFill>
          <a:ln w="38100">
            <a:solidFill>
              <a:srgbClr val="96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300,000 – 500,000 </a:t>
            </a:r>
            <a:r>
              <a:rPr lang="pt-BR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</a:t>
            </a:r>
            <a:r>
              <a:rPr lang="pt-B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infected</a:t>
            </a:r>
            <a:endParaRPr lang="pt-B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0" y="381550"/>
            <a:ext cx="91440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The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Amazonian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vectors –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Dangerous?</a:t>
            </a:r>
            <a:endParaRPr lang="pt-BR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SC01102"/>
          <p:cNvPicPr preferRelativeResize="0">
            <a:picLocks noChangeArrowheads="1"/>
          </p:cNvPicPr>
          <p:nvPr/>
        </p:nvPicPr>
        <p:blipFill>
          <a:blip r:embed="rId2" cstate="print">
            <a:lum contrast="30000"/>
          </a:blip>
          <a:srcRect l="5775" r="24065" b="23385"/>
          <a:stretch>
            <a:fillRect/>
          </a:stretch>
        </p:blipFill>
        <p:spPr bwMode="auto">
          <a:xfrm>
            <a:off x="0" y="3644900"/>
            <a:ext cx="4572000" cy="3213100"/>
          </a:xfrm>
          <a:prstGeom prst="rect">
            <a:avLst/>
          </a:prstGeom>
          <a:noFill/>
        </p:spPr>
      </p:pic>
      <p:pic>
        <p:nvPicPr>
          <p:cNvPr id="7" name="Picture 4" descr="DSC02167"/>
          <p:cNvPicPr preferRelativeResize="0"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3976" t="11944" r="6563" b="624"/>
          <a:stretch>
            <a:fillRect/>
          </a:stretch>
        </p:blipFill>
        <p:spPr bwMode="auto">
          <a:xfrm>
            <a:off x="4572000" y="332656"/>
            <a:ext cx="4572000" cy="3312244"/>
          </a:xfrm>
          <a:prstGeom prst="rect">
            <a:avLst/>
          </a:prstGeom>
          <a:noFill/>
        </p:spPr>
      </p:pic>
      <p:pic>
        <p:nvPicPr>
          <p:cNvPr id="8" name="Picture 6" descr="DSC02572"/>
          <p:cNvPicPr preferRelativeResize="0"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14290" b="7143"/>
          <a:stretch>
            <a:fillRect/>
          </a:stretch>
        </p:blipFill>
        <p:spPr bwMode="auto">
          <a:xfrm>
            <a:off x="4572000" y="3644900"/>
            <a:ext cx="4572000" cy="3218992"/>
          </a:xfrm>
          <a:prstGeom prst="rect">
            <a:avLst/>
          </a:prstGeom>
          <a:noFill/>
        </p:spPr>
      </p:pic>
      <p:pic>
        <p:nvPicPr>
          <p:cNvPr id="9" name="Imagem 8" descr="Striking image.tif"/>
          <p:cNvPicPr preferRelativeResize="0"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3166"/>
            <a:ext cx="4572000" cy="330173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-48584" y="6598914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FFFF00"/>
                </a:solidFill>
              </a:rPr>
              <a:t>Marli M Lima</a:t>
            </a:r>
            <a:endParaRPr lang="pt-BR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332774" y="2807122"/>
            <a:ext cx="4320000" cy="3517693"/>
            <a:chOff x="4429124" y="2668234"/>
            <a:chExt cx="4320000" cy="3517693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46100"/>
            <a:stretch>
              <a:fillRect/>
            </a:stretch>
          </p:blipFill>
          <p:spPr bwMode="auto">
            <a:xfrm>
              <a:off x="4429124" y="2668234"/>
              <a:ext cx="4320000" cy="3517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CaixaDeTexto 10"/>
            <p:cNvSpPr txBox="1"/>
            <p:nvPr/>
          </p:nvSpPr>
          <p:spPr>
            <a:xfrm>
              <a:off x="5059540" y="2941460"/>
              <a:ext cx="356540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chemeClr val="accent2">
                      <a:lumMod val="75000"/>
                    </a:schemeClr>
                  </a:solidFill>
                </a:rPr>
                <a:t>High infestation intensity</a:t>
              </a:r>
              <a:endParaRPr lang="en-US" sz="2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2" name="CaixaDeTexto 11"/>
          <p:cNvSpPr txBox="1"/>
          <p:nvPr/>
        </p:nvSpPr>
        <p:spPr>
          <a:xfrm rot="16200000">
            <a:off x="-667550" y="408559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err="1" smtClean="0"/>
              <a:t>Sensitivity</a:t>
            </a:r>
            <a:endParaRPr lang="pt-BR" sz="24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420" y="404220"/>
            <a:ext cx="8882696" cy="20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 bwMode="auto">
          <a:xfrm rot="16695252">
            <a:off x="7696687" y="1265485"/>
            <a:ext cx="1200294" cy="156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</a:blip>
          <a:srcRect/>
          <a:stretch>
            <a:fillRect/>
          </a:stretch>
        </p:blipFill>
        <p:spPr bwMode="auto">
          <a:xfrm>
            <a:off x="6177196" y="6535854"/>
            <a:ext cx="2962286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Elipse 16"/>
          <p:cNvSpPr/>
          <p:nvPr/>
        </p:nvSpPr>
        <p:spPr>
          <a:xfrm>
            <a:off x="1249122" y="4725144"/>
            <a:ext cx="360040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upo 19"/>
          <p:cNvGrpSpPr/>
          <p:nvPr/>
        </p:nvGrpSpPr>
        <p:grpSpPr>
          <a:xfrm>
            <a:off x="4667250" y="2782070"/>
            <a:ext cx="4333906" cy="3555656"/>
            <a:chOff x="4667250" y="2782070"/>
            <a:chExt cx="4333906" cy="3555656"/>
          </a:xfrm>
        </p:grpSpPr>
        <p:grpSp>
          <p:nvGrpSpPr>
            <p:cNvPr id="5" name="Grupo 4"/>
            <p:cNvGrpSpPr/>
            <p:nvPr/>
          </p:nvGrpSpPr>
          <p:grpSpPr>
            <a:xfrm>
              <a:off x="4667250" y="2782070"/>
              <a:ext cx="4333906" cy="3555656"/>
              <a:chOff x="142844" y="2643182"/>
              <a:chExt cx="4333906" cy="3555656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lum bright="-20000" contrast="40000"/>
              </a:blip>
              <a:srcRect b="54964"/>
              <a:stretch>
                <a:fillRect/>
              </a:stretch>
            </p:blipFill>
            <p:spPr bwMode="auto">
              <a:xfrm>
                <a:off x="156750" y="2643182"/>
                <a:ext cx="4320000" cy="2939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lum bright="-20000" contrast="40000"/>
              </a:blip>
              <a:srcRect t="89007"/>
              <a:stretch>
                <a:fillRect/>
              </a:stretch>
            </p:blipFill>
            <p:spPr bwMode="auto">
              <a:xfrm>
                <a:off x="142844" y="5481446"/>
                <a:ext cx="4320000" cy="717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" name="CaixaDeTexto 7"/>
              <p:cNvSpPr txBox="1"/>
              <p:nvPr/>
            </p:nvSpPr>
            <p:spPr>
              <a:xfrm>
                <a:off x="749506" y="2928934"/>
                <a:ext cx="3502882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Low infestation intensity</a:t>
                </a:r>
                <a:endParaRPr lang="en-US" sz="22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8" name="Elipse 17"/>
            <p:cNvSpPr/>
            <p:nvPr/>
          </p:nvSpPr>
          <p:spPr>
            <a:xfrm>
              <a:off x="5590622" y="5085240"/>
              <a:ext cx="360040" cy="39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548680"/>
            <a:ext cx="9142318" cy="8026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txBody>
          <a:bodyPr wrap="square" b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Transmissão por vetores </a:t>
            </a:r>
            <a:r>
              <a:rPr lang="pt-BR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domiciliados</a:t>
            </a:r>
            <a:endPara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18460" y="2512354"/>
            <a:ext cx="8882696" cy="1404000"/>
            <a:chOff x="118460" y="2700000"/>
            <a:chExt cx="8882696" cy="1404000"/>
          </a:xfrm>
        </p:grpSpPr>
        <p:pic>
          <p:nvPicPr>
            <p:cNvPr id="8" name="Picture 2" descr="DSCF0017"/>
            <p:cNvPicPr>
              <a:picLocks noChangeAspect="1" noChangeArrowheads="1"/>
            </p:cNvPicPr>
            <p:nvPr/>
          </p:nvPicPr>
          <p:blipFill>
            <a:blip r:embed="rId2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7129157" y="2700000"/>
              <a:ext cx="1871999" cy="140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3" descr="INFT0118"/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 r="6036"/>
            <a:stretch>
              <a:fillRect/>
            </a:stretch>
          </p:blipFill>
          <p:spPr bwMode="auto">
            <a:xfrm>
              <a:off x="118460" y="2700000"/>
              <a:ext cx="1946732" cy="140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9027" t="4472" r="5415" b="2319"/>
            <a:stretch>
              <a:fillRect/>
            </a:stretch>
          </p:blipFill>
          <p:spPr bwMode="auto">
            <a:xfrm>
              <a:off x="2214546" y="2700000"/>
              <a:ext cx="1129710" cy="14040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pic>
          <p:nvPicPr>
            <p:cNvPr id="11" name="Picture 2" descr="http://2.bp.blogspot.com/-duxzcdLEo6c/TqdTtVeUr7I/AAAAAAAABK0/FTbaYU-g01s/s1600/FOTOS%2BSUCAM%2B%2B04.jpg"/>
            <p:cNvPicPr>
              <a:picLocks noChangeAspect="1" noChangeArrowheads="1"/>
            </p:cNvPicPr>
            <p:nvPr/>
          </p:nvPicPr>
          <p:blipFill>
            <a:blip r:embed="rId5" cstate="print">
              <a:lum contrast="10000"/>
            </a:blip>
            <a:srcRect l="3280" t="2820" r="2320" b="6954"/>
            <a:stretch>
              <a:fillRect/>
            </a:stretch>
          </p:blipFill>
          <p:spPr bwMode="auto">
            <a:xfrm>
              <a:off x="4791956" y="2700000"/>
              <a:ext cx="2208936" cy="1404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6" descr="http://2.bp.blogspot.com/_4YkN5PE5eG4/S3Cy1rqx58I/AAAAAAAAATk/5jtQXd3msnk/s320/guardas%2B%2BDDT.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45000"/>
            <a:stretch>
              <a:fillRect/>
            </a:stretch>
          </p:blipFill>
          <p:spPr bwMode="auto">
            <a:xfrm>
              <a:off x="3508812" y="2700000"/>
              <a:ext cx="1146818" cy="1404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upo 12"/>
          <p:cNvGrpSpPr/>
          <p:nvPr/>
        </p:nvGrpSpPr>
        <p:grpSpPr>
          <a:xfrm>
            <a:off x="173549" y="4134500"/>
            <a:ext cx="8778839" cy="2456094"/>
            <a:chOff x="173549" y="4212000"/>
            <a:chExt cx="8778839" cy="2456094"/>
          </a:xfrm>
        </p:grpSpPr>
        <p:pic>
          <p:nvPicPr>
            <p:cNvPr id="14" name="Picture 2" descr="http://www.scielo.br/img/fbpe/hcsm/v9n2/a08img04.gif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b="10179"/>
            <a:stretch>
              <a:fillRect/>
            </a:stretch>
          </p:blipFill>
          <p:spPr bwMode="auto">
            <a:xfrm>
              <a:off x="173549" y="4212000"/>
              <a:ext cx="3647495" cy="2448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Imagem 14" descr="Fig1.JPG"/>
            <p:cNvPicPr>
              <a:picLocks noChangeAspect="1"/>
            </p:cNvPicPr>
            <p:nvPr/>
          </p:nvPicPr>
          <p:blipFill>
            <a:blip r:embed="rId8" cstate="print">
              <a:lum contrast="10000"/>
            </a:blip>
            <a:stretch>
              <a:fillRect/>
            </a:stretch>
          </p:blipFill>
          <p:spPr>
            <a:xfrm>
              <a:off x="4034837" y="4212000"/>
              <a:ext cx="3263999" cy="2448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499244" y="5578236"/>
              <a:ext cx="1453144" cy="1089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4" descr="http://www.scielo.br/img/revistas/rsp/v3n2/06f7.gif"/>
            <p:cNvPicPr>
              <a:picLocks noChangeAspect="1" noChangeArrowheads="1"/>
            </p:cNvPicPr>
            <p:nvPr/>
          </p:nvPicPr>
          <p:blipFill>
            <a:blip r:embed="rId10" cstate="print">
              <a:lum contrast="30000"/>
            </a:blip>
            <a:srcRect b="7764"/>
            <a:stretch>
              <a:fillRect/>
            </a:stretch>
          </p:blipFill>
          <p:spPr bwMode="auto">
            <a:xfrm>
              <a:off x="7498080" y="4212000"/>
              <a:ext cx="1454308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CaixaDeTexto 17"/>
          <p:cNvSpPr txBox="1"/>
          <p:nvPr/>
        </p:nvSpPr>
        <p:spPr>
          <a:xfrm>
            <a:off x="0" y="1487915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/>
              <a:t>Inseticidas de ação residual</a:t>
            </a:r>
            <a:endParaRPr lang="pt-BR" sz="48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b="40865"/>
          <a:stretch>
            <a:fillRect/>
          </a:stretch>
        </p:blipFill>
        <p:spPr bwMode="auto">
          <a:xfrm>
            <a:off x="-1" y="370946"/>
            <a:ext cx="9128585" cy="157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t="61925" b="19017"/>
          <a:stretch>
            <a:fillRect/>
          </a:stretch>
        </p:blipFill>
        <p:spPr bwMode="auto">
          <a:xfrm>
            <a:off x="50386" y="1886864"/>
            <a:ext cx="905725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 t="5455" b="9993"/>
          <a:stretch>
            <a:fillRect/>
          </a:stretch>
        </p:blipFill>
        <p:spPr bwMode="auto">
          <a:xfrm>
            <a:off x="4833938" y="4031722"/>
            <a:ext cx="2894012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f1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l="34731" t="71114"/>
          <a:stretch>
            <a:fillRect/>
          </a:stretch>
        </p:blipFill>
        <p:spPr bwMode="auto">
          <a:xfrm>
            <a:off x="4833938" y="2660122"/>
            <a:ext cx="19526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upo 27"/>
          <p:cNvGrpSpPr>
            <a:grpSpLocks/>
          </p:cNvGrpSpPr>
          <p:nvPr/>
        </p:nvGrpSpPr>
        <p:grpSpPr bwMode="auto">
          <a:xfrm>
            <a:off x="228600" y="2647422"/>
            <a:ext cx="4451350" cy="4071938"/>
            <a:chOff x="120174" y="2000240"/>
            <a:chExt cx="5018646" cy="4826526"/>
          </a:xfrm>
        </p:grpSpPr>
        <p:pic>
          <p:nvPicPr>
            <p:cNvPr id="11" name="Picture 4" descr="http://www.scielo.br/img/revistas/rsp/v3n2/06f7.gif"/>
            <p:cNvPicPr>
              <a:picLocks noChangeAspect="1" noChangeArrowheads="1"/>
            </p:cNvPicPr>
            <p:nvPr/>
          </p:nvPicPr>
          <p:blipFill>
            <a:blip r:embed="rId5" cstate="print">
              <a:lum contrast="30000"/>
            </a:blip>
            <a:srcRect b="7764"/>
            <a:stretch>
              <a:fillRect/>
            </a:stretch>
          </p:blipFill>
          <p:spPr bwMode="auto">
            <a:xfrm>
              <a:off x="2345231" y="2000240"/>
              <a:ext cx="2786082" cy="277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844" y="2035102"/>
              <a:ext cx="2143140" cy="2869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7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120174" y="4833376"/>
              <a:ext cx="3631146" cy="199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8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3786182" y="4857760"/>
              <a:ext cx="1352638" cy="196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Imagen 22"/>
          <p:cNvPicPr>
            <a:picLocks noChangeAspect="1" noChangeArrowheads="1"/>
          </p:cNvPicPr>
          <p:nvPr/>
        </p:nvPicPr>
        <p:blipFill>
          <a:blip r:embed="rId9" cstate="print">
            <a:lum contrast="30000"/>
          </a:blip>
          <a:srcRect l="16638" t="23466" r="29875" b="50555"/>
          <a:stretch>
            <a:fillRect/>
          </a:stretch>
        </p:blipFill>
        <p:spPr bwMode="auto">
          <a:xfrm>
            <a:off x="6929438" y="2660122"/>
            <a:ext cx="19970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INFT011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36"/>
          <a:stretch>
            <a:fillRect/>
          </a:stretch>
        </p:blipFill>
        <p:spPr bwMode="auto">
          <a:xfrm>
            <a:off x="7773988" y="4436535"/>
            <a:ext cx="13398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</a:blip>
          <a:srcRect/>
          <a:stretch>
            <a:fillRect/>
          </a:stretch>
        </p:blipFill>
        <p:spPr bwMode="auto">
          <a:xfrm>
            <a:off x="5629275" y="2338370"/>
            <a:ext cx="35147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11"/>
          <p:cNvSpPr txBox="1">
            <a:spLocks noChangeArrowheads="1"/>
          </p:cNvSpPr>
          <p:nvPr/>
        </p:nvSpPr>
        <p:spPr bwMode="auto">
          <a:xfrm>
            <a:off x="467544" y="557628"/>
            <a:ext cx="38407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cs typeface="Arial" charset="0"/>
              </a:rPr>
              <a:t>Notification by residents</a:t>
            </a:r>
            <a:endParaRPr lang="en-US" sz="2800" dirty="0">
              <a:solidFill>
                <a:srgbClr val="C00000"/>
              </a:solidFill>
              <a:cs typeface="Arial" charset="0"/>
            </a:endParaRPr>
          </a:p>
        </p:txBody>
      </p:sp>
      <p:grpSp>
        <p:nvGrpSpPr>
          <p:cNvPr id="6" name="Grupo 17"/>
          <p:cNvGrpSpPr>
            <a:grpSpLocks/>
          </p:cNvGrpSpPr>
          <p:nvPr/>
        </p:nvGrpSpPr>
        <p:grpSpPr bwMode="auto">
          <a:xfrm>
            <a:off x="2286000" y="1394091"/>
            <a:ext cx="1584325" cy="4857750"/>
            <a:chOff x="2143107" y="1345105"/>
            <a:chExt cx="1583829" cy="4857877"/>
          </a:xfrm>
        </p:grpSpPr>
        <p:sp>
          <p:nvSpPr>
            <p:cNvPr id="7" name="Retângulo de cantos arredondados 6"/>
            <p:cNvSpPr/>
            <p:nvPr/>
          </p:nvSpPr>
          <p:spPr bwMode="auto">
            <a:xfrm rot="10800000">
              <a:off x="2450986" y="5191718"/>
              <a:ext cx="620519" cy="23813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" name="Retângulo de cantos arredondados 7"/>
            <p:cNvSpPr/>
            <p:nvPr/>
          </p:nvSpPr>
          <p:spPr bwMode="auto">
            <a:xfrm rot="10800000">
              <a:off x="2143107" y="5631467"/>
              <a:ext cx="642737" cy="57151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" name="Retângulo de cantos arredondados 8"/>
            <p:cNvSpPr/>
            <p:nvPr/>
          </p:nvSpPr>
          <p:spPr bwMode="auto">
            <a:xfrm rot="10800000">
              <a:off x="2890586" y="1345105"/>
              <a:ext cx="836350" cy="3714847"/>
            </a:xfrm>
            <a:prstGeom prst="roundRect">
              <a:avLst/>
            </a:prstGeom>
            <a:solidFill>
              <a:srgbClr val="FCD5B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10" name="Grupo 23"/>
          <p:cNvGrpSpPr>
            <a:grpSpLocks/>
          </p:cNvGrpSpPr>
          <p:nvPr/>
        </p:nvGrpSpPr>
        <p:grpSpPr bwMode="auto">
          <a:xfrm>
            <a:off x="309563" y="1232166"/>
            <a:ext cx="3941762" cy="5518150"/>
            <a:chOff x="273560" y="1232598"/>
            <a:chExt cx="3941247" cy="5517749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3560" y="1232598"/>
              <a:ext cx="3941247" cy="5517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CaixaDeTexto 11"/>
            <p:cNvSpPr txBox="1"/>
            <p:nvPr/>
          </p:nvSpPr>
          <p:spPr>
            <a:xfrm>
              <a:off x="3308463" y="5689974"/>
              <a:ext cx="704758" cy="5238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NR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916407" y="1345302"/>
              <a:ext cx="444442" cy="5238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800" b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</p:grpSp>
      <p:sp>
        <p:nvSpPr>
          <p:cNvPr id="22" name="Retângulo de cantos arredondados 21"/>
          <p:cNvSpPr/>
          <p:nvPr/>
        </p:nvSpPr>
        <p:spPr bwMode="auto">
          <a:xfrm rot="10800000">
            <a:off x="6940550" y="3316553"/>
            <a:ext cx="1357313" cy="18827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" name="Retângulo de cantos arredondados 22"/>
          <p:cNvSpPr/>
          <p:nvPr/>
        </p:nvSpPr>
        <p:spPr bwMode="auto">
          <a:xfrm rot="10800000">
            <a:off x="6465888" y="5343791"/>
            <a:ext cx="1011237" cy="857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" name="Retângulo de cantos arredondados 23"/>
          <p:cNvSpPr/>
          <p:nvPr/>
        </p:nvSpPr>
        <p:spPr bwMode="auto">
          <a:xfrm rot="10800000">
            <a:off x="7548563" y="1355991"/>
            <a:ext cx="1071562" cy="18494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2825" y="1232099"/>
            <a:ext cx="3938588" cy="551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19"/>
          <p:cNvSpPr txBox="1"/>
          <p:nvPr/>
        </p:nvSpPr>
        <p:spPr bwMode="auto">
          <a:xfrm>
            <a:off x="7821613" y="5691453"/>
            <a:ext cx="88423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SDs</a:t>
            </a:r>
            <a:endParaRPr lang="pt-B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ixaDeTexto 20"/>
          <p:cNvSpPr txBox="1"/>
          <p:nvPr/>
        </p:nvSpPr>
        <p:spPr bwMode="auto">
          <a:xfrm>
            <a:off x="6489700" y="1335353"/>
            <a:ext cx="7048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6" name="CaixaDeTexto 32"/>
          <p:cNvSpPr txBox="1">
            <a:spLocks noChangeArrowheads="1"/>
          </p:cNvSpPr>
          <p:nvPr/>
        </p:nvSpPr>
        <p:spPr bwMode="auto">
          <a:xfrm>
            <a:off x="5559092" y="536608"/>
            <a:ext cx="25072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Sensing devices</a:t>
            </a:r>
            <a:endParaRPr lang="en-US" sz="2800" dirty="0">
              <a:solidFill>
                <a:schemeClr val="accent5">
                  <a:lumMod val="50000"/>
                </a:schemeClr>
              </a:solidFill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9151" t="22744" r="31604" b="40349"/>
          <a:stretch>
            <a:fillRect/>
          </a:stretch>
        </p:blipFill>
        <p:spPr bwMode="auto">
          <a:xfrm>
            <a:off x="2143125" y="5395696"/>
            <a:ext cx="21780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t="64566" b="-26"/>
          <a:stretch>
            <a:fillRect/>
          </a:stretch>
        </p:blipFill>
        <p:spPr bwMode="auto">
          <a:xfrm>
            <a:off x="319088" y="5400459"/>
            <a:ext cx="16573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Picture 10" descr="INFT011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838"/>
          <a:stretch>
            <a:fillRect/>
          </a:stretch>
        </p:blipFill>
        <p:spPr bwMode="auto">
          <a:xfrm>
            <a:off x="3643313" y="3173254"/>
            <a:ext cx="9890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o 18"/>
          <p:cNvGrpSpPr>
            <a:grpSpLocks/>
          </p:cNvGrpSpPr>
          <p:nvPr/>
        </p:nvGrpSpPr>
        <p:grpSpPr bwMode="auto">
          <a:xfrm>
            <a:off x="285750" y="2830354"/>
            <a:ext cx="3357563" cy="2476500"/>
            <a:chOff x="1214438" y="3179762"/>
            <a:chExt cx="3357562" cy="247600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-40000"/>
            </a:blip>
            <a:srcRect b="5058"/>
            <a:stretch>
              <a:fillRect/>
            </a:stretch>
          </p:blipFill>
          <p:spPr bwMode="auto">
            <a:xfrm>
              <a:off x="1214438" y="3179762"/>
              <a:ext cx="3357562" cy="2371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aixaDeTexto 11"/>
            <p:cNvSpPr txBox="1">
              <a:spLocks noChangeArrowheads="1"/>
            </p:cNvSpPr>
            <p:nvPr/>
          </p:nvSpPr>
          <p:spPr bwMode="auto">
            <a:xfrm>
              <a:off x="2627246" y="5347795"/>
              <a:ext cx="10795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Sensitivity</a:t>
              </a:r>
            </a:p>
          </p:txBody>
        </p:sp>
        <p:sp>
          <p:nvSpPr>
            <p:cNvPr id="10" name="CaixaDeTexto 13"/>
            <p:cNvSpPr txBox="1">
              <a:spLocks noChangeArrowheads="1"/>
            </p:cNvSpPr>
            <p:nvPr/>
          </p:nvSpPr>
          <p:spPr bwMode="auto">
            <a:xfrm>
              <a:off x="2561258" y="3392424"/>
              <a:ext cx="84613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000" b="1">
                  <a:solidFill>
                    <a:srgbClr val="FF0000"/>
                  </a:solidFill>
                </a:rPr>
                <a:t>~64%</a:t>
              </a:r>
            </a:p>
          </p:txBody>
        </p:sp>
        <p:sp>
          <p:nvSpPr>
            <p:cNvPr id="11" name="CaixaDeTexto 14"/>
            <p:cNvSpPr txBox="1">
              <a:spLocks noChangeArrowheads="1"/>
            </p:cNvSpPr>
            <p:nvPr/>
          </p:nvSpPr>
          <p:spPr bwMode="auto">
            <a:xfrm>
              <a:off x="3260658" y="4065095"/>
              <a:ext cx="84613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000" b="1"/>
                <a:t>~13%</a:t>
              </a:r>
            </a:p>
          </p:txBody>
        </p:sp>
      </p:grpSp>
      <p:grpSp>
        <p:nvGrpSpPr>
          <p:cNvPr id="12" name="Grupo 18"/>
          <p:cNvGrpSpPr>
            <a:grpSpLocks/>
          </p:cNvGrpSpPr>
          <p:nvPr/>
        </p:nvGrpSpPr>
        <p:grpSpPr bwMode="auto">
          <a:xfrm>
            <a:off x="4714875" y="2924944"/>
            <a:ext cx="4071938" cy="3571875"/>
            <a:chOff x="4835082" y="3497794"/>
            <a:chExt cx="3786214" cy="3313176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b="2563"/>
            <a:stretch>
              <a:fillRect/>
            </a:stretch>
          </p:blipFill>
          <p:spPr bwMode="auto">
            <a:xfrm>
              <a:off x="4835082" y="3497794"/>
              <a:ext cx="3786214" cy="331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CaixaDeTexto 15"/>
            <p:cNvSpPr txBox="1">
              <a:spLocks noChangeArrowheads="1"/>
            </p:cNvSpPr>
            <p:nvPr/>
          </p:nvSpPr>
          <p:spPr bwMode="auto">
            <a:xfrm>
              <a:off x="6953838" y="3655506"/>
              <a:ext cx="78098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FF0000"/>
                  </a:solidFill>
                </a:rPr>
                <a:t>~26%</a:t>
              </a:r>
            </a:p>
          </p:txBody>
        </p:sp>
        <p:sp>
          <p:nvSpPr>
            <p:cNvPr id="15" name="CaixaDeTexto 16"/>
            <p:cNvSpPr txBox="1">
              <a:spLocks noChangeArrowheads="1"/>
            </p:cNvSpPr>
            <p:nvPr/>
          </p:nvSpPr>
          <p:spPr bwMode="auto">
            <a:xfrm>
              <a:off x="6861777" y="4179572"/>
              <a:ext cx="782337" cy="368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b="1" dirty="0">
                  <a:solidFill>
                    <a:schemeClr val="accent6">
                      <a:lumMod val="75000"/>
                    </a:schemeClr>
                  </a:solidFill>
                </a:rPr>
                <a:t>~14%</a:t>
              </a:r>
            </a:p>
          </p:txBody>
        </p:sp>
        <p:sp>
          <p:nvSpPr>
            <p:cNvPr id="16" name="CaixaDeTexto 17"/>
            <p:cNvSpPr txBox="1">
              <a:spLocks noChangeArrowheads="1"/>
            </p:cNvSpPr>
            <p:nvPr/>
          </p:nvSpPr>
          <p:spPr bwMode="auto">
            <a:xfrm>
              <a:off x="6833632" y="5762070"/>
              <a:ext cx="8451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0070C0"/>
                  </a:solidFill>
                </a:rPr>
                <a:t>~1.4%</a:t>
              </a:r>
            </a:p>
          </p:txBody>
        </p:sp>
      </p:grpSp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7" cstate="print"/>
          <a:srcRect b="22897"/>
          <a:stretch>
            <a:fillRect/>
          </a:stretch>
        </p:blipFill>
        <p:spPr bwMode="auto">
          <a:xfrm>
            <a:off x="-1" y="412049"/>
            <a:ext cx="9144001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ixaDeTexto 18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</a:blip>
          <a:srcRect/>
          <a:stretch>
            <a:fillRect/>
          </a:stretch>
        </p:blipFill>
        <p:spPr bwMode="auto">
          <a:xfrm>
            <a:off x="5071900" y="2471876"/>
            <a:ext cx="40195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</a:blip>
          <a:srcRect b="89628"/>
          <a:stretch>
            <a:fillRect/>
          </a:stretch>
        </p:blipFill>
        <p:spPr bwMode="auto">
          <a:xfrm>
            <a:off x="1" y="373134"/>
            <a:ext cx="9144000" cy="24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o 5"/>
          <p:cNvGrpSpPr/>
          <p:nvPr/>
        </p:nvGrpSpPr>
        <p:grpSpPr>
          <a:xfrm>
            <a:off x="1706759" y="1772816"/>
            <a:ext cx="7401745" cy="5085184"/>
            <a:chOff x="1706759" y="1772816"/>
            <a:chExt cx="7401745" cy="5085184"/>
          </a:xfrm>
        </p:grpSpPr>
        <p:pic>
          <p:nvPicPr>
            <p:cNvPr id="7" name="Imagem 6" descr="infestans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3588833">
              <a:off x="2256072" y="2441295"/>
              <a:ext cx="2840987" cy="3939613"/>
            </a:xfrm>
            <a:prstGeom prst="rect">
              <a:avLst/>
            </a:prstGeom>
          </p:spPr>
        </p:pic>
        <p:grpSp>
          <p:nvGrpSpPr>
            <p:cNvPr id="8" name="Grupo 14"/>
            <p:cNvGrpSpPr/>
            <p:nvPr/>
          </p:nvGrpSpPr>
          <p:grpSpPr>
            <a:xfrm>
              <a:off x="6228184" y="1772816"/>
              <a:ext cx="2880320" cy="5085184"/>
              <a:chOff x="6228184" y="1697826"/>
              <a:chExt cx="2880320" cy="5085184"/>
            </a:xfrm>
          </p:grpSpPr>
          <p:pic>
            <p:nvPicPr>
              <p:cNvPr id="10" name="Picture 7" descr="slide_02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6000" contrast="30000"/>
              </a:blip>
              <a:srcRect/>
              <a:stretch>
                <a:fillRect/>
              </a:stretch>
            </p:blipFill>
            <p:spPr bwMode="auto">
              <a:xfrm>
                <a:off x="6444208" y="1697826"/>
                <a:ext cx="1578829" cy="214313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E3E3E3"/>
                  </a:clrFrom>
                  <a:clrTo>
                    <a:srgbClr val="E3E3E3">
                      <a:alpha val="0"/>
                    </a:srgbClr>
                  </a:clrTo>
                </a:clrChange>
                <a:lum bright="-10000" contrast="10000"/>
              </a:blip>
              <a:srcRect/>
              <a:stretch>
                <a:fillRect/>
              </a:stretch>
            </p:blipFill>
            <p:spPr bwMode="auto">
              <a:xfrm>
                <a:off x="7752919" y="1877224"/>
                <a:ext cx="1355585" cy="1764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3" name="Picture 4" descr="Rpictipes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lum/>
              </a:blip>
              <a:stretch>
                <a:fillRect/>
              </a:stretch>
            </p:blipFill>
            <p:spPr bwMode="auto">
              <a:xfrm rot="16200000">
                <a:off x="6324015" y="5214040"/>
                <a:ext cx="1710961" cy="114127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Picture 2" descr="http://sp9.fotolog.com/photo/57/56/42/nano_el_enano/1288569126469_f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E6E4E5"/>
                  </a:clrFrom>
                  <a:clrTo>
                    <a:srgbClr val="E6E4E5">
                      <a:alpha val="0"/>
                    </a:srgbClr>
                  </a:clrTo>
                </a:clrChange>
                <a:lum bright="10000" contrast="20000"/>
              </a:blip>
              <a:srcRect/>
              <a:stretch>
                <a:fillRect/>
              </a:stretch>
            </p:blipFill>
            <p:spPr bwMode="auto">
              <a:xfrm>
                <a:off x="6228184" y="3570034"/>
                <a:ext cx="1214589" cy="1823708"/>
              </a:xfrm>
              <a:prstGeom prst="rect">
                <a:avLst/>
              </a:prstGeom>
              <a:noFill/>
            </p:spPr>
          </p:pic>
          <p:pic>
            <p:nvPicPr>
              <p:cNvPr id="15" name="Picture 12" descr="SORT0069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E8E1D1"/>
                  </a:clrFrom>
                  <a:clrTo>
                    <a:srgbClr val="E8E1D1">
                      <a:alpha val="0"/>
                    </a:srgbClr>
                  </a:clrTo>
                </a:clrChange>
                <a:lum bright="10000" contrast="20000"/>
              </a:blip>
              <a:srcRect t="8160" b="8604"/>
              <a:stretch>
                <a:fillRect/>
              </a:stretch>
            </p:blipFill>
            <p:spPr bwMode="auto">
              <a:xfrm>
                <a:off x="7812360" y="3570034"/>
                <a:ext cx="922954" cy="1320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1" descr="rob AT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lum contrast="40000"/>
              </a:blip>
              <a:srcRect/>
              <a:stretch>
                <a:fillRect/>
              </a:stretch>
            </p:blipFill>
            <p:spPr bwMode="auto">
              <a:xfrm>
                <a:off x="7668344" y="4994691"/>
                <a:ext cx="1152128" cy="1788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Fluxograma: Somador 8"/>
            <p:cNvSpPr/>
            <p:nvPr/>
          </p:nvSpPr>
          <p:spPr>
            <a:xfrm rot="19885454">
              <a:off x="1718478" y="3446409"/>
              <a:ext cx="3625928" cy="2097395"/>
            </a:xfrm>
            <a:prstGeom prst="flowChartSummingJunction">
              <a:avLst/>
            </a:prstGeom>
            <a:noFill/>
            <a:ln w="1174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41799"/>
          <a:stretch>
            <a:fillRect/>
          </a:stretch>
        </p:blipFill>
        <p:spPr bwMode="auto">
          <a:xfrm>
            <a:off x="0" y="641708"/>
            <a:ext cx="9128508" cy="138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tângulo 19"/>
          <p:cNvSpPr/>
          <p:nvPr/>
        </p:nvSpPr>
        <p:spPr>
          <a:xfrm rot="5400000">
            <a:off x="4205729" y="872057"/>
            <a:ext cx="359332" cy="919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6" name="Grupo 15"/>
          <p:cNvGrpSpPr/>
          <p:nvPr/>
        </p:nvGrpSpPr>
        <p:grpSpPr>
          <a:xfrm>
            <a:off x="14476" y="2060848"/>
            <a:ext cx="5853668" cy="4786642"/>
            <a:chOff x="-624062" y="940862"/>
            <a:chExt cx="6982012" cy="5928479"/>
          </a:xfrm>
        </p:grpSpPr>
        <p:pic>
          <p:nvPicPr>
            <p:cNvPr id="17" name="Imagem 16" descr="Figure.tif"/>
            <p:cNvPicPr>
              <a:picLocks noChangeAspect="1"/>
            </p:cNvPicPr>
            <p:nvPr/>
          </p:nvPicPr>
          <p:blipFill>
            <a:blip r:embed="rId10" cstate="print"/>
            <a:srcRect l="3297"/>
            <a:stretch>
              <a:fillRect/>
            </a:stretch>
          </p:blipFill>
          <p:spPr>
            <a:xfrm>
              <a:off x="71406" y="940862"/>
              <a:ext cx="6286544" cy="5828355"/>
            </a:xfrm>
            <a:prstGeom prst="rect">
              <a:avLst/>
            </a:prstGeom>
          </p:spPr>
        </p:pic>
        <p:sp>
          <p:nvSpPr>
            <p:cNvPr id="18" name="CaixaDeTexto 17"/>
            <p:cNvSpPr txBox="1"/>
            <p:nvPr/>
          </p:nvSpPr>
          <p:spPr>
            <a:xfrm>
              <a:off x="-624062" y="6500009"/>
              <a:ext cx="2928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rgbClr val="FF0000"/>
                  </a:solidFill>
                </a:rPr>
                <a:t>SINAN – Ministério da Saúde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85344" y="1667434"/>
              <a:ext cx="428596" cy="10001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/>
        </p:nvGraphicFramePr>
        <p:xfrm>
          <a:off x="285720" y="1148126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upo 4"/>
          <p:cNvGrpSpPr/>
          <p:nvPr/>
        </p:nvGrpSpPr>
        <p:grpSpPr>
          <a:xfrm>
            <a:off x="1846716" y="1625522"/>
            <a:ext cx="5034132" cy="1738211"/>
            <a:chOff x="1846716" y="1625522"/>
            <a:chExt cx="5034132" cy="1738211"/>
          </a:xfrm>
        </p:grpSpPr>
        <p:sp>
          <p:nvSpPr>
            <p:cNvPr id="6" name="CaixaDeTexto 5"/>
            <p:cNvSpPr txBox="1"/>
            <p:nvPr/>
          </p:nvSpPr>
          <p:spPr>
            <a:xfrm>
              <a:off x="5155696" y="2409626"/>
              <a:ext cx="1725152" cy="954107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 err="1" smtClean="0">
                  <a:solidFill>
                    <a:schemeClr val="bg1"/>
                  </a:solidFill>
                </a:rPr>
                <a:t>Sensitivity</a:t>
              </a:r>
              <a:endParaRPr lang="pt-BR" sz="28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pt-BR" sz="2800" b="1" dirty="0" smtClean="0">
                  <a:solidFill>
                    <a:schemeClr val="bg1"/>
                  </a:solidFill>
                </a:rPr>
                <a:t>~15%</a:t>
              </a:r>
              <a:endParaRPr lang="pt-BR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1846716" y="1625522"/>
              <a:ext cx="1725152" cy="954107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 err="1" smtClean="0"/>
                <a:t>Sensitivity</a:t>
              </a:r>
              <a:endParaRPr lang="pt-BR" sz="2800" b="1" dirty="0" smtClean="0"/>
            </a:p>
            <a:p>
              <a:pPr algn="ctr"/>
              <a:r>
                <a:rPr lang="pt-BR" sz="2800" b="1" dirty="0" smtClean="0"/>
                <a:t>~65%</a:t>
              </a:r>
              <a:endParaRPr lang="pt-BR" sz="2800" b="1" dirty="0"/>
            </a:p>
          </p:txBody>
        </p: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383731"/>
            <a:ext cx="91440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Triatominae</a:t>
            </a:r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pt-B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nativos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-83662" y="6513026"/>
            <a:ext cx="2928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SINAN</a:t>
            </a:r>
            <a:r>
              <a:rPr lang="pt-BR" b="1" dirty="0" smtClean="0"/>
              <a:t> – Ministério da Saúde</a:t>
            </a:r>
            <a:endParaRPr lang="pt-BR" b="1" dirty="0"/>
          </a:p>
        </p:txBody>
      </p:sp>
      <p:grpSp>
        <p:nvGrpSpPr>
          <p:cNvPr id="10" name="Grupo 9"/>
          <p:cNvGrpSpPr/>
          <p:nvPr/>
        </p:nvGrpSpPr>
        <p:grpSpPr>
          <a:xfrm>
            <a:off x="3477760" y="1190038"/>
            <a:ext cx="4212262" cy="1311982"/>
            <a:chOff x="3477760" y="1190038"/>
            <a:chExt cx="4212262" cy="1311982"/>
          </a:xfrm>
        </p:grpSpPr>
        <p:sp>
          <p:nvSpPr>
            <p:cNvPr id="11" name="CaixaDeTexto 10"/>
            <p:cNvSpPr txBox="1"/>
            <p:nvPr/>
          </p:nvSpPr>
          <p:spPr>
            <a:xfrm>
              <a:off x="6774386" y="1978800"/>
              <a:ext cx="915636" cy="523220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 smtClean="0">
                  <a:solidFill>
                    <a:schemeClr val="bg1"/>
                  </a:solidFill>
                </a:rPr>
                <a:t>2273</a:t>
              </a:r>
              <a:endParaRPr lang="pt-BR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3477760" y="1190038"/>
              <a:ext cx="732894" cy="523220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 smtClean="0"/>
                <a:t>751</a:t>
              </a:r>
              <a:endParaRPr lang="pt-BR" sz="2800" b="1" dirty="0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4357686" y="1012300"/>
            <a:ext cx="2121453" cy="1296362"/>
            <a:chOff x="4357686" y="1012300"/>
            <a:chExt cx="2121453" cy="12963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CaixaDeTexto 13"/>
            <p:cNvSpPr txBox="1"/>
            <p:nvPr/>
          </p:nvSpPr>
          <p:spPr>
            <a:xfrm>
              <a:off x="5153135" y="1012300"/>
              <a:ext cx="1326004" cy="76944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4400" b="1" dirty="0" smtClean="0">
                  <a:solidFill>
                    <a:srgbClr val="FF0000"/>
                  </a:solidFill>
                </a:rPr>
                <a:t>3000</a:t>
              </a:r>
              <a:endParaRPr lang="pt-BR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4357686" y="1662331"/>
              <a:ext cx="886781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3600" b="1" dirty="0" smtClean="0">
                  <a:solidFill>
                    <a:schemeClr val="bg1"/>
                  </a:solidFill>
                </a:rPr>
                <a:t>800</a:t>
              </a:r>
              <a:endParaRPr lang="pt-BR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Seta para baixo 15"/>
          <p:cNvSpPr/>
          <p:nvPr/>
        </p:nvSpPr>
        <p:spPr>
          <a:xfrm>
            <a:off x="94108" y="5692346"/>
            <a:ext cx="428596" cy="8572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bc.co.uk/staticarchive/f54c10e28d2640171700f96202370dccc0fcd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3999" cy="5112568"/>
          </a:xfrm>
          <a:prstGeom prst="rect">
            <a:avLst/>
          </a:prstGeom>
          <a:noFill/>
        </p:spPr>
      </p:pic>
      <p:pic>
        <p:nvPicPr>
          <p:cNvPr id="5" name="Picture 2" descr="http://2.bp.blogspot.com/-duxzcdLEo6c/TqdTtVeUr7I/AAAAAAAABK0/FTbaYU-g01s/s1600/FOTOS%2BSUCAM%2B%2B04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3280" t="5362" r="2320" b="14579"/>
          <a:stretch>
            <a:fillRect/>
          </a:stretch>
        </p:blipFill>
        <p:spPr bwMode="auto">
          <a:xfrm>
            <a:off x="0" y="1052736"/>
            <a:ext cx="9143999" cy="5112568"/>
          </a:xfrm>
          <a:prstGeom prst="rect">
            <a:avLst/>
          </a:prstGeom>
          <a:noFill/>
          <a:effectLst/>
        </p:spPr>
      </p:pic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http://www.pakimag.com/files/2011/05/Osama-Bin-Laden-with-Afghan-Mujahide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1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ângulo 9"/>
          <p:cNvSpPr/>
          <p:nvPr/>
        </p:nvSpPr>
        <p:spPr>
          <a:xfrm>
            <a:off x="0" y="1052736"/>
            <a:ext cx="9144000" cy="5112568"/>
          </a:xfrm>
          <a:prstGeom prst="rect">
            <a:avLst/>
          </a:prstGeom>
          <a:solidFill>
            <a:srgbClr val="7F7F7F">
              <a:alpha val="69804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1300" b="1" dirty="0" smtClean="0">
                <a:solidFill>
                  <a:schemeClr val="tx1"/>
                </a:solidFill>
              </a:rPr>
              <a:t>?</a:t>
            </a:r>
            <a:endParaRPr lang="pt-BR" sz="413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57158" y="938033"/>
            <a:ext cx="8602215" cy="5860745"/>
            <a:chOff x="357158" y="938033"/>
            <a:chExt cx="8602215" cy="5860745"/>
          </a:xfrm>
        </p:grpSpPr>
        <p:pic>
          <p:nvPicPr>
            <p:cNvPr id="5" name="Picture 241" descr="PICTIPES AND ROBOUSTUS GROUPS"/>
            <p:cNvPicPr>
              <a:picLocks noChangeAspect="1" noChangeArrowheads="1"/>
            </p:cNvPicPr>
            <p:nvPr/>
          </p:nvPicPr>
          <p:blipFill>
            <a:blip r:embed="rId2" cstate="print"/>
            <a:srcRect l="23079" t="16423" r="385" b="452"/>
            <a:stretch>
              <a:fillRect/>
            </a:stretch>
          </p:blipFill>
          <p:spPr bwMode="auto">
            <a:xfrm>
              <a:off x="6549594" y="938033"/>
              <a:ext cx="2035126" cy="282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3944"/>
            <a:stretch>
              <a:fillRect/>
            </a:stretch>
          </p:blipFill>
          <p:spPr bwMode="auto">
            <a:xfrm>
              <a:off x="3512622" y="4070412"/>
              <a:ext cx="1931899" cy="2593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 descr="OTUs Amazonia Orinoc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226" y="1001820"/>
              <a:ext cx="2071702" cy="2748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Imagem 10" descr="R prolixus LAC Provinces.TIF"/>
            <p:cNvPicPr>
              <a:picLocks noChangeAspect="1"/>
            </p:cNvPicPr>
            <p:nvPr/>
          </p:nvPicPr>
          <p:blipFill>
            <a:blip r:embed="rId5" cstate="print"/>
            <a:srcRect l="8736" t="16666"/>
            <a:stretch>
              <a:fillRect/>
            </a:stretch>
          </p:blipFill>
          <p:spPr bwMode="auto">
            <a:xfrm>
              <a:off x="3472049" y="1001820"/>
              <a:ext cx="2313750" cy="27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agem 13" descr="T dimidiata phylogeography.tif"/>
            <p:cNvPicPr>
              <a:picLocks noChangeAspect="1"/>
            </p:cNvPicPr>
            <p:nvPr/>
          </p:nvPicPr>
          <p:blipFill>
            <a:blip r:embed="rId6" cstate="print"/>
            <a:srcRect l="14857" t="6429"/>
            <a:stretch>
              <a:fillRect/>
            </a:stretch>
          </p:blipFill>
          <p:spPr bwMode="auto">
            <a:xfrm>
              <a:off x="5441479" y="3856305"/>
              <a:ext cx="3500431" cy="2893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agem 94" descr="Tansandean.t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7158" y="4167762"/>
              <a:ext cx="1941218" cy="23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69680" y="2012430"/>
              <a:ext cx="1080452" cy="1709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 descr="INFT0118"/>
            <p:cNvPicPr>
              <a:picLocks noChangeAspect="1" noChangeArrowheads="1"/>
            </p:cNvPicPr>
            <p:nvPr/>
          </p:nvPicPr>
          <p:blipFill>
            <a:blip r:embed="rId9" cstate="print">
              <a:lum contrast="10000"/>
            </a:blip>
            <a:srcRect t="6036"/>
            <a:stretch>
              <a:fillRect/>
            </a:stretch>
          </p:blipFill>
          <p:spPr bwMode="auto">
            <a:xfrm>
              <a:off x="2453245" y="5042353"/>
              <a:ext cx="1132936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60" descr="pictipesT rh18"/>
            <p:cNvPicPr>
              <a:picLocks noChangeAspect="1" noChangeArrowheads="1"/>
            </p:cNvPicPr>
            <p:nvPr/>
          </p:nvPicPr>
          <p:blipFill>
            <a:blip r:embed="rId10" cstate="print">
              <a:lum bright="6000"/>
            </a:blip>
            <a:srcRect l="9717" t="9567" r="3703" b="1852"/>
            <a:stretch>
              <a:fillRect/>
            </a:stretch>
          </p:blipFill>
          <p:spPr bwMode="auto">
            <a:xfrm>
              <a:off x="5882268" y="1991219"/>
              <a:ext cx="1096049" cy="1639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 descr="R ecuadoriensis Loja"/>
            <p:cNvPicPr>
              <a:picLocks noChangeAspect="1" noChangeArrowheads="1"/>
            </p:cNvPicPr>
            <p:nvPr/>
          </p:nvPicPr>
          <p:blipFill>
            <a:blip r:embed="rId11" cstate="print"/>
            <a:srcRect l="5565" r="1102"/>
            <a:stretch>
              <a:fillRect/>
            </a:stretch>
          </p:blipFill>
          <p:spPr bwMode="auto">
            <a:xfrm>
              <a:off x="2669272" y="3951734"/>
              <a:ext cx="667583" cy="1003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92"/>
            <p:cNvPicPr>
              <a:picLocks noChangeAspect="1" noChangeArrowheads="1"/>
            </p:cNvPicPr>
            <p:nvPr/>
          </p:nvPicPr>
          <p:blipFill>
            <a:blip r:embed="rId12" cstate="print">
              <a:lum bright="-12000" contrast="30000"/>
            </a:blip>
            <a:srcRect/>
            <a:stretch>
              <a:fillRect/>
            </a:stretch>
          </p:blipFill>
          <p:spPr bwMode="auto">
            <a:xfrm rot="5400000">
              <a:off x="5109136" y="5527504"/>
              <a:ext cx="1066944" cy="1475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Elipse 15"/>
            <p:cNvSpPr/>
            <p:nvPr/>
          </p:nvSpPr>
          <p:spPr>
            <a:xfrm>
              <a:off x="3584060" y="4012694"/>
              <a:ext cx="214314" cy="14287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13" cstate="print"/>
            <a:srcRect l="67321" t="633" r="1388" b="70890"/>
            <a:stretch>
              <a:fillRect/>
            </a:stretch>
          </p:blipFill>
          <p:spPr bwMode="auto">
            <a:xfrm>
              <a:off x="7798902" y="3226876"/>
              <a:ext cx="1160471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8" name="Grupo 17"/>
          <p:cNvGrpSpPr/>
          <p:nvPr/>
        </p:nvGrpSpPr>
        <p:grpSpPr>
          <a:xfrm>
            <a:off x="0" y="2214554"/>
            <a:ext cx="9144001" cy="2857520"/>
            <a:chOff x="2745884" y="3429000"/>
            <a:chExt cx="7647199" cy="1500198"/>
          </a:xfrm>
        </p:grpSpPr>
        <p:sp>
          <p:nvSpPr>
            <p:cNvPr id="19" name="Retângulo 18"/>
            <p:cNvSpPr/>
            <p:nvPr/>
          </p:nvSpPr>
          <p:spPr>
            <a:xfrm>
              <a:off x="2745884" y="3429000"/>
              <a:ext cx="7647199" cy="15001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7290827" y="3618324"/>
              <a:ext cx="3056094" cy="4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4800" b="1" dirty="0" smtClean="0"/>
                <a:t>“Domésticas”</a:t>
              </a:r>
              <a:endParaRPr lang="pt-BR" sz="4800" b="1" dirty="0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2878779" y="3618324"/>
              <a:ext cx="2615518" cy="4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4800" b="1" dirty="0" smtClean="0"/>
                <a:t>“Silvestres”</a:t>
              </a:r>
              <a:endParaRPr lang="pt-BR" sz="4800" b="1" dirty="0"/>
            </a:p>
          </p:txBody>
        </p:sp>
        <p:sp>
          <p:nvSpPr>
            <p:cNvPr id="22" name="Seta para a esquerda e para a direita 21"/>
            <p:cNvSpPr/>
            <p:nvPr/>
          </p:nvSpPr>
          <p:spPr>
            <a:xfrm>
              <a:off x="5877019" y="3655829"/>
              <a:ext cx="1285884" cy="357190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5271869" y="4223005"/>
              <a:ext cx="2536155" cy="533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6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ESPÉCIES</a:t>
              </a:r>
              <a:endPara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" name="CaixaDeTexto 2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0" y="383731"/>
            <a:ext cx="91440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Macro</a:t>
            </a:r>
            <a:r>
              <a:rPr lang="pt-B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-escala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32" name="Símbolo de 'Não' 31"/>
          <p:cNvSpPr/>
          <p:nvPr/>
        </p:nvSpPr>
        <p:spPr>
          <a:xfrm>
            <a:off x="0" y="2276872"/>
            <a:ext cx="9144000" cy="2808312"/>
          </a:xfrm>
          <a:prstGeom prst="noSmoking">
            <a:avLst>
              <a:gd name="adj" fmla="val 69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0" y="2215374"/>
            <a:ext cx="9144000" cy="2857520"/>
            <a:chOff x="2751761" y="3429000"/>
            <a:chExt cx="7647200" cy="1500198"/>
          </a:xfrm>
        </p:grpSpPr>
        <p:sp>
          <p:nvSpPr>
            <p:cNvPr id="27" name="Retângulo 26"/>
            <p:cNvSpPr/>
            <p:nvPr/>
          </p:nvSpPr>
          <p:spPr>
            <a:xfrm>
              <a:off x="2751761" y="3429000"/>
              <a:ext cx="7647200" cy="150019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2998393" y="3618324"/>
              <a:ext cx="2191888" cy="4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4800" b="1" dirty="0" smtClean="0">
                  <a:solidFill>
                    <a:srgbClr val="C00000"/>
                  </a:solidFill>
                </a:rPr>
                <a:t>“Nativas”</a:t>
              </a:r>
              <a:endParaRPr lang="pt-BR" sz="4800" b="1" dirty="0">
                <a:solidFill>
                  <a:srgbClr val="C00000"/>
                </a:solidFill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6987198" y="3618324"/>
              <a:ext cx="3261636" cy="4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4800" b="1" dirty="0" smtClean="0">
                  <a:solidFill>
                    <a:srgbClr val="C00000"/>
                  </a:solidFill>
                </a:rPr>
                <a:t>“Introduzidas”</a:t>
              </a:r>
              <a:endParaRPr lang="pt-BR" sz="4800" b="1" dirty="0">
                <a:solidFill>
                  <a:srgbClr val="C00000"/>
                </a:solidFill>
              </a:endParaRPr>
            </a:p>
          </p:txBody>
        </p:sp>
        <p:sp>
          <p:nvSpPr>
            <p:cNvPr id="30" name="Seta para a esquerda e para a direita 29"/>
            <p:cNvSpPr/>
            <p:nvPr/>
          </p:nvSpPr>
          <p:spPr>
            <a:xfrm>
              <a:off x="5301933" y="3655829"/>
              <a:ext cx="1625963" cy="357190"/>
            </a:xfrm>
            <a:prstGeom prst="leftRightArrow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5271870" y="4223005"/>
              <a:ext cx="2536155" cy="533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6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ESPÉCIES</a:t>
              </a:r>
              <a:endPara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R ecuadoriensis Loja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6200000">
            <a:off x="2430857" y="4415261"/>
            <a:ext cx="2306723" cy="1644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6" descr="http://web.idrc.ca/uploads/user-S/11649159471cap7_fo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366" y="3643313"/>
            <a:ext cx="23495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6" descr="http://lh3.ggpht.com/_2e8Hh3og6os/SHpqwvk-E5I/AAAAAAAADKw/TXp4l2slSrM/IMG_1455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564716" y="3644900"/>
            <a:ext cx="4366114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o 6"/>
          <p:cNvGrpSpPr/>
          <p:nvPr/>
        </p:nvGrpSpPr>
        <p:grpSpPr>
          <a:xfrm>
            <a:off x="250858" y="1000108"/>
            <a:ext cx="8689338" cy="2489852"/>
            <a:chOff x="310104" y="1000108"/>
            <a:chExt cx="8689338" cy="2489852"/>
          </a:xfrm>
        </p:grpSpPr>
        <p:grpSp>
          <p:nvGrpSpPr>
            <p:cNvPr id="8" name="Grupo 22"/>
            <p:cNvGrpSpPr>
              <a:grpSpLocks/>
            </p:cNvGrpSpPr>
            <p:nvPr/>
          </p:nvGrpSpPr>
          <p:grpSpPr bwMode="auto">
            <a:xfrm>
              <a:off x="310104" y="1000106"/>
              <a:ext cx="6572296" cy="2489851"/>
              <a:chOff x="3357554" y="2782630"/>
              <a:chExt cx="5429288" cy="2023120"/>
            </a:xfrm>
          </p:grpSpPr>
          <p:pic>
            <p:nvPicPr>
              <p:cNvPr id="10" name="Picture 2" descr="AllurLandscape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contrast="42000"/>
              </a:blip>
              <a:srcRect t="6639"/>
              <a:stretch>
                <a:fillRect/>
              </a:stretch>
            </p:blipFill>
            <p:spPr bwMode="auto">
              <a:xfrm>
                <a:off x="3357554" y="2782630"/>
                <a:ext cx="1643073" cy="2007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10000" contrast="40000"/>
              </a:blip>
              <a:srcRect t="31329"/>
              <a:stretch>
                <a:fillRect/>
              </a:stretch>
            </p:blipFill>
            <p:spPr bwMode="auto">
              <a:xfrm>
                <a:off x="5072066" y="2782630"/>
                <a:ext cx="3714776" cy="2023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9" name="Picture 48" descr="http://web.idrc.ca/uploads/user-S/11649160001cap7_fot2.jpg"/>
            <p:cNvPicPr>
              <a:picLocks noChangeAspect="1" noChangeArrowheads="1"/>
            </p:cNvPicPr>
            <p:nvPr/>
          </p:nvPicPr>
          <p:blipFill>
            <a:blip r:embed="rId7" cstate="print">
              <a:lum contrast="10000"/>
            </a:blip>
            <a:srcRect t="13068"/>
            <a:stretch>
              <a:fillRect/>
            </a:stretch>
          </p:blipFill>
          <p:spPr bwMode="auto">
            <a:xfrm>
              <a:off x="6975485" y="1000108"/>
              <a:ext cx="2023957" cy="2472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upo 11"/>
          <p:cNvGrpSpPr/>
          <p:nvPr/>
        </p:nvGrpSpPr>
        <p:grpSpPr>
          <a:xfrm>
            <a:off x="0" y="2212422"/>
            <a:ext cx="9172057" cy="2857520"/>
            <a:chOff x="2736406" y="3429000"/>
            <a:chExt cx="7670662" cy="1500198"/>
          </a:xfrm>
        </p:grpSpPr>
        <p:sp>
          <p:nvSpPr>
            <p:cNvPr id="13" name="Retângulo 12"/>
            <p:cNvSpPr/>
            <p:nvPr/>
          </p:nvSpPr>
          <p:spPr>
            <a:xfrm>
              <a:off x="2736406" y="3429000"/>
              <a:ext cx="7647198" cy="150019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>
                <a:solidFill>
                  <a:srgbClr val="3B4A1E"/>
                </a:solidFill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2833796" y="3618324"/>
              <a:ext cx="2615518" cy="4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4800" b="1" dirty="0" smtClean="0">
                  <a:solidFill>
                    <a:srgbClr val="3B4A1E"/>
                  </a:solidFill>
                </a:rPr>
                <a:t>“Silvestres”</a:t>
              </a:r>
              <a:endParaRPr lang="pt-BR" sz="4800" b="1" dirty="0">
                <a:solidFill>
                  <a:srgbClr val="3B4A1E"/>
                </a:solidFill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6723088" y="3618324"/>
              <a:ext cx="3683980" cy="4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4800" b="1" dirty="0" smtClean="0">
                  <a:solidFill>
                    <a:srgbClr val="3B4A1E"/>
                  </a:solidFill>
                </a:rPr>
                <a:t>“Não silvestres”</a:t>
              </a:r>
              <a:endParaRPr lang="pt-BR" sz="4800" b="1" dirty="0">
                <a:solidFill>
                  <a:srgbClr val="3B4A1E"/>
                </a:solidFill>
              </a:endParaRPr>
            </a:p>
          </p:txBody>
        </p:sp>
        <p:sp>
          <p:nvSpPr>
            <p:cNvPr id="16" name="Seta para a esquerda e para a direita 15"/>
            <p:cNvSpPr/>
            <p:nvPr/>
          </p:nvSpPr>
          <p:spPr>
            <a:xfrm>
              <a:off x="5501092" y="3655829"/>
              <a:ext cx="1308586" cy="357190"/>
            </a:xfrm>
            <a:prstGeom prst="left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>
                <a:solidFill>
                  <a:srgbClr val="3B4A1E"/>
                </a:solidFill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4689517" y="4223005"/>
              <a:ext cx="3731383" cy="533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6000" b="1" dirty="0" smtClean="0">
                  <a:solidFill>
                    <a:srgbClr val="3B4A1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POPULAÇÕES</a:t>
              </a:r>
              <a:endParaRPr lang="pt-BR" sz="6000" b="1" dirty="0">
                <a:solidFill>
                  <a:srgbClr val="3B4A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0" y="383731"/>
            <a:ext cx="91440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Meso</a:t>
            </a:r>
            <a:r>
              <a:rPr lang="pt-B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-escala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383731"/>
            <a:ext cx="91440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Micro</a:t>
            </a:r>
            <a:r>
              <a:rPr lang="pt-B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-escala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30000"/>
          </a:blip>
          <a:srcRect/>
          <a:stretch>
            <a:fillRect/>
          </a:stretch>
        </p:blipFill>
        <p:spPr bwMode="auto">
          <a:xfrm>
            <a:off x="357188" y="1071563"/>
            <a:ext cx="5976937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</a:blip>
          <a:srcRect l="35311" t="4977"/>
          <a:stretch>
            <a:fillRect/>
          </a:stretch>
        </p:blipFill>
        <p:spPr bwMode="auto">
          <a:xfrm>
            <a:off x="6445250" y="1071563"/>
            <a:ext cx="2341563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lum bright="6000" contrast="40000"/>
          </a:blip>
          <a:srcRect l="5405"/>
          <a:stretch>
            <a:fillRect/>
          </a:stretch>
        </p:blipFill>
        <p:spPr bwMode="auto">
          <a:xfrm>
            <a:off x="357188" y="3667125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 cstate="print">
            <a:lum bright="-12000" contrast="18000"/>
          </a:blip>
          <a:srcRect l="12565" r="3741"/>
          <a:stretch>
            <a:fillRect/>
          </a:stretch>
        </p:blipFill>
        <p:spPr bwMode="auto">
          <a:xfrm>
            <a:off x="4572000" y="3667125"/>
            <a:ext cx="421481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upo 9"/>
          <p:cNvGrpSpPr/>
          <p:nvPr/>
        </p:nvGrpSpPr>
        <p:grpSpPr>
          <a:xfrm>
            <a:off x="0" y="2216140"/>
            <a:ext cx="9156704" cy="2857520"/>
            <a:chOff x="2735978" y="3429000"/>
            <a:chExt cx="7657825" cy="1500198"/>
          </a:xfrm>
        </p:grpSpPr>
        <p:sp>
          <p:nvSpPr>
            <p:cNvPr id="11" name="Retângulo 10"/>
            <p:cNvSpPr/>
            <p:nvPr/>
          </p:nvSpPr>
          <p:spPr>
            <a:xfrm>
              <a:off x="2736407" y="3429000"/>
              <a:ext cx="7647201" cy="150019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2735978" y="3618324"/>
              <a:ext cx="3078027" cy="4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4800" b="1" dirty="0" smtClean="0">
                  <a:solidFill>
                    <a:schemeClr val="accent5">
                      <a:lumMod val="50000"/>
                    </a:schemeClr>
                  </a:solidFill>
                </a:rPr>
                <a:t>“Domésticos”</a:t>
              </a:r>
              <a:endParaRPr lang="pt-BR" sz="48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6530450" y="3618324"/>
              <a:ext cx="3863353" cy="4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4800" b="1" dirty="0" smtClean="0">
                  <a:solidFill>
                    <a:schemeClr val="accent5">
                      <a:lumMod val="50000"/>
                    </a:schemeClr>
                  </a:solidFill>
                </a:rPr>
                <a:t>“Peridomésticos”</a:t>
              </a:r>
              <a:endParaRPr lang="pt-BR" sz="48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4" name="Seta para a esquerda e para a direita 13"/>
            <p:cNvSpPr/>
            <p:nvPr/>
          </p:nvSpPr>
          <p:spPr>
            <a:xfrm>
              <a:off x="5749461" y="3655829"/>
              <a:ext cx="840709" cy="357190"/>
            </a:xfrm>
            <a:prstGeom prst="leftRightArrow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5558595" y="4223005"/>
              <a:ext cx="1956156" cy="533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6000" b="1" dirty="0" smtClean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FOCOS</a:t>
              </a:r>
              <a:endParaRPr lang="pt-BR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548680"/>
            <a:ext cx="9142318" cy="8026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txBody>
          <a:bodyPr wrap="square" b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Transmissão por vetores </a:t>
            </a:r>
            <a:r>
              <a:rPr lang="pt-BR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domiciliados</a:t>
            </a:r>
            <a:endPara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http://www.scielo.br/img/fbpe/hcsm/v9n2/a08img04.g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b="10179"/>
          <a:stretch>
            <a:fillRect/>
          </a:stretch>
        </p:blipFill>
        <p:spPr bwMode="auto">
          <a:xfrm>
            <a:off x="188460" y="3007462"/>
            <a:ext cx="5471850" cy="36724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upo 11"/>
          <p:cNvGrpSpPr/>
          <p:nvPr/>
        </p:nvGrpSpPr>
        <p:grpSpPr>
          <a:xfrm>
            <a:off x="-4982" y="1389574"/>
            <a:ext cx="9138472" cy="5414062"/>
            <a:chOff x="-4982" y="1389574"/>
            <a:chExt cx="9138472" cy="5414062"/>
          </a:xfrm>
        </p:grpSpPr>
        <p:grpSp>
          <p:nvGrpSpPr>
            <p:cNvPr id="11" name="Grupo 10"/>
            <p:cNvGrpSpPr/>
            <p:nvPr/>
          </p:nvGrpSpPr>
          <p:grpSpPr>
            <a:xfrm>
              <a:off x="5528" y="1389574"/>
              <a:ext cx="9127962" cy="5414062"/>
              <a:chOff x="5528" y="1389574"/>
              <a:chExt cx="9127962" cy="5414062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lum bright="-20000" contrast="40000"/>
              </a:blip>
              <a:srcRect l="45477" b="91251"/>
              <a:stretch>
                <a:fillRect/>
              </a:stretch>
            </p:blipFill>
            <p:spPr bwMode="auto">
              <a:xfrm>
                <a:off x="273260" y="2513916"/>
                <a:ext cx="5666450" cy="331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2954" t="21532" r="12692" b="49369"/>
              <a:stretch>
                <a:fillRect/>
              </a:stretch>
            </p:blipFill>
            <p:spPr bwMode="auto">
              <a:xfrm>
                <a:off x="5528" y="1389574"/>
                <a:ext cx="6001650" cy="855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82" name="Picture 2" descr="http://www.scielo.br/img/fbpe/rsbmt/v30n5/0700f2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6001650" y="1393318"/>
                <a:ext cx="3131840" cy="5410318"/>
              </a:xfrm>
              <a:prstGeom prst="rect">
                <a:avLst/>
              </a:prstGeom>
              <a:noFill/>
            </p:spPr>
          </p:pic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2954" t="89158" r="12692"/>
            <a:stretch>
              <a:fillRect/>
            </a:stretch>
          </p:blipFill>
          <p:spPr bwMode="auto">
            <a:xfrm>
              <a:off x="-4982" y="2223702"/>
              <a:ext cx="6001650" cy="318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1002240"/>
            <a:ext cx="9144000" cy="1908000"/>
            <a:chOff x="0" y="928670"/>
            <a:chExt cx="9144000" cy="1908000"/>
          </a:xfrm>
        </p:grpSpPr>
        <p:grpSp>
          <p:nvGrpSpPr>
            <p:cNvPr id="5" name="Grupo 22"/>
            <p:cNvGrpSpPr/>
            <p:nvPr/>
          </p:nvGrpSpPr>
          <p:grpSpPr>
            <a:xfrm>
              <a:off x="0" y="928670"/>
              <a:ext cx="9144000" cy="1908000"/>
              <a:chOff x="0" y="928670"/>
              <a:chExt cx="9144000" cy="1908000"/>
            </a:xfrm>
          </p:grpSpPr>
          <p:sp>
            <p:nvSpPr>
              <p:cNvPr id="7" name="Retângulo 6"/>
              <p:cNvSpPr/>
              <p:nvPr/>
            </p:nvSpPr>
            <p:spPr>
              <a:xfrm>
                <a:off x="0" y="928670"/>
                <a:ext cx="9144000" cy="1908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8" name="Picture 4" descr="OTUs Amazonia Orinoco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00125" y="1322436"/>
                <a:ext cx="1071636" cy="142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CaixaDeTexto 12"/>
              <p:cNvSpPr txBox="1">
                <a:spLocks noChangeArrowheads="1"/>
              </p:cNvSpPr>
              <p:nvPr/>
            </p:nvSpPr>
            <p:spPr bwMode="auto">
              <a:xfrm>
                <a:off x="17660" y="928670"/>
                <a:ext cx="26216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b="1" dirty="0">
                    <a:latin typeface="Arial Black" pitchFamily="34" charset="0"/>
                    <a:cs typeface="Arial" pitchFamily="34" charset="0"/>
                  </a:rPr>
                  <a:t>Macro: </a:t>
                </a:r>
                <a:r>
                  <a:rPr lang="pt-BR" b="1" dirty="0" err="1" smtClean="0">
                    <a:latin typeface="Arial Black" pitchFamily="34" charset="0"/>
                    <a:cs typeface="Arial" pitchFamily="34" charset="0"/>
                  </a:rPr>
                  <a:t>Eco-regiões</a:t>
                </a:r>
                <a:endParaRPr lang="pt-BR" b="1" dirty="0">
                  <a:latin typeface="Arial Black" pitchFamily="34" charset="0"/>
                  <a:cs typeface="Arial" pitchFamily="34" charset="0"/>
                </a:endParaRPr>
              </a:p>
            </p:txBody>
          </p:sp>
          <p:sp>
            <p:nvSpPr>
              <p:cNvPr id="10" name="Retângulo 9"/>
              <p:cNvSpPr/>
              <p:nvPr/>
            </p:nvSpPr>
            <p:spPr>
              <a:xfrm>
                <a:off x="2714612" y="940862"/>
                <a:ext cx="6429388" cy="189282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0" rtlCol="0" anchor="ctr">
                <a:spAutoFit/>
              </a:bodyPr>
              <a:lstStyle/>
              <a:p>
                <a:pPr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Iniciativas</a:t>
                </a: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Programas</a:t>
                </a:r>
              </a:p>
              <a:p>
                <a:pPr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sz="20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Planejamento estratégico</a:t>
                </a:r>
                <a:endParaRPr lang="pt-BR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sz="20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Nativos – Introduzidos</a:t>
                </a:r>
                <a:endParaRPr lang="pt-BR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Avaliação</a:t>
                </a:r>
                <a:endParaRPr lang="pt-BR" sz="20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CaixaDeTexto 5"/>
            <p:cNvSpPr txBox="1"/>
            <p:nvPr/>
          </p:nvSpPr>
          <p:spPr>
            <a:xfrm>
              <a:off x="6876256" y="976954"/>
              <a:ext cx="2161169" cy="5232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 smtClean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ESPÉCIES</a:t>
              </a:r>
              <a:endParaRPr lang="pt-B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-32" y="2965928"/>
            <a:ext cx="9144000" cy="1908000"/>
            <a:chOff x="-32" y="2892358"/>
            <a:chExt cx="9144000" cy="1908000"/>
          </a:xfrm>
        </p:grpSpPr>
        <p:grpSp>
          <p:nvGrpSpPr>
            <p:cNvPr id="12" name="Grupo 23"/>
            <p:cNvGrpSpPr/>
            <p:nvPr/>
          </p:nvGrpSpPr>
          <p:grpSpPr>
            <a:xfrm>
              <a:off x="-32" y="2892358"/>
              <a:ext cx="9144000" cy="1908000"/>
              <a:chOff x="-32" y="2892358"/>
              <a:chExt cx="9144000" cy="1908000"/>
            </a:xfrm>
          </p:grpSpPr>
          <p:sp>
            <p:nvSpPr>
              <p:cNvPr id="14" name="Retângulo 13"/>
              <p:cNvSpPr/>
              <p:nvPr/>
            </p:nvSpPr>
            <p:spPr>
              <a:xfrm>
                <a:off x="-32" y="2892358"/>
                <a:ext cx="9144000" cy="1908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20000"/>
              </a:blip>
              <a:srcRect l="2344" t="13740" r="4492" b="15015"/>
              <a:stretch>
                <a:fillRect/>
              </a:stretch>
            </p:blipFill>
            <p:spPr bwMode="auto">
              <a:xfrm rot="10800000">
                <a:off x="714349" y="3357562"/>
                <a:ext cx="1708441" cy="12858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CaixaDeTexto 13"/>
              <p:cNvSpPr txBox="1">
                <a:spLocks noChangeArrowheads="1"/>
              </p:cNvSpPr>
              <p:nvPr/>
            </p:nvSpPr>
            <p:spPr bwMode="auto">
              <a:xfrm>
                <a:off x="13889" y="2892408"/>
                <a:ext cx="230037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b="1" dirty="0">
                    <a:latin typeface="Arial Black" pitchFamily="34" charset="0"/>
                    <a:cs typeface="Arial" pitchFamily="34" charset="0"/>
                  </a:rPr>
                  <a:t>Meso: </a:t>
                </a:r>
                <a:r>
                  <a:rPr lang="pt-BR" b="1" dirty="0" smtClean="0">
                    <a:latin typeface="Arial Black" pitchFamily="34" charset="0"/>
                    <a:cs typeface="Arial" pitchFamily="34" charset="0"/>
                  </a:rPr>
                  <a:t>Paisagens</a:t>
                </a:r>
                <a:endParaRPr lang="pt-BR" b="1" dirty="0">
                  <a:latin typeface="Arial Black" pitchFamily="34" charset="0"/>
                  <a:cs typeface="Arial" pitchFamily="34" charset="0"/>
                </a:endParaRPr>
              </a:p>
            </p:txBody>
          </p:sp>
          <p:sp>
            <p:nvSpPr>
              <p:cNvPr id="17" name="Retângulo 16"/>
              <p:cNvSpPr/>
              <p:nvPr/>
            </p:nvSpPr>
            <p:spPr>
              <a:xfrm>
                <a:off x="2714612" y="2902502"/>
                <a:ext cx="6000792" cy="189282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0" rtlCol="0" anchor="ctr">
                <a:spAutoFit/>
              </a:bodyPr>
              <a:lstStyle/>
              <a:p>
                <a:pPr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Descentralização</a:t>
                </a:r>
                <a:endParaRPr lang="pt-BR" sz="2000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sz="20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Estratificação do risco</a:t>
                </a:r>
                <a:endParaRPr lang="pt-BR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sz="20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Táticas</a:t>
                </a: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: Controle </a:t>
                </a: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e</a:t>
                </a: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Vigilância</a:t>
                </a:r>
              </a:p>
              <a:p>
                <a:pPr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Avaliação</a:t>
                </a:r>
                <a:endParaRPr lang="pt-BR" sz="20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3" name="CaixaDeTexto 12"/>
            <p:cNvSpPr txBox="1"/>
            <p:nvPr/>
          </p:nvSpPr>
          <p:spPr>
            <a:xfrm>
              <a:off x="6115544" y="2941126"/>
              <a:ext cx="2919390" cy="5232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 smtClean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POPULAÇÕES</a:t>
              </a:r>
              <a:endParaRPr lang="pt-B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-32" y="4934694"/>
            <a:ext cx="9144000" cy="1908000"/>
            <a:chOff x="-32" y="4882144"/>
            <a:chExt cx="9144000" cy="1908000"/>
          </a:xfrm>
        </p:grpSpPr>
        <p:grpSp>
          <p:nvGrpSpPr>
            <p:cNvPr id="19" name="Grupo 24"/>
            <p:cNvGrpSpPr/>
            <p:nvPr/>
          </p:nvGrpSpPr>
          <p:grpSpPr>
            <a:xfrm>
              <a:off x="-32" y="4882144"/>
              <a:ext cx="9144000" cy="1908000"/>
              <a:chOff x="-32" y="4882144"/>
              <a:chExt cx="9144000" cy="1908000"/>
            </a:xfrm>
          </p:grpSpPr>
          <p:sp>
            <p:nvSpPr>
              <p:cNvPr id="21" name="Retângulo 20"/>
              <p:cNvSpPr/>
              <p:nvPr/>
            </p:nvSpPr>
            <p:spPr>
              <a:xfrm>
                <a:off x="-32" y="4882144"/>
                <a:ext cx="9144000" cy="1908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2" name="Picture 1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65" r="3741"/>
              <a:stretch>
                <a:fillRect/>
              </a:stretch>
            </p:blipFill>
            <p:spPr bwMode="auto">
              <a:xfrm>
                <a:off x="759933" y="5312394"/>
                <a:ext cx="1562627" cy="1343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3" name="CaixaDeTexto 14"/>
              <p:cNvSpPr txBox="1">
                <a:spLocks noChangeArrowheads="1"/>
              </p:cNvSpPr>
              <p:nvPr/>
            </p:nvSpPr>
            <p:spPr bwMode="auto">
              <a:xfrm>
                <a:off x="12160" y="4892672"/>
                <a:ext cx="22274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b="1" dirty="0">
                    <a:latin typeface="Arial Black" pitchFamily="34" charset="0"/>
                    <a:cs typeface="Arial" pitchFamily="34" charset="0"/>
                  </a:rPr>
                  <a:t>Micro: </a:t>
                </a:r>
                <a:r>
                  <a:rPr lang="pt-BR" b="1" dirty="0" err="1" smtClean="0">
                    <a:latin typeface="Arial Black" pitchFamily="34" charset="0"/>
                    <a:cs typeface="Arial" pitchFamily="34" charset="0"/>
                  </a:rPr>
                  <a:t>Ecótopos</a:t>
                </a:r>
                <a:endParaRPr lang="pt-BR" b="1" dirty="0">
                  <a:latin typeface="Arial Black" pitchFamily="34" charset="0"/>
                  <a:cs typeface="Arial" pitchFamily="34" charset="0"/>
                </a:endParaRPr>
              </a:p>
            </p:txBody>
          </p:sp>
          <p:sp>
            <p:nvSpPr>
              <p:cNvPr id="24" name="Retângulo 23"/>
              <p:cNvSpPr/>
              <p:nvPr/>
            </p:nvSpPr>
            <p:spPr>
              <a:xfrm>
                <a:off x="2714612" y="4894336"/>
                <a:ext cx="4929222" cy="189282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0" rtlCol="0" anchor="ctr">
                <a:spAutoFit/>
              </a:bodyPr>
              <a:lstStyle/>
              <a:p>
                <a:pPr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Local</a:t>
                </a:r>
              </a:p>
              <a:p>
                <a:pPr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sz="20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Aplicar Intervenções</a:t>
                </a:r>
              </a:p>
              <a:p>
                <a:pPr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Controle</a:t>
                </a: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– </a:t>
                </a: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Manejo</a:t>
                </a: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– </a:t>
                </a: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Vigilância</a:t>
                </a:r>
              </a:p>
              <a:p>
                <a:pPr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sz="2000" b="1" dirty="0" smtClean="0"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Avaliação</a:t>
                </a:r>
                <a:endParaRPr lang="pt-BR" sz="20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CaixaDeTexto 19"/>
            <p:cNvSpPr txBox="1"/>
            <p:nvPr/>
          </p:nvSpPr>
          <p:spPr>
            <a:xfrm>
              <a:off x="7473340" y="4934211"/>
              <a:ext cx="1561646" cy="5232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 smtClean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FOCOS</a:t>
              </a:r>
              <a:endParaRPr lang="pt-B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</p:grpSp>
      <p:sp>
        <p:nvSpPr>
          <p:cNvPr id="25" name="CaixaDeTexto 24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0" y="383731"/>
            <a:ext cx="91440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Controle e vigilância – </a:t>
            </a:r>
            <a:r>
              <a:rPr lang="pt-B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Escalas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910" y="447608"/>
            <a:ext cx="6440242" cy="177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7348782" y="1467776"/>
            <a:ext cx="1722701" cy="55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</a:blip>
          <a:srcRect l="53353" b="-6213"/>
          <a:stretch>
            <a:fillRect/>
          </a:stretch>
        </p:blipFill>
        <p:spPr bwMode="auto">
          <a:xfrm>
            <a:off x="8409444" y="2060848"/>
            <a:ext cx="611560" cy="32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2463390"/>
            <a:ext cx="4572000" cy="188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6505776"/>
            <a:ext cx="2267744" cy="35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</a:blip>
          <a:srcRect/>
          <a:stretch>
            <a:fillRect/>
          </a:stretch>
        </p:blipFill>
        <p:spPr bwMode="auto">
          <a:xfrm>
            <a:off x="7818545" y="6534000"/>
            <a:ext cx="1325455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ector reto 9"/>
          <p:cNvCxnSpPr/>
          <p:nvPr/>
        </p:nvCxnSpPr>
        <p:spPr>
          <a:xfrm>
            <a:off x="0" y="2399868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 r="3514"/>
          <a:stretch>
            <a:fillRect/>
          </a:stretch>
        </p:blipFill>
        <p:spPr bwMode="auto">
          <a:xfrm>
            <a:off x="3966" y="2504968"/>
            <a:ext cx="4560258" cy="262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470077">
            <a:off x="1613823" y="4811936"/>
            <a:ext cx="1305250" cy="208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69663" y="4522754"/>
            <a:ext cx="4362027" cy="178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ector reto 14"/>
          <p:cNvCxnSpPr/>
          <p:nvPr/>
        </p:nvCxnSpPr>
        <p:spPr>
          <a:xfrm>
            <a:off x="4572000" y="2420888"/>
            <a:ext cx="0" cy="44371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638480" y="6514834"/>
            <a:ext cx="2267744" cy="35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</a:blip>
          <a:srcRect/>
          <a:stretch>
            <a:fillRect/>
          </a:stretch>
        </p:blipFill>
        <p:spPr bwMode="auto">
          <a:xfrm>
            <a:off x="3182828" y="6556874"/>
            <a:ext cx="135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ixaDeTexto 16"/>
          <p:cNvSpPr txBox="1"/>
          <p:nvPr/>
        </p:nvSpPr>
        <p:spPr>
          <a:xfrm>
            <a:off x="8100787" y="374696"/>
            <a:ext cx="1018227" cy="58477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2015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30"/>
          <p:cNvGrpSpPr>
            <a:grpSpLocks/>
          </p:cNvGrpSpPr>
          <p:nvPr/>
        </p:nvGrpSpPr>
        <p:grpSpPr bwMode="auto">
          <a:xfrm>
            <a:off x="216445" y="1216570"/>
            <a:ext cx="2571750" cy="5072063"/>
            <a:chOff x="142875" y="1143000"/>
            <a:chExt cx="2571750" cy="5072063"/>
          </a:xfrm>
        </p:grpSpPr>
        <p:sp>
          <p:nvSpPr>
            <p:cNvPr id="7" name="Retângulo de cantos arredondados 6"/>
            <p:cNvSpPr/>
            <p:nvPr/>
          </p:nvSpPr>
          <p:spPr bwMode="auto">
            <a:xfrm>
              <a:off x="142875" y="2868613"/>
              <a:ext cx="1643063" cy="1143000"/>
            </a:xfrm>
            <a:prstGeom prst="roundRect">
              <a:avLst/>
            </a:prstGeom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 smtClean="0">
                  <a:solidFill>
                    <a:srgbClr val="FFFF00"/>
                  </a:solidFill>
                </a:rPr>
                <a:t>Evento</a:t>
              </a:r>
              <a:r>
                <a:rPr lang="pt-BR" b="1" dirty="0" smtClean="0"/>
                <a:t>:  vetor</a:t>
              </a:r>
              <a:r>
                <a:rPr lang="pt-BR" b="1" dirty="0"/>
                <a:t>, caso, </a:t>
              </a:r>
              <a:r>
                <a:rPr lang="pt-B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denúncia</a:t>
              </a:r>
              <a:endPara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" name="Conector de seta reta 7"/>
            <p:cNvCxnSpPr/>
            <p:nvPr/>
          </p:nvCxnSpPr>
          <p:spPr bwMode="auto">
            <a:xfrm>
              <a:off x="1819275" y="3429000"/>
              <a:ext cx="539750" cy="1588"/>
            </a:xfrm>
            <a:prstGeom prst="straightConnector1">
              <a:avLst/>
            </a:prstGeom>
            <a:ln w="38100">
              <a:tailEnd type="arrow"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R ecuadoriensis Loja"/>
            <p:cNvPicPr>
              <a:picLocks noChangeAspect="1" noChangeArrowheads="1"/>
            </p:cNvPicPr>
            <p:nvPr/>
          </p:nvPicPr>
          <p:blipFill>
            <a:blip r:embed="rId2" cstate="print"/>
            <a:srcRect l="5565" r="1102"/>
            <a:stretch>
              <a:fillRect/>
            </a:stretch>
          </p:blipFill>
          <p:spPr bwMode="auto">
            <a:xfrm>
              <a:off x="714375" y="1143000"/>
              <a:ext cx="949325" cy="1428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1036" descr="ROMANIA"/>
            <p:cNvPicPr>
              <a:picLocks noChangeAspect="1" noChangeArrowheads="1"/>
            </p:cNvPicPr>
            <p:nvPr/>
          </p:nvPicPr>
          <p:blipFill>
            <a:blip r:embed="rId3" cstate="print"/>
            <a:srcRect r="4489"/>
            <a:stretch>
              <a:fillRect/>
            </a:stretch>
          </p:blipFill>
          <p:spPr bwMode="auto">
            <a:xfrm>
              <a:off x="576263" y="4500563"/>
              <a:ext cx="2138362" cy="17145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upo 37"/>
          <p:cNvGrpSpPr>
            <a:grpSpLocks/>
          </p:cNvGrpSpPr>
          <p:nvPr/>
        </p:nvGrpSpPr>
        <p:grpSpPr bwMode="auto">
          <a:xfrm>
            <a:off x="3478758" y="4145508"/>
            <a:ext cx="5130800" cy="2652712"/>
            <a:chOff x="3405188" y="4071938"/>
            <a:chExt cx="5130800" cy="2652712"/>
          </a:xfrm>
        </p:grpSpPr>
        <p:sp>
          <p:nvSpPr>
            <p:cNvPr id="12" name="Retângulo de cantos arredondados 11"/>
            <p:cNvSpPr/>
            <p:nvPr/>
          </p:nvSpPr>
          <p:spPr bwMode="auto">
            <a:xfrm>
              <a:off x="7107238" y="5013325"/>
              <a:ext cx="1428750" cy="49847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AÇÃO</a:t>
              </a:r>
              <a:endPara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Retângulo de cantos arredondados 12"/>
            <p:cNvSpPr/>
            <p:nvPr/>
          </p:nvSpPr>
          <p:spPr bwMode="auto">
            <a:xfrm>
              <a:off x="7227888" y="6072188"/>
              <a:ext cx="1249362" cy="50006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Registro</a:t>
              </a:r>
            </a:p>
          </p:txBody>
        </p:sp>
        <p:cxnSp>
          <p:nvCxnSpPr>
            <p:cNvPr id="14" name="Conector de seta reta 13"/>
            <p:cNvCxnSpPr/>
            <p:nvPr/>
          </p:nvCxnSpPr>
          <p:spPr bwMode="auto">
            <a:xfrm rot="16200000" flipH="1">
              <a:off x="7611268" y="5780882"/>
              <a:ext cx="468313" cy="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arrow"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Imagem 39" descr="Picture Abad-Franch et al 2011.JPG"/>
            <p:cNvPicPr>
              <a:picLocks noChangeAspect="1"/>
            </p:cNvPicPr>
            <p:nvPr/>
          </p:nvPicPr>
          <p:blipFill>
            <a:blip r:embed="rId4" cstate="print"/>
            <a:srcRect t="11739" r="47256" b="11960"/>
            <a:stretch>
              <a:fillRect/>
            </a:stretch>
          </p:blipFill>
          <p:spPr bwMode="auto">
            <a:xfrm>
              <a:off x="3405188" y="4071938"/>
              <a:ext cx="2857500" cy="26527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upo 33"/>
          <p:cNvGrpSpPr>
            <a:grpSpLocks/>
          </p:cNvGrpSpPr>
          <p:nvPr/>
        </p:nvGrpSpPr>
        <p:grpSpPr bwMode="auto">
          <a:xfrm>
            <a:off x="2467520" y="1044298"/>
            <a:ext cx="2500313" cy="2993260"/>
            <a:chOff x="2393950" y="970728"/>
            <a:chExt cx="2500313" cy="2993260"/>
          </a:xfrm>
        </p:grpSpPr>
        <p:sp>
          <p:nvSpPr>
            <p:cNvPr id="17" name="Retângulo de cantos arredondados 16"/>
            <p:cNvSpPr/>
            <p:nvPr/>
          </p:nvSpPr>
          <p:spPr bwMode="auto">
            <a:xfrm>
              <a:off x="2405063" y="2855913"/>
              <a:ext cx="1643062" cy="1108075"/>
            </a:xfrm>
            <a:prstGeom prst="roundRect">
              <a:avLst/>
            </a:prstGeom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 smtClean="0">
                  <a:solidFill>
                    <a:srgbClr val="FFFF00"/>
                  </a:solidFill>
                </a:rPr>
                <a:t>Investigação</a:t>
              </a:r>
              <a:r>
                <a:rPr lang="pt-BR" b="1" dirty="0" smtClean="0"/>
                <a:t>:passos </a:t>
              </a:r>
              <a:r>
                <a:rPr lang="pt-BR" b="1" dirty="0"/>
                <a:t>a seguir</a:t>
              </a:r>
            </a:p>
          </p:txBody>
        </p:sp>
        <p:pic>
          <p:nvPicPr>
            <p:cNvPr id="18" name="Picture 2" descr="f1"/>
            <p:cNvPicPr>
              <a:picLocks noChangeAspect="1" noChangeArrowheads="1"/>
            </p:cNvPicPr>
            <p:nvPr/>
          </p:nvPicPr>
          <p:blipFill>
            <a:blip r:embed="rId5" cstate="print">
              <a:lum bright="-6000"/>
            </a:blip>
            <a:srcRect t="53323"/>
            <a:stretch>
              <a:fillRect/>
            </a:stretch>
          </p:blipFill>
          <p:spPr bwMode="auto">
            <a:xfrm>
              <a:off x="2393950" y="970728"/>
              <a:ext cx="2500313" cy="17510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9" name="Conector de seta reta 18"/>
            <p:cNvCxnSpPr/>
            <p:nvPr/>
          </p:nvCxnSpPr>
          <p:spPr bwMode="auto">
            <a:xfrm>
              <a:off x="4071938" y="3427413"/>
              <a:ext cx="468312" cy="1587"/>
            </a:xfrm>
            <a:prstGeom prst="straightConnector1">
              <a:avLst/>
            </a:prstGeom>
            <a:ln w="38100">
              <a:tailEnd type="arrow"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o 36"/>
          <p:cNvGrpSpPr>
            <a:grpSpLocks/>
          </p:cNvGrpSpPr>
          <p:nvPr/>
        </p:nvGrpSpPr>
        <p:grpSpPr bwMode="auto">
          <a:xfrm>
            <a:off x="4645570" y="1586458"/>
            <a:ext cx="4095750" cy="3440112"/>
            <a:chOff x="4572000" y="1512888"/>
            <a:chExt cx="4095750" cy="3440112"/>
          </a:xfrm>
        </p:grpSpPr>
        <p:cxnSp>
          <p:nvCxnSpPr>
            <p:cNvPr id="21" name="Conector de seta reta 20"/>
            <p:cNvCxnSpPr/>
            <p:nvPr/>
          </p:nvCxnSpPr>
          <p:spPr bwMode="auto">
            <a:xfrm rot="16200000" flipH="1">
              <a:off x="7565232" y="4718844"/>
              <a:ext cx="468312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tângulo de cantos arredondados 21"/>
            <p:cNvSpPr/>
            <p:nvPr/>
          </p:nvSpPr>
          <p:spPr bwMode="auto">
            <a:xfrm>
              <a:off x="4572000" y="2857500"/>
              <a:ext cx="1643063" cy="1108075"/>
            </a:xfrm>
            <a:prstGeom prst="roundRect">
              <a:avLst/>
            </a:prstGeom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rgbClr val="FFFF00"/>
                  </a:solidFill>
                </a:rPr>
                <a:t>Resultados</a:t>
              </a:r>
              <a:r>
                <a:rPr lang="pt-BR" b="1" dirty="0"/>
                <a:t>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/>
                <a:t>A, B, C </a:t>
              </a:r>
              <a:r>
                <a:rPr lang="pt-BR" b="1" dirty="0" smtClean="0"/>
                <a:t>ou </a:t>
              </a:r>
              <a:r>
                <a:rPr lang="pt-BR" b="1" dirty="0"/>
                <a:t>D?</a:t>
              </a:r>
            </a:p>
          </p:txBody>
        </p:sp>
        <p:cxnSp>
          <p:nvCxnSpPr>
            <p:cNvPr id="23" name="Conector de seta reta 22"/>
            <p:cNvCxnSpPr/>
            <p:nvPr/>
          </p:nvCxnSpPr>
          <p:spPr bwMode="auto">
            <a:xfrm rot="5400000" flipH="1" flipV="1">
              <a:off x="5916613" y="2347913"/>
              <a:ext cx="785812" cy="214312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arrow"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de seta reta 23"/>
            <p:cNvCxnSpPr/>
            <p:nvPr/>
          </p:nvCxnSpPr>
          <p:spPr bwMode="auto">
            <a:xfrm flipV="1">
              <a:off x="6330950" y="2786063"/>
              <a:ext cx="598488" cy="393700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arrow"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de seta reta 24"/>
            <p:cNvCxnSpPr/>
            <p:nvPr/>
          </p:nvCxnSpPr>
          <p:spPr bwMode="auto">
            <a:xfrm>
              <a:off x="6321425" y="3571875"/>
              <a:ext cx="642938" cy="3571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/>
            <p:cNvCxnSpPr/>
            <p:nvPr/>
          </p:nvCxnSpPr>
          <p:spPr bwMode="auto">
            <a:xfrm>
              <a:off x="6357938" y="3405188"/>
              <a:ext cx="785812" cy="1587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prstDash val="sysDash"/>
              <a:tailEnd type="arrow"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tângulo de cantos arredondados 26"/>
            <p:cNvSpPr/>
            <p:nvPr/>
          </p:nvSpPr>
          <p:spPr bwMode="auto">
            <a:xfrm>
              <a:off x="5800725" y="1512888"/>
              <a:ext cx="1428750" cy="50006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/>
                <a:t>Resultado A</a:t>
              </a:r>
            </a:p>
          </p:txBody>
        </p:sp>
        <p:sp>
          <p:nvSpPr>
            <p:cNvPr id="28" name="Retângulo de cantos arredondados 27"/>
            <p:cNvSpPr/>
            <p:nvPr/>
          </p:nvSpPr>
          <p:spPr bwMode="auto">
            <a:xfrm>
              <a:off x="7013575" y="2324100"/>
              <a:ext cx="1428750" cy="50006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/>
                <a:t>Resultado B</a:t>
              </a:r>
            </a:p>
          </p:txBody>
        </p:sp>
        <p:sp>
          <p:nvSpPr>
            <p:cNvPr id="29" name="Retângulo de cantos arredondados 28"/>
            <p:cNvSpPr/>
            <p:nvPr/>
          </p:nvSpPr>
          <p:spPr bwMode="auto">
            <a:xfrm>
              <a:off x="7000875" y="3941763"/>
              <a:ext cx="1571625" cy="50006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Resultado D</a:t>
              </a:r>
            </a:p>
          </p:txBody>
        </p:sp>
        <p:sp>
          <p:nvSpPr>
            <p:cNvPr id="30" name="Retângulo de cantos arredondados 29"/>
            <p:cNvSpPr/>
            <p:nvPr/>
          </p:nvSpPr>
          <p:spPr bwMode="auto">
            <a:xfrm>
              <a:off x="7239000" y="3155950"/>
              <a:ext cx="1428750" cy="50006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/>
                <a:t>Resultado...</a:t>
              </a:r>
            </a:p>
          </p:txBody>
        </p:sp>
      </p:grpSp>
      <p:sp>
        <p:nvSpPr>
          <p:cNvPr id="31" name="CaixaDeTexto 30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0" y="383731"/>
            <a:ext cx="91440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Controle e vigilância – </a:t>
            </a:r>
            <a:r>
              <a:rPr lang="pt-B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Estratégias flexíveis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383731"/>
            <a:ext cx="91440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Controle e vigilância – </a:t>
            </a:r>
            <a:r>
              <a:rPr lang="pt-B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Estratégias flexíveis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1124744"/>
            <a:ext cx="9129524" cy="2997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bIns="180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 smtClean="0"/>
              <a:t>Desenvolvimento e validação de uma</a:t>
            </a:r>
          </a:p>
          <a:p>
            <a:pPr algn="ctr">
              <a:lnSpc>
                <a:spcPct val="150000"/>
              </a:lnSpc>
            </a:pP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ESTRATÉGIA FLEXÍVEL</a:t>
            </a:r>
          </a:p>
          <a:p>
            <a:pPr algn="ctr">
              <a:lnSpc>
                <a:spcPct val="150000"/>
              </a:lnSpc>
            </a:pP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VIGILÂNCIA ENTOMOLÓGICA</a:t>
            </a:r>
            <a:endParaRPr lang="pt-B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51512" y="4221088"/>
            <a:ext cx="69337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4000" dirty="0" smtClean="0"/>
              <a:t> Situações de </a:t>
            </a:r>
            <a:r>
              <a:rPr lang="pt-BR" sz="4000" b="1" dirty="0" smtClean="0"/>
              <a:t>risco</a:t>
            </a:r>
          </a:p>
          <a:p>
            <a:pPr>
              <a:buFont typeface="Arial" pitchFamily="34" charset="0"/>
              <a:buChar char="•"/>
            </a:pPr>
            <a:r>
              <a:rPr lang="pt-BR" sz="4000" dirty="0" smtClean="0"/>
              <a:t> Detecção de </a:t>
            </a:r>
            <a:r>
              <a:rPr lang="pt-BR" sz="4000" b="1" dirty="0" smtClean="0"/>
              <a:t>casos</a:t>
            </a:r>
            <a:r>
              <a:rPr lang="pt-BR" sz="4000" dirty="0" smtClean="0"/>
              <a:t> – Manejo</a:t>
            </a:r>
          </a:p>
          <a:p>
            <a:pPr>
              <a:buFont typeface="Arial" pitchFamily="34" charset="0"/>
              <a:buChar char="•"/>
            </a:pPr>
            <a:r>
              <a:rPr lang="pt-BR" sz="4000" dirty="0" smtClean="0"/>
              <a:t> Estratégias de </a:t>
            </a:r>
            <a:r>
              <a:rPr lang="pt-BR" sz="4000" b="1" dirty="0" smtClean="0"/>
              <a:t>redução</a:t>
            </a:r>
            <a:r>
              <a:rPr lang="pt-BR" sz="4000" dirty="0" smtClean="0"/>
              <a:t> do risco</a:t>
            </a:r>
          </a:p>
          <a:p>
            <a:pPr>
              <a:buFont typeface="Arial" pitchFamily="34" charset="0"/>
              <a:buChar char="•"/>
            </a:pPr>
            <a:r>
              <a:rPr lang="pt-BR" sz="4000" dirty="0" smtClean="0"/>
              <a:t> Pesquisa </a:t>
            </a:r>
            <a:r>
              <a:rPr lang="pt-BR" sz="4000" b="1" dirty="0" smtClean="0"/>
              <a:t>operacional</a:t>
            </a:r>
            <a:endParaRPr lang="pt-BR" sz="4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ig1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ogo fiocru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548680"/>
            <a:ext cx="2036762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0" y="5489879"/>
            <a:ext cx="9144000" cy="131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t-BR" sz="2800" b="1" dirty="0" smtClean="0">
                <a:cs typeface="Arial" charset="0"/>
              </a:rPr>
              <a:t>Centro de Pesquisa René Rachou </a:t>
            </a:r>
            <a:r>
              <a:rPr lang="pt-BR" sz="2800" b="1" dirty="0">
                <a:cs typeface="Arial" charset="0"/>
              </a:rPr>
              <a:t>– Fiocruz</a:t>
            </a:r>
          </a:p>
          <a:p>
            <a:pPr algn="r">
              <a:lnSpc>
                <a:spcPct val="150000"/>
              </a:lnSpc>
              <a:defRPr/>
            </a:pPr>
            <a:r>
              <a:rPr lang="pt-BR" sz="2800" b="1" dirty="0" smtClean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fernando.</a:t>
            </a:r>
            <a:r>
              <a:rPr lang="pt-BR" sz="2800" b="1" dirty="0" smtClean="0">
                <a:cs typeface="Arial" charset="0"/>
              </a:rPr>
              <a:t>abad</a:t>
            </a:r>
            <a:r>
              <a:rPr lang="pt-BR" sz="2800" b="1" dirty="0" smtClean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@</a:t>
            </a:r>
            <a:r>
              <a:rPr lang="pt-BR" sz="2800" b="1" dirty="0" smtClean="0">
                <a:cs typeface="Arial" charset="0"/>
              </a:rPr>
              <a:t>cpqrr</a:t>
            </a:r>
            <a:r>
              <a:rPr lang="pt-BR" sz="2800" b="1" dirty="0" smtClean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.fiocruz.br</a:t>
            </a:r>
            <a:endParaRPr lang="pt-BR" sz="2800" b="1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7" name="1 Imagen" descr="pgecoinp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9594" y="3829518"/>
            <a:ext cx="1768475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http://paleoviva.fc.ul.pt/Viagens/Panama/STRI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2130" y="548680"/>
            <a:ext cx="1530350" cy="154781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http://www.fmrp.usp.br/rdf/images/cnp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1463" y="2560042"/>
            <a:ext cx="2652712" cy="1079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0" descr="http://2.bp.blogspot.com/_5w7Fz_h2xQg/TFIs6WjsaAI/AAAAAAAAFnI/9ZTH2V9HCpM/s1600/Fapeam+aprovadas+quatro+propostas+para+o+edital+de+Astronomia.jpg"/>
          <p:cNvPicPr>
            <a:picLocks noChangeAspect="1" noChangeArrowheads="1"/>
          </p:cNvPicPr>
          <p:nvPr/>
        </p:nvPicPr>
        <p:blipFill>
          <a:blip r:embed="rId6" cstate="print"/>
          <a:srcRect l="7752" r="9115" b="6538"/>
          <a:stretch>
            <a:fillRect/>
          </a:stretch>
        </p:blipFill>
        <p:spPr bwMode="auto">
          <a:xfrm>
            <a:off x="3696143" y="3810060"/>
            <a:ext cx="1277937" cy="15478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2" descr="http://acta.inpa.gov.br/logo_inpa/divisao_etc/inpa_lapsea.jpg"/>
          <p:cNvPicPr>
            <a:picLocks noChangeAspect="1" noChangeArrowheads="1"/>
          </p:cNvPicPr>
          <p:nvPr/>
        </p:nvPicPr>
        <p:blipFill>
          <a:blip r:embed="rId7" cstate="print"/>
          <a:srcRect r="44186"/>
          <a:stretch>
            <a:fillRect/>
          </a:stretch>
        </p:blipFill>
        <p:spPr bwMode="auto">
          <a:xfrm>
            <a:off x="2463800" y="2563217"/>
            <a:ext cx="1447800" cy="1079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4" descr="TDR: For Research on Diseases of Poverty"/>
          <p:cNvPicPr>
            <a:picLocks noChangeAspect="1" noChangeArrowheads="1"/>
          </p:cNvPicPr>
          <p:nvPr/>
        </p:nvPicPr>
        <p:blipFill>
          <a:blip r:embed="rId8" cstate="print"/>
          <a:srcRect r="48547" b="-1225"/>
          <a:stretch>
            <a:fillRect/>
          </a:stretch>
        </p:blipFill>
        <p:spPr bwMode="auto">
          <a:xfrm>
            <a:off x="214313" y="2941042"/>
            <a:ext cx="2038350" cy="70008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6" descr="http://ourscience.lshtm.ac.uk/2004/LSHTM-blu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77422" y="3829518"/>
            <a:ext cx="1543050" cy="15478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aixaDeTexto 13"/>
          <p:cNvSpPr txBox="1"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Encontro PIDC 2015 – Teresópolis</a:t>
            </a:r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https://d1i0fc51bv4e6i.cloudfront.net/noticias/wp-content/uploads/2014/10/sesau-to-300x7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1586" y="3816060"/>
            <a:ext cx="3412302" cy="8985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108" name="Picture 4" descr="http://www.blumenauti.com.br/arquivo/images/MCTI.jpg"/>
          <p:cNvPicPr>
            <a:picLocks noChangeAspect="1" noChangeArrowheads="1"/>
          </p:cNvPicPr>
          <p:nvPr/>
        </p:nvPicPr>
        <p:blipFill>
          <a:blip r:embed="rId11" cstate="print"/>
          <a:srcRect l="6920" t="11164" r="4855" b="12079"/>
          <a:stretch>
            <a:fillRect/>
          </a:stretch>
        </p:blipFill>
        <p:spPr bwMode="auto">
          <a:xfrm>
            <a:off x="6876256" y="2508361"/>
            <a:ext cx="2088232" cy="11260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110" name="Picture 6" descr="http://www.olharvital.ufrj.br/2006/imagens/edicoes/068/agenda_decit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62855" y="559190"/>
            <a:ext cx="1353997" cy="15841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114" name="Picture 10" descr="http://concursoshoje.com/wp-content/uploads/2015/02/concurso.jpg"/>
          <p:cNvPicPr>
            <a:picLocks noChangeAspect="1" noChangeArrowheads="1"/>
          </p:cNvPicPr>
          <p:nvPr/>
        </p:nvPicPr>
        <p:blipFill>
          <a:blip r:embed="rId13" cstate="print"/>
          <a:srcRect t="33844" b="5903"/>
          <a:stretch>
            <a:fillRect/>
          </a:stretch>
        </p:blipFill>
        <p:spPr bwMode="auto">
          <a:xfrm>
            <a:off x="4026404" y="580211"/>
            <a:ext cx="3127374" cy="1563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116" name="Picture 12" descr="http://www.redemineirapi.com/novo/wp-content/uploads/Logo_Ren%C3%A9_3-alta-resolu%C3%A7%C3%A3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0944" y="5517232"/>
            <a:ext cx="2275788" cy="122413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99626" y="1500174"/>
            <a:ext cx="8448838" cy="5091408"/>
            <a:chOff x="299626" y="1500174"/>
            <a:chExt cx="8448838" cy="5091408"/>
          </a:xfrm>
        </p:grpSpPr>
        <p:grpSp>
          <p:nvGrpSpPr>
            <p:cNvPr id="5" name="Grupo 28"/>
            <p:cNvGrpSpPr/>
            <p:nvPr/>
          </p:nvGrpSpPr>
          <p:grpSpPr>
            <a:xfrm>
              <a:off x="299626" y="3000372"/>
              <a:ext cx="8448838" cy="3591210"/>
              <a:chOff x="299626" y="2841383"/>
              <a:chExt cx="8448838" cy="3591210"/>
            </a:xfrm>
          </p:grpSpPr>
          <p:pic>
            <p:nvPicPr>
              <p:cNvPr id="7" name="Picture 3" descr="INFT0118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contrast="10000"/>
              </a:blip>
              <a:srcRect t="6036"/>
              <a:stretch>
                <a:fillRect/>
              </a:stretch>
            </p:blipFill>
            <p:spPr bwMode="auto">
              <a:xfrm>
                <a:off x="519382" y="2841383"/>
                <a:ext cx="2219614" cy="3079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96428" y="3155963"/>
                <a:ext cx="1693556" cy="2680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92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EFF"/>
                  </a:clrFrom>
                  <a:clrTo>
                    <a:srgbClr val="FFFEFF">
                      <a:alpha val="0"/>
                    </a:srgbClr>
                  </a:clrTo>
                </a:clrChange>
                <a:grayscl/>
              </a:blip>
              <a:srcRect/>
              <a:stretch>
                <a:fillRect/>
              </a:stretch>
            </p:blipFill>
            <p:spPr bwMode="auto">
              <a:xfrm>
                <a:off x="6377845" y="3148838"/>
                <a:ext cx="2014170" cy="2785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43"/>
              <p:cNvSpPr>
                <a:spLocks noChangeArrowheads="1"/>
              </p:cNvSpPr>
              <p:nvPr/>
            </p:nvSpPr>
            <p:spPr bwMode="auto">
              <a:xfrm>
                <a:off x="299626" y="5953714"/>
                <a:ext cx="2664255" cy="477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500" b="1" i="1" dirty="0" err="1" smtClean="0">
                    <a:solidFill>
                      <a:srgbClr val="001E3C"/>
                    </a:solidFill>
                    <a:cs typeface="Arial" pitchFamily="34" charset="0"/>
                  </a:rPr>
                  <a:t>Triatoma</a:t>
                </a:r>
                <a:r>
                  <a:rPr lang="en-US" sz="2500" b="1" i="1" dirty="0" smtClean="0">
                    <a:solidFill>
                      <a:srgbClr val="001E3C"/>
                    </a:solidFill>
                    <a:cs typeface="Arial" pitchFamily="34" charset="0"/>
                  </a:rPr>
                  <a:t> </a:t>
                </a:r>
                <a:r>
                  <a:rPr lang="en-US" sz="2500" b="1" i="1" dirty="0" err="1" smtClean="0">
                    <a:solidFill>
                      <a:srgbClr val="001E3C"/>
                    </a:solidFill>
                    <a:cs typeface="Arial" pitchFamily="34" charset="0"/>
                  </a:rPr>
                  <a:t>infestans</a:t>
                </a:r>
                <a:endParaRPr lang="en-US" sz="2500" b="1" i="1" dirty="0">
                  <a:solidFill>
                    <a:srgbClr val="001E3C"/>
                  </a:solidFill>
                  <a:cs typeface="Arial" pitchFamily="34" charset="0"/>
                </a:endParaRPr>
              </a:p>
            </p:txBody>
          </p:sp>
          <p:sp>
            <p:nvSpPr>
              <p:cNvPr id="11" name="Rectangle 43"/>
              <p:cNvSpPr>
                <a:spLocks noChangeArrowheads="1"/>
              </p:cNvSpPr>
              <p:nvPr/>
            </p:nvSpPr>
            <p:spPr bwMode="auto">
              <a:xfrm>
                <a:off x="5999699" y="5955539"/>
                <a:ext cx="2748765" cy="477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500" b="1" i="1" dirty="0" err="1" smtClean="0">
                    <a:solidFill>
                      <a:schemeClr val="bg1">
                        <a:lumMod val="65000"/>
                      </a:schemeClr>
                    </a:solidFill>
                    <a:cs typeface="Arial" pitchFamily="34" charset="0"/>
                  </a:rPr>
                  <a:t>Triatoma</a:t>
                </a:r>
                <a:r>
                  <a:rPr lang="en-US" sz="2500" b="1" i="1" dirty="0" smtClean="0">
                    <a:solidFill>
                      <a:schemeClr val="bg1">
                        <a:lumMod val="6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sz="2500" b="1" i="1" dirty="0" err="1" smtClean="0">
                    <a:solidFill>
                      <a:schemeClr val="bg1">
                        <a:lumMod val="65000"/>
                      </a:schemeClr>
                    </a:solidFill>
                    <a:cs typeface="Arial" pitchFamily="34" charset="0"/>
                  </a:rPr>
                  <a:t>dimidiata</a:t>
                </a:r>
                <a:endParaRPr lang="en-US" sz="2500" b="1" i="1" dirty="0">
                  <a:solidFill>
                    <a:schemeClr val="bg1">
                      <a:lumMod val="6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2" name="Rectangle 43"/>
              <p:cNvSpPr>
                <a:spLocks noChangeArrowheads="1"/>
              </p:cNvSpPr>
              <p:nvPr/>
            </p:nvSpPr>
            <p:spPr bwMode="auto">
              <a:xfrm>
                <a:off x="3263007" y="5955539"/>
                <a:ext cx="2533129" cy="477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500" b="1" i="1" dirty="0" err="1" smtClean="0">
                    <a:solidFill>
                      <a:srgbClr val="001E3C"/>
                    </a:solidFill>
                    <a:cs typeface="Arial" pitchFamily="34" charset="0"/>
                  </a:rPr>
                  <a:t>Rhodnius</a:t>
                </a:r>
                <a:r>
                  <a:rPr lang="en-US" sz="2500" b="1" i="1" dirty="0" smtClean="0">
                    <a:solidFill>
                      <a:srgbClr val="001E3C"/>
                    </a:solidFill>
                    <a:cs typeface="Arial" pitchFamily="34" charset="0"/>
                  </a:rPr>
                  <a:t> </a:t>
                </a:r>
                <a:r>
                  <a:rPr lang="en-US" sz="2500" b="1" i="1" dirty="0" err="1" smtClean="0">
                    <a:solidFill>
                      <a:srgbClr val="001E3C"/>
                    </a:solidFill>
                    <a:cs typeface="Arial" pitchFamily="34" charset="0"/>
                  </a:rPr>
                  <a:t>prolixus</a:t>
                </a:r>
                <a:endParaRPr lang="en-US" sz="2500" b="1" i="1" dirty="0">
                  <a:solidFill>
                    <a:srgbClr val="001E3C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6" name="Retângulo 5"/>
            <p:cNvSpPr/>
            <p:nvPr/>
          </p:nvSpPr>
          <p:spPr>
            <a:xfrm>
              <a:off x="1285884" y="1500174"/>
              <a:ext cx="6572264" cy="1458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6600" b="1" dirty="0" smtClean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THE </a:t>
              </a:r>
              <a:r>
                <a:rPr lang="pt-BR" sz="6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BIG</a:t>
              </a:r>
              <a:r>
                <a:rPr lang="pt-BR" sz="6600" b="1" dirty="0" smtClean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 THREE</a:t>
              </a:r>
              <a:endParaRPr lang="pt-BR" sz="6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tângulo 13"/>
          <p:cNvSpPr/>
          <p:nvPr/>
        </p:nvSpPr>
        <p:spPr bwMode="auto">
          <a:xfrm>
            <a:off x="62578" y="188640"/>
            <a:ext cx="7929618" cy="802643"/>
          </a:xfrm>
          <a:prstGeom prst="rect">
            <a:avLst/>
          </a:prstGeom>
        </p:spPr>
        <p:txBody>
          <a:bodyPr wrap="square" bIns="10800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Avanços</a:t>
            </a:r>
            <a:endParaRPr lang="pt-BR" sz="3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0" y="953375"/>
            <a:ext cx="9142318" cy="8026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txBody>
          <a:bodyPr wrap="square" b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Transmissão por vetores </a:t>
            </a:r>
            <a:r>
              <a:rPr lang="pt-BR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domiciliados</a:t>
            </a:r>
            <a:endPara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6231" y="1324303"/>
            <a:ext cx="3596333" cy="527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3490" y="1418897"/>
            <a:ext cx="3604363" cy="516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1360207" y="1268760"/>
            <a:ext cx="64807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3" descr="INFT011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36"/>
          <a:stretch>
            <a:fillRect/>
          </a:stretch>
        </p:blipFill>
        <p:spPr bwMode="auto">
          <a:xfrm>
            <a:off x="0" y="1700808"/>
            <a:ext cx="1475656" cy="204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Estrela de 5 pontas 18"/>
          <p:cNvSpPr/>
          <p:nvPr/>
        </p:nvSpPr>
        <p:spPr>
          <a:xfrm>
            <a:off x="2749266" y="3559430"/>
            <a:ext cx="432000" cy="4320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0" y="506559"/>
            <a:ext cx="9142318" cy="8026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txBody>
          <a:bodyPr wrap="square" b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Vetores domiciliados – </a:t>
            </a:r>
            <a:r>
              <a:rPr lang="pt-BR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Triatoma</a:t>
            </a:r>
            <a:r>
              <a:rPr lang="pt-BR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infestans</a:t>
            </a:r>
            <a:endParaRPr lang="pt-BR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9027" t="4472" r="5415" b="2319"/>
          <a:stretch>
            <a:fillRect/>
          </a:stretch>
        </p:blipFill>
        <p:spPr bwMode="auto">
          <a:xfrm>
            <a:off x="24986" y="3861048"/>
            <a:ext cx="1978426" cy="24587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16" name="Grupo 15"/>
          <p:cNvGrpSpPr/>
          <p:nvPr/>
        </p:nvGrpSpPr>
        <p:grpSpPr>
          <a:xfrm>
            <a:off x="5220072" y="1597331"/>
            <a:ext cx="3672408" cy="4968552"/>
            <a:chOff x="5220072" y="1597331"/>
            <a:chExt cx="3672408" cy="4968552"/>
          </a:xfrm>
        </p:grpSpPr>
        <p:grpSp>
          <p:nvGrpSpPr>
            <p:cNvPr id="9" name="Grupo 12"/>
            <p:cNvGrpSpPr>
              <a:grpSpLocks/>
            </p:cNvGrpSpPr>
            <p:nvPr/>
          </p:nvGrpSpPr>
          <p:grpSpPr bwMode="auto">
            <a:xfrm>
              <a:off x="5220072" y="1597331"/>
              <a:ext cx="3672408" cy="4968552"/>
              <a:chOff x="5643563" y="1500188"/>
              <a:chExt cx="3286125" cy="4643437"/>
            </a:xfrm>
          </p:grpSpPr>
          <p:pic>
            <p:nvPicPr>
              <p:cNvPr id="10" name="Imagem 7" descr="lac-ecoregions.jpg"/>
              <p:cNvPicPr>
                <a:picLocks noChangeAspect="1"/>
              </p:cNvPicPr>
              <p:nvPr/>
            </p:nvPicPr>
            <p:blipFill>
              <a:blip r:embed="rId6" cstate="print">
                <a:lum contrast="10000"/>
              </a:blip>
              <a:srcRect l="39925" t="30823" r="2040" b="3571"/>
              <a:stretch>
                <a:fillRect/>
              </a:stretch>
            </p:blipFill>
            <p:spPr bwMode="auto">
              <a:xfrm>
                <a:off x="5643563" y="1500188"/>
                <a:ext cx="3286125" cy="4643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Forma livre 10"/>
              <p:cNvSpPr/>
              <p:nvPr/>
            </p:nvSpPr>
            <p:spPr>
              <a:xfrm>
                <a:off x="6640513" y="3373438"/>
                <a:ext cx="666750" cy="1198562"/>
              </a:xfrm>
              <a:custGeom>
                <a:avLst/>
                <a:gdLst>
                  <a:gd name="connsiteX0" fmla="*/ 20320 w 719328"/>
                  <a:gd name="connsiteY0" fmla="*/ 91440 h 1192784"/>
                  <a:gd name="connsiteX1" fmla="*/ 32512 w 719328"/>
                  <a:gd name="connsiteY1" fmla="*/ 6096 h 1192784"/>
                  <a:gd name="connsiteX2" fmla="*/ 215392 w 719328"/>
                  <a:gd name="connsiteY2" fmla="*/ 128016 h 1192784"/>
                  <a:gd name="connsiteX3" fmla="*/ 337312 w 719328"/>
                  <a:gd name="connsiteY3" fmla="*/ 79248 h 1192784"/>
                  <a:gd name="connsiteX4" fmla="*/ 666496 w 719328"/>
                  <a:gd name="connsiteY4" fmla="*/ 201168 h 1192784"/>
                  <a:gd name="connsiteX5" fmla="*/ 654304 w 719328"/>
                  <a:gd name="connsiteY5" fmla="*/ 530352 h 1192784"/>
                  <a:gd name="connsiteX6" fmla="*/ 508000 w 719328"/>
                  <a:gd name="connsiteY6" fmla="*/ 664464 h 1192784"/>
                  <a:gd name="connsiteX7" fmla="*/ 422656 w 719328"/>
                  <a:gd name="connsiteY7" fmla="*/ 1005840 h 1192784"/>
                  <a:gd name="connsiteX8" fmla="*/ 337312 w 719328"/>
                  <a:gd name="connsiteY8" fmla="*/ 1188720 h 1192784"/>
                  <a:gd name="connsiteX9" fmla="*/ 203200 w 719328"/>
                  <a:gd name="connsiteY9" fmla="*/ 981456 h 1192784"/>
                  <a:gd name="connsiteX10" fmla="*/ 117856 w 719328"/>
                  <a:gd name="connsiteY10" fmla="*/ 908304 h 1192784"/>
                  <a:gd name="connsiteX11" fmla="*/ 239776 w 719328"/>
                  <a:gd name="connsiteY11" fmla="*/ 798576 h 1192784"/>
                  <a:gd name="connsiteX12" fmla="*/ 178816 w 719328"/>
                  <a:gd name="connsiteY12" fmla="*/ 408432 h 1192784"/>
                  <a:gd name="connsiteX13" fmla="*/ 154432 w 719328"/>
                  <a:gd name="connsiteY13" fmla="*/ 225552 h 1192784"/>
                  <a:gd name="connsiteX14" fmla="*/ 20320 w 719328"/>
                  <a:gd name="connsiteY14" fmla="*/ 91440 h 1192784"/>
                  <a:gd name="connsiteX0" fmla="*/ 20320 w 668805"/>
                  <a:gd name="connsiteY0" fmla="*/ 91440 h 1192784"/>
                  <a:gd name="connsiteX1" fmla="*/ 32512 w 668805"/>
                  <a:gd name="connsiteY1" fmla="*/ 6096 h 1192784"/>
                  <a:gd name="connsiteX2" fmla="*/ 215392 w 668805"/>
                  <a:gd name="connsiteY2" fmla="*/ 128016 h 1192784"/>
                  <a:gd name="connsiteX3" fmla="*/ 337312 w 668805"/>
                  <a:gd name="connsiteY3" fmla="*/ 79248 h 1192784"/>
                  <a:gd name="connsiteX4" fmla="*/ 595007 w 668805"/>
                  <a:gd name="connsiteY4" fmla="*/ 201168 h 1192784"/>
                  <a:gd name="connsiteX5" fmla="*/ 654304 w 668805"/>
                  <a:gd name="connsiteY5" fmla="*/ 530352 h 1192784"/>
                  <a:gd name="connsiteX6" fmla="*/ 508000 w 668805"/>
                  <a:gd name="connsiteY6" fmla="*/ 664464 h 1192784"/>
                  <a:gd name="connsiteX7" fmla="*/ 422656 w 668805"/>
                  <a:gd name="connsiteY7" fmla="*/ 1005840 h 1192784"/>
                  <a:gd name="connsiteX8" fmla="*/ 337312 w 668805"/>
                  <a:gd name="connsiteY8" fmla="*/ 1188720 h 1192784"/>
                  <a:gd name="connsiteX9" fmla="*/ 203200 w 668805"/>
                  <a:gd name="connsiteY9" fmla="*/ 981456 h 1192784"/>
                  <a:gd name="connsiteX10" fmla="*/ 117856 w 668805"/>
                  <a:gd name="connsiteY10" fmla="*/ 908304 h 1192784"/>
                  <a:gd name="connsiteX11" fmla="*/ 239776 w 668805"/>
                  <a:gd name="connsiteY11" fmla="*/ 798576 h 1192784"/>
                  <a:gd name="connsiteX12" fmla="*/ 178816 w 668805"/>
                  <a:gd name="connsiteY12" fmla="*/ 408432 h 1192784"/>
                  <a:gd name="connsiteX13" fmla="*/ 154432 w 668805"/>
                  <a:gd name="connsiteY13" fmla="*/ 225552 h 1192784"/>
                  <a:gd name="connsiteX14" fmla="*/ 20320 w 668805"/>
                  <a:gd name="connsiteY14" fmla="*/ 91440 h 1192784"/>
                  <a:gd name="connsiteX0" fmla="*/ 20320 w 668805"/>
                  <a:gd name="connsiteY0" fmla="*/ 91440 h 1192784"/>
                  <a:gd name="connsiteX1" fmla="*/ 32512 w 668805"/>
                  <a:gd name="connsiteY1" fmla="*/ 6096 h 1192784"/>
                  <a:gd name="connsiteX2" fmla="*/ 215392 w 668805"/>
                  <a:gd name="connsiteY2" fmla="*/ 128016 h 1192784"/>
                  <a:gd name="connsiteX3" fmla="*/ 337312 w 668805"/>
                  <a:gd name="connsiteY3" fmla="*/ 79248 h 1192784"/>
                  <a:gd name="connsiteX4" fmla="*/ 447786 w 668805"/>
                  <a:gd name="connsiteY4" fmla="*/ 36440 h 1192784"/>
                  <a:gd name="connsiteX5" fmla="*/ 595007 w 668805"/>
                  <a:gd name="connsiteY5" fmla="*/ 201168 h 1192784"/>
                  <a:gd name="connsiteX6" fmla="*/ 654304 w 668805"/>
                  <a:gd name="connsiteY6" fmla="*/ 530352 h 1192784"/>
                  <a:gd name="connsiteX7" fmla="*/ 508000 w 668805"/>
                  <a:gd name="connsiteY7" fmla="*/ 664464 h 1192784"/>
                  <a:gd name="connsiteX8" fmla="*/ 422656 w 668805"/>
                  <a:gd name="connsiteY8" fmla="*/ 1005840 h 1192784"/>
                  <a:gd name="connsiteX9" fmla="*/ 337312 w 668805"/>
                  <a:gd name="connsiteY9" fmla="*/ 1188720 h 1192784"/>
                  <a:gd name="connsiteX10" fmla="*/ 203200 w 668805"/>
                  <a:gd name="connsiteY10" fmla="*/ 981456 h 1192784"/>
                  <a:gd name="connsiteX11" fmla="*/ 117856 w 668805"/>
                  <a:gd name="connsiteY11" fmla="*/ 908304 h 1192784"/>
                  <a:gd name="connsiteX12" fmla="*/ 239776 w 668805"/>
                  <a:gd name="connsiteY12" fmla="*/ 798576 h 1192784"/>
                  <a:gd name="connsiteX13" fmla="*/ 178816 w 668805"/>
                  <a:gd name="connsiteY13" fmla="*/ 408432 h 1192784"/>
                  <a:gd name="connsiteX14" fmla="*/ 154432 w 668805"/>
                  <a:gd name="connsiteY14" fmla="*/ 225552 h 1192784"/>
                  <a:gd name="connsiteX15" fmla="*/ 20320 w 668805"/>
                  <a:gd name="connsiteY15" fmla="*/ 91440 h 1192784"/>
                  <a:gd name="connsiteX0" fmla="*/ 20320 w 668805"/>
                  <a:gd name="connsiteY0" fmla="*/ 91440 h 1192784"/>
                  <a:gd name="connsiteX1" fmla="*/ 32512 w 668805"/>
                  <a:gd name="connsiteY1" fmla="*/ 6096 h 1192784"/>
                  <a:gd name="connsiteX2" fmla="*/ 215392 w 668805"/>
                  <a:gd name="connsiteY2" fmla="*/ 128016 h 1192784"/>
                  <a:gd name="connsiteX3" fmla="*/ 337312 w 668805"/>
                  <a:gd name="connsiteY3" fmla="*/ 221979 h 1192784"/>
                  <a:gd name="connsiteX4" fmla="*/ 447786 w 668805"/>
                  <a:gd name="connsiteY4" fmla="*/ 36440 h 1192784"/>
                  <a:gd name="connsiteX5" fmla="*/ 595007 w 668805"/>
                  <a:gd name="connsiteY5" fmla="*/ 201168 h 1192784"/>
                  <a:gd name="connsiteX6" fmla="*/ 654304 w 668805"/>
                  <a:gd name="connsiteY6" fmla="*/ 530352 h 1192784"/>
                  <a:gd name="connsiteX7" fmla="*/ 508000 w 668805"/>
                  <a:gd name="connsiteY7" fmla="*/ 664464 h 1192784"/>
                  <a:gd name="connsiteX8" fmla="*/ 422656 w 668805"/>
                  <a:gd name="connsiteY8" fmla="*/ 1005840 h 1192784"/>
                  <a:gd name="connsiteX9" fmla="*/ 337312 w 668805"/>
                  <a:gd name="connsiteY9" fmla="*/ 1188720 h 1192784"/>
                  <a:gd name="connsiteX10" fmla="*/ 203200 w 668805"/>
                  <a:gd name="connsiteY10" fmla="*/ 981456 h 1192784"/>
                  <a:gd name="connsiteX11" fmla="*/ 117856 w 668805"/>
                  <a:gd name="connsiteY11" fmla="*/ 908304 h 1192784"/>
                  <a:gd name="connsiteX12" fmla="*/ 239776 w 668805"/>
                  <a:gd name="connsiteY12" fmla="*/ 798576 h 1192784"/>
                  <a:gd name="connsiteX13" fmla="*/ 178816 w 668805"/>
                  <a:gd name="connsiteY13" fmla="*/ 408432 h 1192784"/>
                  <a:gd name="connsiteX14" fmla="*/ 154432 w 668805"/>
                  <a:gd name="connsiteY14" fmla="*/ 225552 h 1192784"/>
                  <a:gd name="connsiteX15" fmla="*/ 20320 w 668805"/>
                  <a:gd name="connsiteY15" fmla="*/ 91440 h 1192784"/>
                  <a:gd name="connsiteX0" fmla="*/ 20320 w 668805"/>
                  <a:gd name="connsiteY0" fmla="*/ 91440 h 1192784"/>
                  <a:gd name="connsiteX1" fmla="*/ 32512 w 668805"/>
                  <a:gd name="connsiteY1" fmla="*/ 6096 h 1192784"/>
                  <a:gd name="connsiteX2" fmla="*/ 215392 w 668805"/>
                  <a:gd name="connsiteY2" fmla="*/ 128016 h 1192784"/>
                  <a:gd name="connsiteX3" fmla="*/ 337312 w 668805"/>
                  <a:gd name="connsiteY3" fmla="*/ 221979 h 1192784"/>
                  <a:gd name="connsiteX4" fmla="*/ 447786 w 668805"/>
                  <a:gd name="connsiteY4" fmla="*/ 36440 h 1192784"/>
                  <a:gd name="connsiteX5" fmla="*/ 595007 w 668805"/>
                  <a:gd name="connsiteY5" fmla="*/ 201168 h 1192784"/>
                  <a:gd name="connsiteX6" fmla="*/ 654304 w 668805"/>
                  <a:gd name="connsiteY6" fmla="*/ 530352 h 1192784"/>
                  <a:gd name="connsiteX7" fmla="*/ 508000 w 668805"/>
                  <a:gd name="connsiteY7" fmla="*/ 664464 h 1192784"/>
                  <a:gd name="connsiteX8" fmla="*/ 422656 w 668805"/>
                  <a:gd name="connsiteY8" fmla="*/ 1005840 h 1192784"/>
                  <a:gd name="connsiteX9" fmla="*/ 337312 w 668805"/>
                  <a:gd name="connsiteY9" fmla="*/ 1188720 h 1192784"/>
                  <a:gd name="connsiteX10" fmla="*/ 203200 w 668805"/>
                  <a:gd name="connsiteY10" fmla="*/ 981456 h 1192784"/>
                  <a:gd name="connsiteX11" fmla="*/ 117856 w 668805"/>
                  <a:gd name="connsiteY11" fmla="*/ 908304 h 1192784"/>
                  <a:gd name="connsiteX12" fmla="*/ 239776 w 668805"/>
                  <a:gd name="connsiteY12" fmla="*/ 798576 h 1192784"/>
                  <a:gd name="connsiteX13" fmla="*/ 178816 w 668805"/>
                  <a:gd name="connsiteY13" fmla="*/ 408432 h 1192784"/>
                  <a:gd name="connsiteX14" fmla="*/ 154432 w 668805"/>
                  <a:gd name="connsiteY14" fmla="*/ 225552 h 1192784"/>
                  <a:gd name="connsiteX15" fmla="*/ 20320 w 668805"/>
                  <a:gd name="connsiteY15" fmla="*/ 91440 h 1192784"/>
                  <a:gd name="connsiteX0" fmla="*/ 20320 w 668805"/>
                  <a:gd name="connsiteY0" fmla="*/ 91440 h 1192784"/>
                  <a:gd name="connsiteX1" fmla="*/ 32512 w 668805"/>
                  <a:gd name="connsiteY1" fmla="*/ 6096 h 1192784"/>
                  <a:gd name="connsiteX2" fmla="*/ 215392 w 668805"/>
                  <a:gd name="connsiteY2" fmla="*/ 128016 h 1192784"/>
                  <a:gd name="connsiteX3" fmla="*/ 337312 w 668805"/>
                  <a:gd name="connsiteY3" fmla="*/ 221979 h 1192784"/>
                  <a:gd name="connsiteX4" fmla="*/ 447786 w 668805"/>
                  <a:gd name="connsiteY4" fmla="*/ 36440 h 1192784"/>
                  <a:gd name="connsiteX5" fmla="*/ 595007 w 668805"/>
                  <a:gd name="connsiteY5" fmla="*/ 201168 h 1192784"/>
                  <a:gd name="connsiteX6" fmla="*/ 654304 w 668805"/>
                  <a:gd name="connsiteY6" fmla="*/ 530352 h 1192784"/>
                  <a:gd name="connsiteX7" fmla="*/ 508000 w 668805"/>
                  <a:gd name="connsiteY7" fmla="*/ 664464 h 1192784"/>
                  <a:gd name="connsiteX8" fmla="*/ 422656 w 668805"/>
                  <a:gd name="connsiteY8" fmla="*/ 1005840 h 1192784"/>
                  <a:gd name="connsiteX9" fmla="*/ 337312 w 668805"/>
                  <a:gd name="connsiteY9" fmla="*/ 1188720 h 1192784"/>
                  <a:gd name="connsiteX10" fmla="*/ 203200 w 668805"/>
                  <a:gd name="connsiteY10" fmla="*/ 981456 h 1192784"/>
                  <a:gd name="connsiteX11" fmla="*/ 117856 w 668805"/>
                  <a:gd name="connsiteY11" fmla="*/ 908304 h 1192784"/>
                  <a:gd name="connsiteX12" fmla="*/ 239776 w 668805"/>
                  <a:gd name="connsiteY12" fmla="*/ 798576 h 1192784"/>
                  <a:gd name="connsiteX13" fmla="*/ 178816 w 668805"/>
                  <a:gd name="connsiteY13" fmla="*/ 408432 h 1192784"/>
                  <a:gd name="connsiteX14" fmla="*/ 116307 w 668805"/>
                  <a:gd name="connsiteY14" fmla="*/ 216035 h 1192784"/>
                  <a:gd name="connsiteX15" fmla="*/ 20320 w 668805"/>
                  <a:gd name="connsiteY15" fmla="*/ 91440 h 1192784"/>
                  <a:gd name="connsiteX0" fmla="*/ 19523 w 668008"/>
                  <a:gd name="connsiteY0" fmla="*/ 96199 h 1197543"/>
                  <a:gd name="connsiteX1" fmla="*/ 31715 w 668008"/>
                  <a:gd name="connsiteY1" fmla="*/ 10855 h 1197543"/>
                  <a:gd name="connsiteX2" fmla="*/ 209816 w 668008"/>
                  <a:gd name="connsiteY2" fmla="*/ 161327 h 1197543"/>
                  <a:gd name="connsiteX3" fmla="*/ 336515 w 668008"/>
                  <a:gd name="connsiteY3" fmla="*/ 226738 h 1197543"/>
                  <a:gd name="connsiteX4" fmla="*/ 446989 w 668008"/>
                  <a:gd name="connsiteY4" fmla="*/ 41199 h 1197543"/>
                  <a:gd name="connsiteX5" fmla="*/ 594210 w 668008"/>
                  <a:gd name="connsiteY5" fmla="*/ 205927 h 1197543"/>
                  <a:gd name="connsiteX6" fmla="*/ 653507 w 668008"/>
                  <a:gd name="connsiteY6" fmla="*/ 535111 h 1197543"/>
                  <a:gd name="connsiteX7" fmla="*/ 507203 w 668008"/>
                  <a:gd name="connsiteY7" fmla="*/ 669223 h 1197543"/>
                  <a:gd name="connsiteX8" fmla="*/ 421859 w 668008"/>
                  <a:gd name="connsiteY8" fmla="*/ 1010599 h 1197543"/>
                  <a:gd name="connsiteX9" fmla="*/ 336515 w 668008"/>
                  <a:gd name="connsiteY9" fmla="*/ 1193479 h 1197543"/>
                  <a:gd name="connsiteX10" fmla="*/ 202403 w 668008"/>
                  <a:gd name="connsiteY10" fmla="*/ 986215 h 1197543"/>
                  <a:gd name="connsiteX11" fmla="*/ 117059 w 668008"/>
                  <a:gd name="connsiteY11" fmla="*/ 913063 h 1197543"/>
                  <a:gd name="connsiteX12" fmla="*/ 238979 w 668008"/>
                  <a:gd name="connsiteY12" fmla="*/ 803335 h 1197543"/>
                  <a:gd name="connsiteX13" fmla="*/ 178019 w 668008"/>
                  <a:gd name="connsiteY13" fmla="*/ 413191 h 1197543"/>
                  <a:gd name="connsiteX14" fmla="*/ 115510 w 668008"/>
                  <a:gd name="connsiteY14" fmla="*/ 220794 h 1197543"/>
                  <a:gd name="connsiteX15" fmla="*/ 19523 w 668008"/>
                  <a:gd name="connsiteY15" fmla="*/ 96199 h 1197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8008" h="1197543">
                    <a:moveTo>
                      <a:pt x="19523" y="96199"/>
                    </a:moveTo>
                    <a:cubicBezTo>
                      <a:pt x="5557" y="61209"/>
                      <a:pt x="0" y="0"/>
                      <a:pt x="31715" y="10855"/>
                    </a:cubicBezTo>
                    <a:cubicBezTo>
                      <a:pt x="63430" y="21710"/>
                      <a:pt x="159016" y="125347"/>
                      <a:pt x="209816" y="161327"/>
                    </a:cubicBezTo>
                    <a:cubicBezTo>
                      <a:pt x="260616" y="197307"/>
                      <a:pt x="296986" y="246759"/>
                      <a:pt x="336515" y="226738"/>
                    </a:cubicBezTo>
                    <a:cubicBezTo>
                      <a:pt x="376044" y="206717"/>
                      <a:pt x="404040" y="44667"/>
                      <a:pt x="446989" y="41199"/>
                    </a:cubicBezTo>
                    <a:cubicBezTo>
                      <a:pt x="489938" y="37731"/>
                      <a:pt x="559790" y="123608"/>
                      <a:pt x="594210" y="205927"/>
                    </a:cubicBezTo>
                    <a:cubicBezTo>
                      <a:pt x="628630" y="288246"/>
                      <a:pt x="668008" y="457895"/>
                      <a:pt x="653507" y="535111"/>
                    </a:cubicBezTo>
                    <a:cubicBezTo>
                      <a:pt x="639006" y="612327"/>
                      <a:pt x="545811" y="589975"/>
                      <a:pt x="507203" y="669223"/>
                    </a:cubicBezTo>
                    <a:cubicBezTo>
                      <a:pt x="468595" y="748471"/>
                      <a:pt x="450307" y="923223"/>
                      <a:pt x="421859" y="1010599"/>
                    </a:cubicBezTo>
                    <a:cubicBezTo>
                      <a:pt x="393411" y="1097975"/>
                      <a:pt x="373091" y="1197543"/>
                      <a:pt x="336515" y="1193479"/>
                    </a:cubicBezTo>
                    <a:cubicBezTo>
                      <a:pt x="299939" y="1189415"/>
                      <a:pt x="238979" y="1032951"/>
                      <a:pt x="202403" y="986215"/>
                    </a:cubicBezTo>
                    <a:cubicBezTo>
                      <a:pt x="165827" y="939479"/>
                      <a:pt x="110963" y="943543"/>
                      <a:pt x="117059" y="913063"/>
                    </a:cubicBezTo>
                    <a:cubicBezTo>
                      <a:pt x="123155" y="882583"/>
                      <a:pt x="228819" y="886647"/>
                      <a:pt x="238979" y="803335"/>
                    </a:cubicBezTo>
                    <a:cubicBezTo>
                      <a:pt x="249139" y="720023"/>
                      <a:pt x="198597" y="510281"/>
                      <a:pt x="178019" y="413191"/>
                    </a:cubicBezTo>
                    <a:cubicBezTo>
                      <a:pt x="157441" y="316101"/>
                      <a:pt x="148022" y="271594"/>
                      <a:pt x="115510" y="220794"/>
                    </a:cubicBezTo>
                    <a:cubicBezTo>
                      <a:pt x="82998" y="169994"/>
                      <a:pt x="33489" y="131189"/>
                      <a:pt x="19523" y="96199"/>
                    </a:cubicBezTo>
                    <a:close/>
                  </a:path>
                </a:pathLst>
              </a:custGeom>
              <a:solidFill>
                <a:srgbClr val="FF0000">
                  <a:alpha val="60000"/>
                </a:srgbClr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</p:grpSp>
        <p:cxnSp>
          <p:nvCxnSpPr>
            <p:cNvPr id="14" name="Conector de seta reta 13"/>
            <p:cNvCxnSpPr/>
            <p:nvPr/>
          </p:nvCxnSpPr>
          <p:spPr>
            <a:xfrm flipH="1">
              <a:off x="6997021" y="3583526"/>
              <a:ext cx="383291" cy="1773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de seta reta 14"/>
            <p:cNvCxnSpPr/>
            <p:nvPr/>
          </p:nvCxnSpPr>
          <p:spPr>
            <a:xfrm flipH="1">
              <a:off x="7096871" y="3992728"/>
              <a:ext cx="383291" cy="1773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44" y="381550"/>
            <a:ext cx="8609507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</a:blip>
          <a:srcRect l="14064"/>
          <a:stretch>
            <a:fillRect/>
          </a:stretch>
        </p:blipFill>
        <p:spPr bwMode="auto">
          <a:xfrm>
            <a:off x="2919712" y="367644"/>
            <a:ext cx="3232909" cy="3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43341" b="80102"/>
          <a:stretch>
            <a:fillRect/>
          </a:stretch>
        </p:blipFill>
        <p:spPr bwMode="auto">
          <a:xfrm>
            <a:off x="200232" y="2667566"/>
            <a:ext cx="1800000" cy="125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 l="43341" t="79538"/>
          <a:stretch>
            <a:fillRect/>
          </a:stretch>
        </p:blipFill>
        <p:spPr bwMode="auto">
          <a:xfrm>
            <a:off x="200232" y="5306459"/>
            <a:ext cx="1800000" cy="129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2059478" y="5667962"/>
            <a:ext cx="2571768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~3% </a:t>
            </a:r>
            <a:r>
              <a:rPr lang="pt-BR" sz="2000" b="1" dirty="0" err="1" smtClean="0">
                <a:solidFill>
                  <a:schemeClr val="bg1"/>
                </a:solidFill>
              </a:rPr>
              <a:t>Infestation</a:t>
            </a:r>
            <a:endParaRPr lang="pt-BR" sz="2000" b="1" dirty="0" smtClean="0">
              <a:solidFill>
                <a:schemeClr val="bg1"/>
              </a:solidFill>
            </a:endParaRPr>
          </a:p>
          <a:p>
            <a:pPr algn="ctr"/>
            <a:r>
              <a:rPr lang="pt-BR" sz="2000" b="1" dirty="0" smtClean="0">
                <a:solidFill>
                  <a:srgbClr val="FFFF00"/>
                </a:solidFill>
              </a:rPr>
              <a:t>230-350 cases/</a:t>
            </a:r>
            <a:r>
              <a:rPr lang="pt-BR" sz="2000" b="1" dirty="0" err="1" smtClean="0">
                <a:solidFill>
                  <a:srgbClr val="FFFF00"/>
                </a:solidFill>
              </a:rPr>
              <a:t>year</a:t>
            </a:r>
            <a:endParaRPr lang="pt-BR" sz="2000" b="1" dirty="0">
              <a:solidFill>
                <a:srgbClr val="FFFF00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4739260" y="2726812"/>
            <a:ext cx="4286740" cy="3865064"/>
            <a:chOff x="4714876" y="2843590"/>
            <a:chExt cx="4286740" cy="3865064"/>
          </a:xfrm>
        </p:grpSpPr>
        <p:grpSp>
          <p:nvGrpSpPr>
            <p:cNvPr id="10" name="Grupo 16"/>
            <p:cNvGrpSpPr/>
            <p:nvPr/>
          </p:nvGrpSpPr>
          <p:grpSpPr>
            <a:xfrm>
              <a:off x="4714876" y="2843590"/>
              <a:ext cx="4286740" cy="3157178"/>
              <a:chOff x="4714876" y="2986466"/>
              <a:chExt cx="4286740" cy="3157178"/>
            </a:xfrm>
          </p:grpSpPr>
          <p:grpSp>
            <p:nvGrpSpPr>
              <p:cNvPr id="12" name="Grupo 14"/>
              <p:cNvGrpSpPr/>
              <p:nvPr/>
            </p:nvGrpSpPr>
            <p:grpSpPr>
              <a:xfrm>
                <a:off x="4714876" y="3143248"/>
                <a:ext cx="3857652" cy="3000396"/>
                <a:chOff x="4714876" y="3083952"/>
                <a:chExt cx="3857652" cy="3000396"/>
              </a:xfrm>
            </p:grpSpPr>
            <p:pic>
              <p:nvPicPr>
                <p:cNvPr id="14" name="Picture 6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1951" t="4638" r="1462" b="11389"/>
                <a:stretch>
                  <a:fillRect/>
                </a:stretch>
              </p:blipFill>
              <p:spPr bwMode="auto">
                <a:xfrm>
                  <a:off x="4714876" y="3083952"/>
                  <a:ext cx="3857652" cy="2585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5" name="CaixaDeTexto 9"/>
                <p:cNvSpPr txBox="1"/>
                <p:nvPr/>
              </p:nvSpPr>
              <p:spPr>
                <a:xfrm>
                  <a:off x="5000628" y="5715016"/>
                  <a:ext cx="6976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2006</a:t>
                  </a:r>
                  <a:endParaRPr lang="pt-BR" dirty="0"/>
                </a:p>
              </p:txBody>
            </p:sp>
            <p:sp>
              <p:nvSpPr>
                <p:cNvPr id="16" name="CaixaDeTexto 15"/>
                <p:cNvSpPr txBox="1"/>
                <p:nvPr/>
              </p:nvSpPr>
              <p:spPr>
                <a:xfrm>
                  <a:off x="5695185" y="5715016"/>
                  <a:ext cx="6976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2007</a:t>
                  </a:r>
                  <a:endParaRPr lang="pt-BR" dirty="0"/>
                </a:p>
              </p:txBody>
            </p:sp>
            <p:sp>
              <p:nvSpPr>
                <p:cNvPr id="17" name="CaixaDeTexto 16"/>
                <p:cNvSpPr txBox="1"/>
                <p:nvPr/>
              </p:nvSpPr>
              <p:spPr>
                <a:xfrm>
                  <a:off x="6417196" y="5715016"/>
                  <a:ext cx="6976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2008</a:t>
                  </a:r>
                  <a:endParaRPr lang="pt-BR" dirty="0"/>
                </a:p>
              </p:txBody>
            </p:sp>
            <p:sp>
              <p:nvSpPr>
                <p:cNvPr id="18" name="CaixaDeTexto 17"/>
                <p:cNvSpPr txBox="1"/>
                <p:nvPr/>
              </p:nvSpPr>
              <p:spPr>
                <a:xfrm>
                  <a:off x="7111753" y="5715016"/>
                  <a:ext cx="6976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2009</a:t>
                  </a:r>
                  <a:endParaRPr lang="pt-BR" dirty="0"/>
                </a:p>
              </p:txBody>
            </p:sp>
            <p:sp>
              <p:nvSpPr>
                <p:cNvPr id="19" name="CaixaDeTexto 18"/>
                <p:cNvSpPr txBox="1"/>
                <p:nvPr/>
              </p:nvSpPr>
              <p:spPr>
                <a:xfrm>
                  <a:off x="7838325" y="5715016"/>
                  <a:ext cx="6976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2010</a:t>
                  </a:r>
                  <a:endParaRPr lang="pt-BR" dirty="0"/>
                </a:p>
              </p:txBody>
            </p:sp>
          </p:grpSp>
          <p:sp>
            <p:nvSpPr>
              <p:cNvPr id="13" name="CaixaDeTexto 12"/>
              <p:cNvSpPr txBox="1"/>
              <p:nvPr/>
            </p:nvSpPr>
            <p:spPr>
              <a:xfrm>
                <a:off x="6338708" y="2986466"/>
                <a:ext cx="2662908" cy="1015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2000" b="1" dirty="0" err="1" smtClean="0"/>
                  <a:t>Infection</a:t>
                </a:r>
                <a:r>
                  <a:rPr lang="pt-BR" sz="2000" b="1" dirty="0" smtClean="0"/>
                  <a:t> </a:t>
                </a:r>
                <a:r>
                  <a:rPr lang="pt-BR" sz="2000" b="1" dirty="0" err="1" smtClean="0"/>
                  <a:t>prevalence</a:t>
                </a:r>
                <a:endParaRPr lang="pt-BR" sz="2000" b="1" dirty="0" smtClean="0"/>
              </a:p>
              <a:p>
                <a:pPr algn="ctr"/>
                <a:r>
                  <a:rPr lang="pt-BR" sz="2000" b="1" dirty="0" smtClean="0"/>
                  <a:t>&lt; 5 </a:t>
                </a:r>
                <a:r>
                  <a:rPr lang="pt-BR" sz="2000" b="1" dirty="0" err="1" smtClean="0"/>
                  <a:t>years</a:t>
                </a:r>
                <a:r>
                  <a:rPr lang="pt-BR" sz="2000" b="1" dirty="0" smtClean="0"/>
                  <a:t> </a:t>
                </a:r>
                <a:r>
                  <a:rPr lang="pt-BR" sz="2000" b="1" dirty="0" err="1" smtClean="0"/>
                  <a:t>old</a:t>
                </a:r>
                <a:endParaRPr lang="pt-BR" sz="2000" b="1" dirty="0" smtClean="0"/>
              </a:p>
              <a:p>
                <a:pPr algn="ctr"/>
                <a:r>
                  <a:rPr lang="pt-BR" sz="2000" b="1" dirty="0" smtClean="0"/>
                  <a:t>(</a:t>
                </a:r>
                <a:r>
                  <a:rPr lang="pt-BR" sz="2000" b="1" i="1" dirty="0" smtClean="0"/>
                  <a:t>n</a:t>
                </a:r>
                <a:r>
                  <a:rPr lang="pt-BR" sz="2000" b="1" dirty="0" smtClean="0"/>
                  <a:t> = 26,447)</a:t>
                </a:r>
                <a:endParaRPr lang="pt-BR" sz="2000" b="1" dirty="0"/>
              </a:p>
            </p:txBody>
          </p:sp>
        </p:grpSp>
        <p:sp>
          <p:nvSpPr>
            <p:cNvPr id="11" name="CaixaDeTexto 10"/>
            <p:cNvSpPr txBox="1"/>
            <p:nvPr/>
          </p:nvSpPr>
          <p:spPr>
            <a:xfrm>
              <a:off x="5572132" y="6000768"/>
              <a:ext cx="2571768" cy="707886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 smtClean="0">
                  <a:solidFill>
                    <a:schemeClr val="bg1"/>
                  </a:solidFill>
                </a:rPr>
                <a:t>~700 cases/</a:t>
              </a:r>
              <a:r>
                <a:rPr lang="pt-BR" sz="2000" b="1" dirty="0" err="1" smtClean="0">
                  <a:solidFill>
                    <a:schemeClr val="bg1"/>
                  </a:solidFill>
                </a:rPr>
                <a:t>year</a:t>
              </a:r>
              <a:endParaRPr lang="pt-BR" sz="20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pt-BR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 3%</a:t>
              </a:r>
              <a:r>
                <a:rPr lang="pt-BR" sz="2000" b="1" dirty="0" smtClean="0">
                  <a:solidFill>
                    <a:schemeClr val="bg1"/>
                  </a:solidFill>
                </a:rPr>
                <a:t> </a:t>
              </a:r>
              <a:r>
                <a:rPr lang="pt-BR" sz="2000" b="1" dirty="0" err="1" smtClean="0">
                  <a:solidFill>
                    <a:schemeClr val="bg1"/>
                  </a:solidFill>
                </a:rPr>
                <a:t>Infestation</a:t>
              </a:r>
              <a:endParaRPr lang="pt-BR" sz="2000" b="1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 l="43341" t="19871" b="59826"/>
          <a:stretch>
            <a:fillRect/>
          </a:stretch>
        </p:blipFill>
        <p:spPr bwMode="auto">
          <a:xfrm>
            <a:off x="2259742" y="2667566"/>
            <a:ext cx="1800000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 cstate="print"/>
          <a:srcRect l="43341" t="39911" b="40107"/>
          <a:stretch>
            <a:fillRect/>
          </a:stretch>
        </p:blipFill>
        <p:spPr bwMode="auto">
          <a:xfrm>
            <a:off x="200232" y="4012696"/>
            <a:ext cx="1800000" cy="125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 cstate="print"/>
          <a:srcRect l="43341" t="59860" b="20172"/>
          <a:stretch>
            <a:fillRect/>
          </a:stretch>
        </p:blipFill>
        <p:spPr bwMode="auto">
          <a:xfrm>
            <a:off x="2271934" y="4018913"/>
            <a:ext cx="1800000" cy="125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0" descr="INFT011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838"/>
          <a:stretch>
            <a:fillRect/>
          </a:stretch>
        </p:blipFill>
        <p:spPr bwMode="auto">
          <a:xfrm rot="16200000">
            <a:off x="7178442" y="1109412"/>
            <a:ext cx="1284782" cy="178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ixaDeTexto 2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Meus documentos\Students\Nataly BOLIVIA\Submission 1\R1\R2\Suppl\Figure S1.tiff"/>
          <p:cNvPicPr>
            <a:picLocks noChangeAspect="1" noChangeArrowheads="1"/>
          </p:cNvPicPr>
          <p:nvPr/>
        </p:nvPicPr>
        <p:blipFill>
          <a:blip r:embed="rId2" cstate="print"/>
          <a:srcRect l="2330" t="7644" b="8635"/>
          <a:stretch>
            <a:fillRect/>
          </a:stretch>
        </p:blipFill>
        <p:spPr bwMode="auto">
          <a:xfrm>
            <a:off x="14476" y="2310986"/>
            <a:ext cx="7525344" cy="4536504"/>
          </a:xfrm>
          <a:prstGeom prst="rect">
            <a:avLst/>
          </a:prstGeom>
          <a:noFill/>
        </p:spPr>
      </p:pic>
      <p:grpSp>
        <p:nvGrpSpPr>
          <p:cNvPr id="22" name="Grupo 21"/>
          <p:cNvGrpSpPr/>
          <p:nvPr/>
        </p:nvGrpSpPr>
        <p:grpSpPr>
          <a:xfrm>
            <a:off x="35496" y="454771"/>
            <a:ext cx="3805914" cy="1934587"/>
            <a:chOff x="-4982" y="404664"/>
            <a:chExt cx="3805914" cy="1934587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8797" t="6502" r="16888" b="21051"/>
            <a:stretch>
              <a:fillRect/>
            </a:stretch>
          </p:blipFill>
          <p:spPr bwMode="auto">
            <a:xfrm>
              <a:off x="-4982" y="404664"/>
              <a:ext cx="1872000" cy="1871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1597" t="3593" r="3130" b="5961"/>
            <a:stretch>
              <a:fillRect/>
            </a:stretch>
          </p:blipFill>
          <p:spPr bwMode="auto">
            <a:xfrm>
              <a:off x="1938353" y="476672"/>
              <a:ext cx="1862579" cy="186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1" name="Grupo 20"/>
          <p:cNvGrpSpPr/>
          <p:nvPr/>
        </p:nvGrpSpPr>
        <p:grpSpPr>
          <a:xfrm>
            <a:off x="3923928" y="476672"/>
            <a:ext cx="5184576" cy="4505578"/>
            <a:chOff x="3923928" y="404664"/>
            <a:chExt cx="5184576" cy="4505578"/>
          </a:xfrm>
        </p:grpSpPr>
        <p:pic>
          <p:nvPicPr>
            <p:cNvPr id="1027" name="Picture 3" descr="D:\Meus documentos\Students\Nataly BOLIVIA\Submission 1\R1\Suppl\Figure S2.tiff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3923928" y="404664"/>
              <a:ext cx="5184576" cy="4505578"/>
            </a:xfrm>
            <a:prstGeom prst="rect">
              <a:avLst/>
            </a:prstGeom>
            <a:noFill/>
          </p:spPr>
        </p:pic>
        <p:cxnSp>
          <p:nvCxnSpPr>
            <p:cNvPr id="8" name="Conector reto 7"/>
            <p:cNvCxnSpPr/>
            <p:nvPr/>
          </p:nvCxnSpPr>
          <p:spPr>
            <a:xfrm>
              <a:off x="5267702" y="2516711"/>
              <a:ext cx="0" cy="756000"/>
            </a:xfrm>
            <a:prstGeom prst="line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/>
            <p:cNvCxnSpPr/>
            <p:nvPr/>
          </p:nvCxnSpPr>
          <p:spPr>
            <a:xfrm>
              <a:off x="5724128" y="2118567"/>
              <a:ext cx="0" cy="612000"/>
            </a:xfrm>
            <a:prstGeom prst="line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>
            <a:xfrm>
              <a:off x="6636417" y="1484848"/>
              <a:ext cx="0" cy="468000"/>
            </a:xfrm>
            <a:prstGeom prst="line">
              <a:avLst/>
            </a:prstGeom>
            <a:ln w="571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4932040" y="1412776"/>
              <a:ext cx="4104456" cy="0"/>
            </a:xfrm>
            <a:prstGeom prst="line">
              <a:avLst/>
            </a:prstGeom>
            <a:ln w="28575">
              <a:solidFill>
                <a:srgbClr val="0066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>
              <a:off x="6180554" y="908720"/>
              <a:ext cx="0" cy="576000"/>
            </a:xfrm>
            <a:prstGeom prst="line">
              <a:avLst/>
            </a:prstGeom>
            <a:ln w="57150">
              <a:solidFill>
                <a:srgbClr val="66FF33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>
              <a:off x="7092280" y="908720"/>
              <a:ext cx="0" cy="540000"/>
            </a:xfrm>
            <a:prstGeom prst="line">
              <a:avLst/>
            </a:prstGeom>
            <a:ln w="57150">
              <a:solidFill>
                <a:srgbClr val="66FF33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>
              <a:off x="7539180" y="1204238"/>
              <a:ext cx="0" cy="540000"/>
            </a:xfrm>
            <a:prstGeom prst="line">
              <a:avLst/>
            </a:prstGeom>
            <a:ln w="57150">
              <a:solidFill>
                <a:srgbClr val="66FF33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7994480" y="1283612"/>
              <a:ext cx="0" cy="468000"/>
            </a:xfrm>
            <a:prstGeom prst="line">
              <a:avLst/>
            </a:prstGeom>
            <a:ln w="57150">
              <a:solidFill>
                <a:srgbClr val="66FF33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>
              <a:off x="8450906" y="1052736"/>
              <a:ext cx="0" cy="475200"/>
            </a:xfrm>
            <a:prstGeom prst="line">
              <a:avLst/>
            </a:prstGeom>
            <a:ln w="57150">
              <a:solidFill>
                <a:srgbClr val="66FF33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>
              <a:off x="8906769" y="1038447"/>
              <a:ext cx="0" cy="504000"/>
            </a:xfrm>
            <a:prstGeom prst="line">
              <a:avLst/>
            </a:prstGeom>
            <a:ln w="57150">
              <a:solidFill>
                <a:srgbClr val="66FF33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41" y="1285860"/>
            <a:ext cx="8929718" cy="216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06268" y="3714752"/>
            <a:ext cx="5000660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Full-size image (43 K)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5321210" y="3714752"/>
            <a:ext cx="3699636" cy="2772000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6382334" y="3381947"/>
            <a:ext cx="2771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err="1" smtClean="0"/>
              <a:t>Noireau</a:t>
            </a:r>
            <a:r>
              <a:rPr lang="pt-BR" sz="1400" dirty="0" smtClean="0"/>
              <a:t> </a:t>
            </a:r>
            <a:r>
              <a:rPr lang="pt-BR" sz="1400" dirty="0" err="1" smtClean="0"/>
              <a:t>et</a:t>
            </a:r>
            <a:r>
              <a:rPr lang="pt-BR" sz="1400" dirty="0" smtClean="0"/>
              <a:t> al. 2005 </a:t>
            </a:r>
            <a:r>
              <a:rPr lang="pt-BR" sz="1400" dirty="0" err="1" smtClean="0"/>
              <a:t>Trends</a:t>
            </a:r>
            <a:r>
              <a:rPr lang="pt-BR" sz="1400" dirty="0" smtClean="0"/>
              <a:t> </a:t>
            </a:r>
            <a:r>
              <a:rPr lang="pt-BR" sz="1400" dirty="0" err="1" smtClean="0"/>
              <a:t>Parasitol</a:t>
            </a:r>
            <a:endParaRPr lang="pt-BR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6950410" y="6431755"/>
            <a:ext cx="2194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/>
              <a:t>Cortez </a:t>
            </a:r>
            <a:r>
              <a:rPr lang="pt-BR" sz="1400" dirty="0" err="1" smtClean="0"/>
              <a:t>et</a:t>
            </a:r>
            <a:r>
              <a:rPr lang="pt-BR" sz="1400" dirty="0" smtClean="0"/>
              <a:t> al. 2007 </a:t>
            </a:r>
            <a:r>
              <a:rPr lang="pt-BR" sz="1400" dirty="0" err="1" smtClean="0"/>
              <a:t>Acta</a:t>
            </a:r>
            <a:r>
              <a:rPr lang="pt-BR" sz="1400" dirty="0" smtClean="0"/>
              <a:t> </a:t>
            </a:r>
            <a:r>
              <a:rPr lang="pt-BR" sz="1400" dirty="0" err="1" smtClean="0"/>
              <a:t>Trop</a:t>
            </a:r>
            <a:endParaRPr lang="pt-BR" sz="140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383731"/>
            <a:ext cx="9144000" cy="5238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i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Triatoma infestans</a:t>
            </a:r>
            <a:r>
              <a:rPr lang="pt-BR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pt-BR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Populações silvestres</a:t>
            </a:r>
            <a:endParaRPr lang="pt-BR" sz="28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0"/>
            <a:ext cx="9144000" cy="3571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tIns="72000" rtlCol="0">
            <a:no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de triatomíneos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/>
          </a:blip>
          <a:srcRect/>
          <a:stretch>
            <a:fillRect/>
          </a:stretch>
        </p:blipFill>
        <p:spPr bwMode="auto">
          <a:xfrm>
            <a:off x="1" y="4509120"/>
            <a:ext cx="6372199" cy="228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83731"/>
            <a:ext cx="9144000" cy="5238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Triatoma</a:t>
            </a:r>
            <a:r>
              <a:rPr lang="pt-BR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infestans</a:t>
            </a: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pt-B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Populações </a:t>
            </a:r>
            <a:r>
              <a:rPr lang="pt-BR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resistentes</a:t>
            </a:r>
            <a:endParaRPr lang="pt-BR" sz="2800" b="1" i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</a:blip>
          <a:srcRect/>
          <a:stretch>
            <a:fillRect/>
          </a:stretch>
        </p:blipFill>
        <p:spPr bwMode="auto">
          <a:xfrm>
            <a:off x="7371543" y="5928260"/>
            <a:ext cx="169648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</a:blip>
          <a:srcRect/>
          <a:stretch>
            <a:fillRect/>
          </a:stretch>
        </p:blipFill>
        <p:spPr bwMode="auto">
          <a:xfrm>
            <a:off x="7647324" y="6493814"/>
            <a:ext cx="14401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grayscl/>
            <a:lum bright="10000"/>
          </a:blip>
          <a:srcRect/>
          <a:stretch>
            <a:fillRect/>
          </a:stretch>
        </p:blipFill>
        <p:spPr bwMode="auto">
          <a:xfrm>
            <a:off x="8929" y="2811876"/>
            <a:ext cx="6939335" cy="102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</a:blip>
          <a:srcRect/>
          <a:stretch>
            <a:fillRect/>
          </a:stretch>
        </p:blipFill>
        <p:spPr bwMode="auto">
          <a:xfrm>
            <a:off x="4449004" y="3820633"/>
            <a:ext cx="46767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</a:blip>
          <a:srcRect/>
          <a:stretch>
            <a:fillRect/>
          </a:stretch>
        </p:blipFill>
        <p:spPr bwMode="auto">
          <a:xfrm>
            <a:off x="3996504" y="4108670"/>
            <a:ext cx="5112000" cy="30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grayscl/>
            <a:lum bright="10000"/>
          </a:blip>
          <a:srcRect b="44113"/>
          <a:stretch>
            <a:fillRect/>
          </a:stretch>
        </p:blipFill>
        <p:spPr bwMode="auto">
          <a:xfrm>
            <a:off x="571082" y="919230"/>
            <a:ext cx="7954519" cy="92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</a:blip>
          <a:srcRect/>
          <a:stretch>
            <a:fillRect/>
          </a:stretch>
        </p:blipFill>
        <p:spPr bwMode="auto">
          <a:xfrm>
            <a:off x="5057775" y="2355850"/>
            <a:ext cx="40862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 cstate="print">
            <a:grayscl/>
            <a:lum bright="10000"/>
          </a:blip>
          <a:srcRect t="68424"/>
          <a:stretch>
            <a:fillRect/>
          </a:stretch>
        </p:blipFill>
        <p:spPr bwMode="auto">
          <a:xfrm>
            <a:off x="590540" y="1825366"/>
            <a:ext cx="7954519" cy="5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Conector reto 15"/>
          <p:cNvCxnSpPr/>
          <p:nvPr/>
        </p:nvCxnSpPr>
        <p:spPr>
          <a:xfrm>
            <a:off x="0" y="2718785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4982" y="445813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548</Words>
  <Application>Microsoft Office PowerPoint</Application>
  <PresentationFormat>Apresentação na tela (4:3)</PresentationFormat>
  <Paragraphs>176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6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fernando.abad</dc:creator>
  <cp:lastModifiedBy>fernando.abad</cp:lastModifiedBy>
  <cp:revision>109</cp:revision>
  <dcterms:created xsi:type="dcterms:W3CDTF">2015-05-14T18:16:10Z</dcterms:created>
  <dcterms:modified xsi:type="dcterms:W3CDTF">2015-05-20T17:59:48Z</dcterms:modified>
</cp:coreProperties>
</file>