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2"/>
  </p:notesMasterIdLst>
  <p:sldIdLst>
    <p:sldId id="256" r:id="rId2"/>
    <p:sldId id="366" r:id="rId3"/>
    <p:sldId id="265" r:id="rId4"/>
    <p:sldId id="322" r:id="rId5"/>
    <p:sldId id="367" r:id="rId6"/>
    <p:sldId id="376" r:id="rId7"/>
    <p:sldId id="304" r:id="rId8"/>
    <p:sldId id="258" r:id="rId9"/>
    <p:sldId id="294" r:id="rId10"/>
    <p:sldId id="299" r:id="rId11"/>
    <p:sldId id="363" r:id="rId12"/>
    <p:sldId id="372" r:id="rId13"/>
    <p:sldId id="378" r:id="rId14"/>
    <p:sldId id="373" r:id="rId15"/>
    <p:sldId id="320" r:id="rId16"/>
    <p:sldId id="321" r:id="rId17"/>
    <p:sldId id="316" r:id="rId18"/>
    <p:sldId id="317" r:id="rId19"/>
    <p:sldId id="319" r:id="rId20"/>
    <p:sldId id="318" r:id="rId21"/>
    <p:sldId id="303" r:id="rId22"/>
    <p:sldId id="315" r:id="rId23"/>
    <p:sldId id="374" r:id="rId24"/>
    <p:sldId id="301" r:id="rId25"/>
    <p:sldId id="302" r:id="rId26"/>
    <p:sldId id="292" r:id="rId27"/>
    <p:sldId id="257" r:id="rId28"/>
    <p:sldId id="368" r:id="rId29"/>
    <p:sldId id="309" r:id="rId30"/>
    <p:sldId id="308" r:id="rId31"/>
    <p:sldId id="370" r:id="rId32"/>
    <p:sldId id="267" r:id="rId33"/>
    <p:sldId id="310" r:id="rId34"/>
    <p:sldId id="273" r:id="rId35"/>
    <p:sldId id="298" r:id="rId36"/>
    <p:sldId id="379" r:id="rId37"/>
    <p:sldId id="380" r:id="rId38"/>
    <p:sldId id="311" r:id="rId39"/>
    <p:sldId id="381" r:id="rId40"/>
    <p:sldId id="312" r:id="rId41"/>
    <p:sldId id="313" r:id="rId42"/>
    <p:sldId id="314" r:id="rId43"/>
    <p:sldId id="270" r:id="rId44"/>
    <p:sldId id="330" r:id="rId45"/>
    <p:sldId id="325" r:id="rId46"/>
    <p:sldId id="285" r:id="rId47"/>
    <p:sldId id="324" r:id="rId48"/>
    <p:sldId id="377" r:id="rId49"/>
    <p:sldId id="332" r:id="rId50"/>
    <p:sldId id="333" r:id="rId51"/>
    <p:sldId id="334" r:id="rId52"/>
    <p:sldId id="335" r:id="rId53"/>
    <p:sldId id="342" r:id="rId54"/>
    <p:sldId id="344" r:id="rId55"/>
    <p:sldId id="347" r:id="rId56"/>
    <p:sldId id="350" r:id="rId57"/>
    <p:sldId id="276" r:id="rId58"/>
    <p:sldId id="283" r:id="rId59"/>
    <p:sldId id="284" r:id="rId60"/>
    <p:sldId id="291" r:id="rId6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36" autoAdjust="0"/>
  </p:normalViewPr>
  <p:slideViewPr>
    <p:cSldViewPr>
      <p:cViewPr varScale="1">
        <p:scale>
          <a:sx n="99" d="100"/>
          <a:sy n="99" d="100"/>
        </p:scale>
        <p:origin x="-11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mayara.lima\Configura&#231;&#245;es%20locais\Temporary%20Internet%20Files\Content.Outlook\JFIJC1UJ\Casos%20de%20DCA_Grafico_2000%20a%202013_Atual%20em%20Maio%202014_Dr_Ex%20Luna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57699667944964"/>
          <c:y val="0.15631802947708562"/>
          <c:w val="0.79078227119627043"/>
          <c:h val="0.60121009489198451"/>
        </c:manualLayout>
      </c:layout>
      <c:lineChart>
        <c:grouping val="standard"/>
        <c:varyColors val="0"/>
        <c:ser>
          <c:idx val="0"/>
          <c:order val="0"/>
          <c:tx>
            <c:strRef>
              <c:f>'[Casos de DCA_Grafico_2000 a 2013_Atual em Maio 2014_Dr_Ex Luna.xlsx]Plan2'!$A$2</c:f>
              <c:strCache>
                <c:ptCount val="1"/>
                <c:pt idx="0">
                  <c:v>Oral (n=1082; 69%)</c:v>
                </c:pt>
              </c:strCache>
            </c:strRef>
          </c:tx>
          <c:cat>
            <c:strRef>
              <c:f>'[Casos de DCA_Grafico_2000 a 2013_Atual em Maio 2014_Dr_Ex Luna.xlsx]Plan2'!$B$1:$O$1</c:f>
              <c:strCache>
                <c:ptCount val="1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</c:strCache>
            </c:strRef>
          </c:cat>
          <c:val>
            <c:numRef>
              <c:f>'[Casos de DCA_Grafico_2000 a 2013_Atual em Maio 2014_Dr_Ex Luna.xlsx]Plan2'!$B$2:$O$2</c:f>
              <c:numCache>
                <c:formatCode>General</c:formatCode>
                <c:ptCount val="14"/>
                <c:pt idx="0">
                  <c:v>31</c:v>
                </c:pt>
                <c:pt idx="1">
                  <c:v>19</c:v>
                </c:pt>
                <c:pt idx="2">
                  <c:v>64</c:v>
                </c:pt>
                <c:pt idx="3">
                  <c:v>47</c:v>
                </c:pt>
                <c:pt idx="4">
                  <c:v>51</c:v>
                </c:pt>
                <c:pt idx="5">
                  <c:v>27</c:v>
                </c:pt>
                <c:pt idx="6">
                  <c:v>107</c:v>
                </c:pt>
                <c:pt idx="7">
                  <c:v>92</c:v>
                </c:pt>
                <c:pt idx="8">
                  <c:v>68</c:v>
                </c:pt>
                <c:pt idx="9">
                  <c:v>169</c:v>
                </c:pt>
                <c:pt idx="10">
                  <c:v>68</c:v>
                </c:pt>
                <c:pt idx="11">
                  <c:v>117</c:v>
                </c:pt>
                <c:pt idx="12">
                  <c:v>127</c:v>
                </c:pt>
                <c:pt idx="13">
                  <c:v>95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'[Casos de DCA_Grafico_2000 a 2013_Atual em Maio 2014_Dr_Ex Luna.xlsx]Plan2'!$A$3</c:f>
              <c:strCache>
                <c:ptCount val="1"/>
                <c:pt idx="0">
                  <c:v>Vetorial (n=99; 6%)</c:v>
                </c:pt>
              </c:strCache>
            </c:strRef>
          </c:tx>
          <c:cat>
            <c:strRef>
              <c:f>'[Casos de DCA_Grafico_2000 a 2013_Atual em Maio 2014_Dr_Ex Luna.xlsx]Plan2'!$B$1:$O$1</c:f>
              <c:strCache>
                <c:ptCount val="1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</c:strCache>
            </c:strRef>
          </c:cat>
          <c:val>
            <c:numRef>
              <c:f>'[Casos de DCA_Grafico_2000 a 2013_Atual em Maio 2014_Dr_Ex Luna.xlsx]Plan2'!$B$3:$O$3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  <c:pt idx="7">
                  <c:v>3</c:v>
                </c:pt>
                <c:pt idx="8">
                  <c:v>11</c:v>
                </c:pt>
                <c:pt idx="9">
                  <c:v>16</c:v>
                </c:pt>
                <c:pt idx="10">
                  <c:v>25</c:v>
                </c:pt>
                <c:pt idx="11">
                  <c:v>12</c:v>
                </c:pt>
                <c:pt idx="12">
                  <c:v>8</c:v>
                </c:pt>
                <c:pt idx="13">
                  <c:v>21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'[Casos de DCA_Grafico_2000 a 2013_Atual em Maio 2014_Dr_Ex Luna.xlsx]Plan2'!$A$4</c:f>
              <c:strCache>
                <c:ptCount val="1"/>
                <c:pt idx="0">
                  <c:v>Ignorada (n=375; 24%)</c:v>
                </c:pt>
              </c:strCache>
            </c:strRef>
          </c:tx>
          <c:cat>
            <c:strRef>
              <c:f>'[Casos de DCA_Grafico_2000 a 2013_Atual em Maio 2014_Dr_Ex Luna.xlsx]Plan2'!$B$1:$O$1</c:f>
              <c:strCache>
                <c:ptCount val="1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</c:strCache>
            </c:strRef>
          </c:cat>
          <c:val>
            <c:numRef>
              <c:f>'[Casos de DCA_Grafico_2000 a 2013_Atual em Maio 2014_Dr_Ex Luna.xlsx]Plan2'!$B$4:$O$4</c:f>
              <c:numCache>
                <c:formatCode>General</c:formatCode>
                <c:ptCount val="14"/>
                <c:pt idx="0">
                  <c:v>10</c:v>
                </c:pt>
                <c:pt idx="1">
                  <c:v>5</c:v>
                </c:pt>
                <c:pt idx="2">
                  <c:v>11</c:v>
                </c:pt>
                <c:pt idx="3">
                  <c:v>8</c:v>
                </c:pt>
                <c:pt idx="4">
                  <c:v>9</c:v>
                </c:pt>
                <c:pt idx="5">
                  <c:v>3</c:v>
                </c:pt>
                <c:pt idx="6">
                  <c:v>8</c:v>
                </c:pt>
                <c:pt idx="7">
                  <c:v>60</c:v>
                </c:pt>
                <c:pt idx="8">
                  <c:v>24</c:v>
                </c:pt>
                <c:pt idx="9">
                  <c:v>35</c:v>
                </c:pt>
                <c:pt idx="10">
                  <c:v>37</c:v>
                </c:pt>
                <c:pt idx="11">
                  <c:v>62</c:v>
                </c:pt>
                <c:pt idx="12">
                  <c:v>49</c:v>
                </c:pt>
                <c:pt idx="13">
                  <c:v>54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612032"/>
        <c:axId val="105613568"/>
      </c:lineChart>
      <c:catAx>
        <c:axId val="105612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105613568"/>
        <c:crosses val="autoZero"/>
        <c:auto val="1"/>
        <c:lblAlgn val="ctr"/>
        <c:lblOffset val="100"/>
        <c:noMultiLvlLbl val="0"/>
      </c:catAx>
      <c:valAx>
        <c:axId val="105613568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No de casos</a:t>
                </a:r>
              </a:p>
            </c:rich>
          </c:tx>
          <c:layout>
            <c:manualLayout>
              <c:xMode val="edge"/>
              <c:yMode val="edge"/>
              <c:x val="3.5001178857020372E-2"/>
              <c:y val="0.3376049655563134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105612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431777959330236"/>
          <c:y val="0.85046000398535626"/>
          <c:w val="0.8096267384670417"/>
          <c:h val="0.103584575005047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0.80166</cdr:x>
      <cdr:y>0.10294</cdr:y>
    </cdr:from>
    <cdr:to>
      <cdr:x>0.91454</cdr:x>
      <cdr:y>0.16276</cdr:y>
    </cdr:to>
    <cdr:sp macro="" textlink="">
      <cdr:nvSpPr>
        <cdr:cNvPr id="2" name="CaixaDeTexto 3"/>
        <cdr:cNvSpPr txBox="1"/>
      </cdr:nvSpPr>
      <cdr:spPr>
        <a:xfrm xmlns:a="http://schemas.openxmlformats.org/drawingml/2006/main">
          <a:off x="6929486" y="500066"/>
          <a:ext cx="975779" cy="29057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solidFill>
            <a:sysClr val="window" lastClr="FFFFFF"/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pt-BR" sz="1600" b="1" dirty="0" smtClean="0"/>
            <a:t>N=1.556</a:t>
          </a:r>
          <a:endParaRPr lang="pt-BR" sz="1600" b="1" dirty="0"/>
        </a:p>
        <a:p xmlns:a="http://schemas.openxmlformats.org/drawingml/2006/main">
          <a:endParaRPr lang="pt-BR" sz="1600" b="1" dirty="0"/>
        </a:p>
        <a:p xmlns:a="http://schemas.openxmlformats.org/drawingml/2006/main">
          <a:endParaRPr lang="pt-BR" sz="1600" b="1" dirty="0"/>
        </a:p>
      </cdr:txBody>
    </cdr:sp>
  </cdr:relSizeAnchor>
  <cdr:relSizeAnchor xmlns:cdr="http://schemas.openxmlformats.org/drawingml/2006/chartDrawing">
    <cdr:from>
      <cdr:x>0.04959</cdr:x>
      <cdr:y>0.81176</cdr:y>
    </cdr:from>
    <cdr:to>
      <cdr:x>0.15537</cdr:x>
      <cdr:y>0.99999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428656" y="39433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/>
          <a:r>
            <a:rPr lang="pt-BR" sz="1800" dirty="0" smtClean="0"/>
            <a:t>                                                                                                                                             Ano</a:t>
          </a:r>
        </a:p>
        <a:p xmlns:a="http://schemas.openxmlformats.org/drawingml/2006/main">
          <a:pPr algn="ctr" rtl="0"/>
          <a:endParaRPr lang="pt-BR" dirty="0" smtClean="0"/>
        </a:p>
        <a:p xmlns:a="http://schemas.openxmlformats.org/drawingml/2006/main">
          <a:endParaRPr lang="pt-B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BF480-5725-479B-A0CB-3524A406DFC8}" type="datetimeFigureOut">
              <a:rPr lang="pt-BR" smtClean="0"/>
              <a:t>18/05/2015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F0F8F-08DE-4F18-8E85-DBEBA638D5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27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DD7F8-BC89-4FE2-93FE-37F0A1FFD59A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0083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D9D6C5-7FC4-4EC1-9CAB-196CCC62EF72}" type="datetime1">
              <a:rPr lang="pt-BR" smtClean="0"/>
              <a:t>18/05/2015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08BDB3-1146-4D7D-8732-B0C9448A6B64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8C7F-C05A-41CC-90CE-527E7DCF62EF}" type="datetime1">
              <a:rPr lang="pt-BR" smtClean="0"/>
              <a:t>18/05/2015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BC2C-FD1E-4732-979A-BCA42762BCBF}" type="datetime1">
              <a:rPr lang="pt-BR" smtClean="0"/>
              <a:t>18/05/2015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AACE-EA8B-4724-888B-284DCA5C68B3}" type="datetime1">
              <a:rPr lang="pt-BR" smtClean="0"/>
              <a:t>18/05/2015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3BD5-0BB1-4456-88FE-878FD6D9A3D6}" type="datetime1">
              <a:rPr lang="pt-BR" smtClean="0"/>
              <a:t>18/05/2015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0979-5ABB-479A-811D-63072282FF1C}" type="datetime1">
              <a:rPr lang="pt-BR" smtClean="0"/>
              <a:t>18/05/2015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A14BA-93B8-4AE4-AA46-6831A816BB38}" type="datetime1">
              <a:rPr lang="pt-BR" smtClean="0"/>
              <a:t>18/05/2015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0E7F-4D22-4D95-A7E8-634B0D56E992}" type="datetime1">
              <a:rPr lang="pt-BR" smtClean="0"/>
              <a:t>18/05/2015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292B-C8A0-4F12-8AB7-6A0EBBB8B95D}" type="datetime1">
              <a:rPr lang="pt-BR" smtClean="0"/>
              <a:t>18/05/2015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F03B-0BA2-4A52-B993-487A248A1CF2}" type="datetime1">
              <a:rPr lang="pt-BR" smtClean="0"/>
              <a:t>18/05/2015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5D00-2512-4B11-99DB-4757006769C9}" type="datetime1">
              <a:rPr lang="pt-BR" smtClean="0"/>
              <a:t>18/05/2015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AEDA322-7162-46B8-AE80-CDB4CB3430C2}" type="datetime1">
              <a:rPr lang="pt-BR" smtClean="0"/>
              <a:t>18/05/2015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608BDB3-1146-4D7D-8732-B0C9448A6B6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PIDC -  </a:t>
            </a:r>
            <a:r>
              <a:rPr lang="pt-BR" sz="2000" dirty="0" err="1" smtClean="0"/>
              <a:t>Terezópolis</a:t>
            </a:r>
            <a:r>
              <a:rPr lang="pt-BR" sz="2000" dirty="0"/>
              <a:t> </a:t>
            </a:r>
            <a:r>
              <a:rPr lang="pt-BR" sz="2000" dirty="0" smtClean="0"/>
              <a:t> - 2015</a:t>
            </a:r>
            <a:br>
              <a:rPr lang="pt-BR" sz="2000" dirty="0" smtClean="0"/>
            </a:br>
            <a:r>
              <a:rPr lang="pt-BR" sz="3200" dirty="0" smtClean="0"/>
              <a:t>Aspectos da situação atual da doença de Chagas no Brasil</a:t>
            </a:r>
            <a:endParaRPr lang="pt-BR" sz="2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>
                <a:solidFill>
                  <a:schemeClr val="tx1"/>
                </a:solidFill>
              </a:rPr>
              <a:t>João Carlos Pinto Dias</a:t>
            </a:r>
          </a:p>
          <a:p>
            <a:r>
              <a:rPr lang="pt-BR" sz="2000" dirty="0" smtClean="0">
                <a:solidFill>
                  <a:schemeClr val="tx1"/>
                </a:solidFill>
              </a:rPr>
              <a:t>PAEED-LATEC/</a:t>
            </a:r>
            <a:r>
              <a:rPr lang="pt-BR" sz="2000" dirty="0" err="1" smtClean="0">
                <a:solidFill>
                  <a:schemeClr val="tx1"/>
                </a:solidFill>
              </a:rPr>
              <a:t>CPqRR-FIOCRUZ</a:t>
            </a:r>
            <a:endParaRPr lang="pt-BR" sz="2000" dirty="0" smtClean="0">
              <a:solidFill>
                <a:schemeClr val="tx1"/>
              </a:solidFill>
            </a:endParaRPr>
          </a:p>
          <a:p>
            <a:r>
              <a:rPr lang="pt-BR" sz="2000" dirty="0" smtClean="0">
                <a:solidFill>
                  <a:schemeClr val="tx1"/>
                </a:solidFill>
              </a:rPr>
              <a:t>Academia Mineira de Medicina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 anchor="ctr"/>
          <a:lstStyle/>
          <a:p>
            <a:pPr algn="ctr"/>
            <a:r>
              <a:rPr lang="pt-BR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Enfermedad de Chagas en la Amazonia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27225" y="1670050"/>
            <a:ext cx="5273675" cy="4730750"/>
            <a:chOff x="1214" y="1052"/>
            <a:chExt cx="3322" cy="2980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1214" y="1052"/>
              <a:ext cx="3322" cy="2980"/>
              <a:chOff x="1214" y="1052"/>
              <a:chExt cx="3322" cy="2980"/>
            </a:xfrm>
          </p:grpSpPr>
          <p:pic>
            <p:nvPicPr>
              <p:cNvPr id="6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30000" contrast="4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3" t="888" r="827" b="1567"/>
              <a:stretch>
                <a:fillRect/>
              </a:stretch>
            </p:blipFill>
            <p:spPr bwMode="auto">
              <a:xfrm>
                <a:off x="1214" y="1052"/>
                <a:ext cx="3322" cy="29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1216" y="3588"/>
                <a:ext cx="1368" cy="4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8" name="Group 7"/>
              <p:cNvGrpSpPr>
                <a:grpSpLocks/>
              </p:cNvGrpSpPr>
              <p:nvPr/>
            </p:nvGrpSpPr>
            <p:grpSpPr bwMode="auto">
              <a:xfrm>
                <a:off x="1323" y="3591"/>
                <a:ext cx="1186" cy="435"/>
                <a:chOff x="1323" y="3591"/>
                <a:chExt cx="1186" cy="435"/>
              </a:xfrm>
            </p:grpSpPr>
            <p:pic>
              <p:nvPicPr>
                <p:cNvPr id="9" name="Picture 8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bright="-30000" contrast="48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441" t="45012" r="50467" b="51845"/>
                <a:stretch>
                  <a:fillRect/>
                </a:stretch>
              </p:blipFill>
              <p:spPr bwMode="auto">
                <a:xfrm>
                  <a:off x="1323" y="3615"/>
                  <a:ext cx="144" cy="9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" name="Rectangle 9"/>
                <p:cNvSpPr>
                  <a:spLocks noChangeArrowheads="1"/>
                </p:cNvSpPr>
                <p:nvPr/>
              </p:nvSpPr>
              <p:spPr bwMode="auto">
                <a:xfrm>
                  <a:off x="1441" y="3591"/>
                  <a:ext cx="977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pt-BR" sz="1000" b="1">
                      <a:solidFill>
                        <a:srgbClr val="000000"/>
                      </a:solidFill>
                      <a:latin typeface="Verdana" pitchFamily="34" charset="0"/>
                      <a:cs typeface="Times New Roman" pitchFamily="18" charset="0"/>
                    </a:rPr>
                    <a:t>Área hipoendémica</a:t>
                  </a:r>
                </a:p>
              </p:txBody>
            </p:sp>
            <p:sp>
              <p:nvSpPr>
                <p:cNvPr id="1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1341" y="3753"/>
                  <a:ext cx="102" cy="102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" name="Oval 11"/>
                <p:cNvSpPr>
                  <a:spLocks noChangeArrowheads="1"/>
                </p:cNvSpPr>
                <p:nvPr/>
              </p:nvSpPr>
              <p:spPr bwMode="auto">
                <a:xfrm>
                  <a:off x="1363" y="3913"/>
                  <a:ext cx="68" cy="68"/>
                </a:xfrm>
                <a:prstGeom prst="ellipse">
                  <a:avLst/>
                </a:prstGeom>
                <a:solidFill>
                  <a:srgbClr val="FF9933">
                    <a:alpha val="50000"/>
                  </a:srgbClr>
                </a:solidFill>
                <a:ln w="28575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" name="Rectangle 12"/>
                <p:cNvSpPr>
                  <a:spLocks noChangeArrowheads="1"/>
                </p:cNvSpPr>
                <p:nvPr/>
              </p:nvSpPr>
              <p:spPr bwMode="auto">
                <a:xfrm>
                  <a:off x="1434" y="3729"/>
                  <a:ext cx="468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pt-BR" sz="1000" b="1" i="1">
                      <a:solidFill>
                        <a:srgbClr val="000000"/>
                      </a:solidFill>
                      <a:latin typeface="Verdana" pitchFamily="34" charset="0"/>
                      <a:cs typeface="Times New Roman" pitchFamily="18" charset="0"/>
                    </a:rPr>
                    <a:t>Hotspot</a:t>
                  </a:r>
                </a:p>
              </p:txBody>
            </p:sp>
            <p:sp>
              <p:nvSpPr>
                <p:cNvPr id="14" name="Rectangle 13"/>
                <p:cNvSpPr>
                  <a:spLocks noChangeArrowheads="1"/>
                </p:cNvSpPr>
                <p:nvPr/>
              </p:nvSpPr>
              <p:spPr bwMode="auto">
                <a:xfrm>
                  <a:off x="1434" y="3872"/>
                  <a:ext cx="107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pt-BR" sz="1000" b="1">
                      <a:solidFill>
                        <a:srgbClr val="000000"/>
                      </a:solidFill>
                      <a:latin typeface="Verdana" pitchFamily="34" charset="0"/>
                      <a:cs typeface="Times New Roman" pitchFamily="18" charset="0"/>
                    </a:rPr>
                    <a:t>Casos diagnosticados</a:t>
                  </a:r>
                </a:p>
              </p:txBody>
            </p:sp>
          </p:grpSp>
        </p:grpSp>
        <p:pic>
          <p:nvPicPr>
            <p:cNvPr id="5" name="Picture 14"/>
            <p:cNvPicPr>
              <a:picLocks noChangeAspect="1" noChangeArrowheads="1"/>
            </p:cNvPicPr>
            <p:nvPr/>
          </p:nvPicPr>
          <p:blipFill>
            <a:blip r:embed="rId2" cstate="print">
              <a:lum bright="-30000"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41" t="45012" r="50467" b="51845"/>
            <a:stretch>
              <a:fillRect/>
            </a:stretch>
          </p:blipFill>
          <p:spPr bwMode="auto">
            <a:xfrm>
              <a:off x="2712" y="2549"/>
              <a:ext cx="105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3603625" y="3073400"/>
            <a:ext cx="2928938" cy="927100"/>
            <a:chOff x="2270" y="1936"/>
            <a:chExt cx="1845" cy="584"/>
          </a:xfrm>
        </p:grpSpPr>
        <p:sp>
          <p:nvSpPr>
            <p:cNvPr id="16" name="Oval 16"/>
            <p:cNvSpPr>
              <a:spLocks noChangeAspect="1" noChangeArrowheads="1"/>
            </p:cNvSpPr>
            <p:nvPr/>
          </p:nvSpPr>
          <p:spPr bwMode="auto">
            <a:xfrm>
              <a:off x="3960" y="2306"/>
              <a:ext cx="102" cy="10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" name="Oval 17"/>
            <p:cNvSpPr>
              <a:spLocks noChangeAspect="1" noChangeArrowheads="1"/>
            </p:cNvSpPr>
            <p:nvPr/>
          </p:nvSpPr>
          <p:spPr bwMode="auto">
            <a:xfrm>
              <a:off x="3746" y="1984"/>
              <a:ext cx="102" cy="10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2616" y="2064"/>
              <a:ext cx="102" cy="10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3328" y="1960"/>
              <a:ext cx="45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sz="1000" b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Macapá</a:t>
              </a: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2270" y="1936"/>
              <a:ext cx="49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sz="1000" b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Barcelos</a:t>
              </a: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3720" y="2366"/>
              <a:ext cx="39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sz="1000" b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Belém</a:t>
              </a:r>
            </a:p>
          </p:txBody>
        </p:sp>
      </p:grp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2365375" y="2616200"/>
            <a:ext cx="4911725" cy="2587625"/>
            <a:chOff x="1658" y="1504"/>
            <a:chExt cx="3094" cy="1630"/>
          </a:xfrm>
        </p:grpSpPr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2468" y="2118"/>
              <a:ext cx="47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pt-BR" sz="1000" b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N. Airão</a:t>
              </a: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2153" y="2627"/>
              <a:ext cx="3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pt-BR" sz="1000" b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Acre</a:t>
              </a: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2957" y="2246"/>
              <a:ext cx="45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sz="1000" b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Manaus</a:t>
              </a: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4262" y="2246"/>
              <a:ext cx="4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sz="1000" b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São Luis</a:t>
              </a:r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3146" y="2194"/>
              <a:ext cx="68" cy="68"/>
            </a:xfrm>
            <a:prstGeom prst="ellipse">
              <a:avLst/>
            </a:prstGeom>
            <a:solidFill>
              <a:srgbClr val="FF9933">
                <a:alpha val="50000"/>
              </a:srgbClr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3594" y="2250"/>
              <a:ext cx="68" cy="68"/>
            </a:xfrm>
            <a:prstGeom prst="ellipse">
              <a:avLst/>
            </a:prstGeom>
            <a:solidFill>
              <a:srgbClr val="FF9933">
                <a:alpha val="50000"/>
              </a:srgbClr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2920" y="2154"/>
              <a:ext cx="68" cy="68"/>
            </a:xfrm>
            <a:prstGeom prst="ellipse">
              <a:avLst/>
            </a:prstGeom>
            <a:solidFill>
              <a:srgbClr val="FF9933">
                <a:alpha val="50000"/>
              </a:srgbClr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2208" y="2762"/>
              <a:ext cx="68" cy="68"/>
            </a:xfrm>
            <a:prstGeom prst="ellipse">
              <a:avLst/>
            </a:prstGeom>
            <a:solidFill>
              <a:srgbClr val="FF9933">
                <a:alpha val="50000"/>
              </a:srgbClr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4416" y="2170"/>
              <a:ext cx="68" cy="68"/>
            </a:xfrm>
            <a:prstGeom prst="ellipse">
              <a:avLst/>
            </a:prstGeom>
            <a:solidFill>
              <a:srgbClr val="FF9933">
                <a:alpha val="50000"/>
              </a:srgbClr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3322" y="2128"/>
              <a:ext cx="68" cy="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pt-BR" sz="1000" b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Santarém</a:t>
              </a:r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1658" y="2064"/>
              <a:ext cx="68" cy="68"/>
            </a:xfrm>
            <a:prstGeom prst="ellipse">
              <a:avLst/>
            </a:prstGeom>
            <a:solidFill>
              <a:srgbClr val="FF9933">
                <a:alpha val="50000"/>
              </a:srgbClr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2304" y="1708"/>
              <a:ext cx="68" cy="68"/>
            </a:xfrm>
            <a:prstGeom prst="ellipse">
              <a:avLst/>
            </a:prstGeom>
            <a:solidFill>
              <a:srgbClr val="FF9933">
                <a:alpha val="50000"/>
              </a:srgbClr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3744" y="1626"/>
              <a:ext cx="68" cy="68"/>
            </a:xfrm>
            <a:prstGeom prst="ellipse">
              <a:avLst/>
            </a:prstGeom>
            <a:solidFill>
              <a:srgbClr val="FF9933">
                <a:alpha val="50000"/>
              </a:srgbClr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3498" y="1584"/>
              <a:ext cx="68" cy="68"/>
            </a:xfrm>
            <a:prstGeom prst="ellipse">
              <a:avLst/>
            </a:prstGeom>
            <a:solidFill>
              <a:srgbClr val="FF9933">
                <a:alpha val="50000"/>
              </a:srgbClr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3210" y="1504"/>
              <a:ext cx="68" cy="68"/>
            </a:xfrm>
            <a:prstGeom prst="ellipse">
              <a:avLst/>
            </a:prstGeom>
            <a:solidFill>
              <a:srgbClr val="FF9933">
                <a:alpha val="50000"/>
              </a:srgbClr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2544" y="3066"/>
              <a:ext cx="68" cy="68"/>
            </a:xfrm>
            <a:prstGeom prst="ellipse">
              <a:avLst/>
            </a:prstGeom>
            <a:solidFill>
              <a:srgbClr val="FF9933">
                <a:alpha val="50000"/>
              </a:srgbClr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1776" y="2346"/>
              <a:ext cx="68" cy="68"/>
            </a:xfrm>
            <a:prstGeom prst="ellipse">
              <a:avLst/>
            </a:prstGeom>
            <a:solidFill>
              <a:srgbClr val="FF9933">
                <a:alpha val="50000"/>
              </a:srgbClr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2202" y="3018"/>
              <a:ext cx="68" cy="68"/>
            </a:xfrm>
            <a:prstGeom prst="ellipse">
              <a:avLst/>
            </a:prstGeom>
            <a:solidFill>
              <a:srgbClr val="FF9933">
                <a:alpha val="50000"/>
              </a:srgbClr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41" name="Picture 41" descr="Trypcruzi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9" r="23386"/>
          <a:stretch>
            <a:fillRect/>
          </a:stretch>
        </p:blipFill>
        <p:spPr bwMode="auto">
          <a:xfrm>
            <a:off x="8388350" y="3352800"/>
            <a:ext cx="527050" cy="661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2" descr="rob AT"/>
          <p:cNvPicPr>
            <a:picLocks noChangeAspect="1" noChangeArrowheads="1"/>
          </p:cNvPicPr>
          <p:nvPr/>
        </p:nvPicPr>
        <p:blipFill>
          <a:blip r:embed="rId4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" t="6572" r="8333" b="1453"/>
          <a:stretch>
            <a:fillRect/>
          </a:stretch>
        </p:blipFill>
        <p:spPr bwMode="auto">
          <a:xfrm>
            <a:off x="1204913" y="1676400"/>
            <a:ext cx="64135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3" descr="oposs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4" t="20543" r="13832" b="4877"/>
          <a:stretch>
            <a:fillRect/>
          </a:stretch>
        </p:blipFill>
        <p:spPr bwMode="auto">
          <a:xfrm>
            <a:off x="7391400" y="3352800"/>
            <a:ext cx="941388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4" descr="maison_com_breves3"/>
          <p:cNvPicPr>
            <a:picLocks noChangeAspect="1" noChangeArrowheads="1"/>
          </p:cNvPicPr>
          <p:nvPr/>
        </p:nvPicPr>
        <p:blipFill>
          <a:blip r:embed="rId6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4"/>
          <a:stretch>
            <a:fillRect/>
          </a:stretch>
        </p:blipFill>
        <p:spPr bwMode="auto">
          <a:xfrm>
            <a:off x="7391400" y="5245100"/>
            <a:ext cx="15240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5" descr="Attalea_cohune_1"/>
          <p:cNvPicPr>
            <a:picLocks noChangeAspect="1" noChangeArrowheads="1"/>
          </p:cNvPicPr>
          <p:nvPr/>
        </p:nvPicPr>
        <p:blipFill>
          <a:blip r:embed="rId7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1023938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6"/>
          <p:cNvPicPr>
            <a:picLocks noChangeAspect="1" noChangeArrowheads="1"/>
          </p:cNvPicPr>
          <p:nvPr/>
        </p:nvPicPr>
        <p:blipFill>
          <a:blip r:embed="rId8" cstate="print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8" t="19344" r="30363" b="10155"/>
          <a:stretch>
            <a:fillRect/>
          </a:stretch>
        </p:blipFill>
        <p:spPr bwMode="auto">
          <a:xfrm>
            <a:off x="149225" y="5037138"/>
            <a:ext cx="1603375" cy="1338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" name="Picture 47" descr="'Dorf im Amazonas /aldeia no amazonas' von Edwin Dresse"/>
          <p:cNvPicPr>
            <a:picLocks noChangeAspect="1" noChangeArrowheads="1"/>
          </p:cNvPicPr>
          <p:nvPr/>
        </p:nvPicPr>
        <p:blipFill>
          <a:blip r:embed="rId9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6" t="6332" r="22757" b="20528"/>
          <a:stretch>
            <a:fillRect/>
          </a:stretch>
        </p:blipFill>
        <p:spPr bwMode="auto">
          <a:xfrm>
            <a:off x="7391400" y="1676400"/>
            <a:ext cx="1524000" cy="151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8" descr="honduras"/>
          <p:cNvPicPr>
            <a:picLocks noChangeAspect="1" noChangeArrowheads="1"/>
          </p:cNvPicPr>
          <p:nvPr/>
        </p:nvPicPr>
        <p:blipFill>
          <a:blip r:embed="rId10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057650"/>
            <a:ext cx="1084263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9" descr="BRA-Manaus-PBPeter_&amp;_Jackie1"/>
          <p:cNvPicPr>
            <a:picLocks noChangeAspect="1" noChangeArrowheads="1"/>
          </p:cNvPicPr>
          <p:nvPr/>
        </p:nvPicPr>
        <p:blipFill>
          <a:blip r:embed="rId11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9" r="2434" b="1111"/>
          <a:stretch>
            <a:fillRect/>
          </a:stretch>
        </p:blipFill>
        <p:spPr bwMode="auto">
          <a:xfrm>
            <a:off x="152400" y="3657600"/>
            <a:ext cx="1600200" cy="1222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0" descr="00093_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/>
          <a:stretch>
            <a:fillRect/>
          </a:stretch>
        </p:blipFill>
        <p:spPr bwMode="auto">
          <a:xfrm>
            <a:off x="679450" y="2743200"/>
            <a:ext cx="1060450" cy="776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1"/>
          <p:cNvSpPr>
            <a:spLocks noChangeArrowheads="1"/>
          </p:cNvSpPr>
          <p:nvPr/>
        </p:nvSpPr>
        <p:spPr bwMode="auto">
          <a:xfrm>
            <a:off x="88900" y="801688"/>
            <a:ext cx="89535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5E5E5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 anchor="b">
            <a:spAutoFit/>
          </a:bodyPr>
          <a:lstStyle/>
          <a:p>
            <a:pPr algn="ctr">
              <a:lnSpc>
                <a:spcPct val="140000"/>
              </a:lnSpc>
            </a:pPr>
            <a:r>
              <a:rPr lang="pt-BR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Perfiles epidemiológicos</a:t>
            </a: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1763713" y="6521450"/>
            <a:ext cx="18875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C" sz="1600">
                <a:latin typeface="Tahoma" pitchFamily="34" charset="0"/>
              </a:rPr>
              <a:t>Abad-Franch, 2005</a:t>
            </a:r>
          </a:p>
        </p:txBody>
      </p:sp>
      <p:sp>
        <p:nvSpPr>
          <p:cNvPr id="53" name="Espaço Reservado para Número de Slide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5" y="1106742"/>
            <a:ext cx="5688631" cy="426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195736" y="5949280"/>
            <a:ext cx="4689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Borges de Oliveira J </a:t>
            </a:r>
            <a:r>
              <a:rPr lang="pt-BR" sz="1400" b="1" dirty="0" err="1" smtClean="0"/>
              <a:t>et</a:t>
            </a:r>
            <a:r>
              <a:rPr lang="pt-BR" sz="1400" b="1" dirty="0" smtClean="0"/>
              <a:t> al. </a:t>
            </a:r>
            <a:r>
              <a:rPr lang="pt-BR" sz="1400" b="1" dirty="0" err="1" smtClean="0"/>
              <a:t>Rev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Soc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Bras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Med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Trop</a:t>
            </a:r>
            <a:r>
              <a:rPr lang="pt-BR" sz="1400" b="1" dirty="0" smtClean="0"/>
              <a:t> 41 (4), 2008</a:t>
            </a:r>
            <a:endParaRPr lang="pt-BR" sz="14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323528" y="548680"/>
            <a:ext cx="8395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Exemplo de prevalência por faixa etária em anos recentes, no Nordeste</a:t>
            </a:r>
            <a:endParaRPr lang="pt-BR" sz="2000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6" name="Chave direita 5"/>
          <p:cNvSpPr/>
          <p:nvPr/>
        </p:nvSpPr>
        <p:spPr>
          <a:xfrm>
            <a:off x="7164288" y="3501008"/>
            <a:ext cx="77724" cy="1274440"/>
          </a:xfrm>
          <a:prstGeom prst="rightBrace">
            <a:avLst/>
          </a:prstGeom>
          <a:noFill/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7236296" y="3985319"/>
            <a:ext cx="659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76,5%</a:t>
            </a:r>
            <a:endParaRPr lang="pt-B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t="24999"/>
          <a:stretch/>
        </p:blipFill>
        <p:spPr bwMode="auto">
          <a:xfrm>
            <a:off x="1043608" y="1701240"/>
            <a:ext cx="7149042" cy="38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101013" y="6211888"/>
            <a:ext cx="390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>
                <a:latin typeface="Times New Roman" pitchFamily="18" charset="0"/>
              </a:rPr>
              <a:t>‘’</a:t>
            </a:r>
          </a:p>
        </p:txBody>
      </p:sp>
      <p:sp>
        <p:nvSpPr>
          <p:cNvPr id="4" name="Espaço Reservado para Rodapé 5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Espaço Reservado para Número de Slide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2600" y="404664"/>
            <a:ext cx="83423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</a:rPr>
              <a:t>O IMPACTO PREVISÍVEL E OBSERVADO  </a:t>
            </a:r>
          </a:p>
          <a:p>
            <a:pPr algn="ctr"/>
            <a:r>
              <a:rPr lang="pt-BR" sz="2400" b="1" dirty="0">
                <a:solidFill>
                  <a:srgbClr val="FF0000"/>
                </a:solidFill>
              </a:rPr>
              <a:t> </a:t>
            </a:r>
            <a:r>
              <a:rPr lang="pt-BR" sz="2400" b="1" dirty="0" smtClean="0">
                <a:solidFill>
                  <a:srgbClr val="FF0000"/>
                </a:solidFill>
              </a:rPr>
              <a:t>QUANTO AO  CONTROLE VETORIAL</a:t>
            </a:r>
          </a:p>
          <a:p>
            <a:r>
              <a:rPr lang="pt-BR" sz="1600" b="1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(OPAS 2002)</a:t>
            </a:r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208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13</a:t>
            </a:fld>
            <a:endParaRPr lang="pt-BR"/>
          </a:p>
        </p:txBody>
      </p:sp>
      <p:pic>
        <p:nvPicPr>
          <p:cNvPr id="3" name="Picture 7" descr="S Pau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0"/>
            <a:ext cx="52927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79388" y="425450"/>
            <a:ext cx="63373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latin typeface="Times New Roman" pitchFamily="18" charset="0"/>
              </a:rPr>
              <a:t>Campanha do Estado de São Paulo </a:t>
            </a:r>
          </a:p>
          <a:p>
            <a:endParaRPr lang="en-GB" sz="2400" b="1">
              <a:latin typeface="Times New Roman" pitchFamily="18" charset="0"/>
            </a:endParaRPr>
          </a:p>
          <a:p>
            <a:r>
              <a:rPr lang="en-GB" sz="2000" b="1">
                <a:latin typeface="Times New Roman" pitchFamily="18" charset="0"/>
              </a:rPr>
              <a:t>1964-1967 ‘Arrast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ã</a:t>
            </a:r>
            <a:r>
              <a:rPr lang="en-GB" sz="2000" b="1">
                <a:latin typeface="Times New Roman" pitchFamily="18" charset="0"/>
              </a:rPr>
              <a:t>o’</a:t>
            </a:r>
          </a:p>
          <a:p>
            <a:r>
              <a:rPr lang="en-GB" sz="2000" b="1">
                <a:latin typeface="Times New Roman" pitchFamily="18" charset="0"/>
              </a:rPr>
              <a:t>1968-1972  Rociado seletivo</a:t>
            </a:r>
          </a:p>
          <a:p>
            <a:r>
              <a:rPr lang="en-GB" sz="2000" b="1">
                <a:latin typeface="Times New Roman" pitchFamily="18" charset="0"/>
              </a:rPr>
              <a:t>1973-1983  Vigilân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cia</a:t>
            </a:r>
            <a:r>
              <a:rPr lang="en-GB" sz="2000" b="1">
                <a:latin typeface="Times New Roman" pitchFamily="18" charset="0"/>
              </a:rPr>
              <a:t> geral</a:t>
            </a:r>
          </a:p>
          <a:p>
            <a:r>
              <a:rPr lang="en-GB" sz="2000" b="1">
                <a:latin typeface="Times New Roman" pitchFamily="18" charset="0"/>
              </a:rPr>
              <a:t>1984-1989  Vigilância por localidades</a:t>
            </a:r>
          </a:p>
          <a:p>
            <a:r>
              <a:rPr lang="en-GB" sz="2000" b="1">
                <a:latin typeface="Times New Roman" pitchFamily="18" charset="0"/>
              </a:rPr>
              <a:t>1990-          Vigilância por áreas prioritárias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228850" y="3657600"/>
          <a:ext cx="691515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7" name="Chart" r:id="rId4" imgW="6924751" imgH="3200400" progId="MSGraph.Chart.8">
                  <p:embed/>
                </p:oleObj>
              </mc:Choice>
              <mc:Fallback>
                <p:oleObj name="Chart" r:id="rId4" imgW="6924751" imgH="320040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850" y="3657600"/>
                        <a:ext cx="6915150" cy="32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040063" y="4097338"/>
            <a:ext cx="36258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Soropositividade 1985-1991</a:t>
            </a:r>
          </a:p>
          <a:p>
            <a:r>
              <a:rPr lang="en-GB">
                <a:latin typeface="Calibri" pitchFamily="34" charset="0"/>
              </a:rPr>
              <a:t>20 a</a:t>
            </a:r>
            <a:r>
              <a:rPr lang="en-US">
                <a:latin typeface="Calibri" pitchFamily="34" charset="0"/>
                <a:cs typeface="Arial" charset="0"/>
              </a:rPr>
              <a:t>n</a:t>
            </a:r>
            <a:r>
              <a:rPr lang="en-GB">
                <a:latin typeface="Calibri" pitchFamily="34" charset="0"/>
              </a:rPr>
              <a:t>os depois da fase de ataque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79388" y="3160713"/>
            <a:ext cx="556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1990 - ultimo exemplo nativo de </a:t>
            </a:r>
            <a:r>
              <a:rPr lang="en-GB" i="1">
                <a:latin typeface="Calibri" pitchFamily="34" charset="0"/>
              </a:rPr>
              <a:t>Triatoma infestans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250825" y="3141663"/>
            <a:ext cx="5257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98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6438" y="901700"/>
            <a:ext cx="8610600" cy="5715000"/>
            <a:chOff x="144" y="432"/>
            <a:chExt cx="5424" cy="360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78" y="1097"/>
              <a:ext cx="5049" cy="2935"/>
              <a:chOff x="278" y="1097"/>
              <a:chExt cx="5049" cy="2935"/>
            </a:xfrm>
          </p:grpSpPr>
          <p:sp>
            <p:nvSpPr>
              <p:cNvPr id="5" name="Freeform 6"/>
              <p:cNvSpPr>
                <a:spLocks/>
              </p:cNvSpPr>
              <p:nvPr/>
            </p:nvSpPr>
            <p:spPr bwMode="auto">
              <a:xfrm>
                <a:off x="1027" y="2862"/>
                <a:ext cx="3895" cy="838"/>
              </a:xfrm>
              <a:custGeom>
                <a:avLst/>
                <a:gdLst>
                  <a:gd name="T0" fmla="*/ 3877 w 3913"/>
                  <a:gd name="T1" fmla="*/ 307 h 652"/>
                  <a:gd name="T2" fmla="*/ 3421 w 3913"/>
                  <a:gd name="T3" fmla="*/ 1077 h 652"/>
                  <a:gd name="T4" fmla="*/ 0 w 3913"/>
                  <a:gd name="T5" fmla="*/ 616 h 652"/>
                  <a:gd name="T6" fmla="*/ 1005 w 3913"/>
                  <a:gd name="T7" fmla="*/ 0 h 652"/>
                  <a:gd name="T8" fmla="*/ 3877 w 3913"/>
                  <a:gd name="T9" fmla="*/ 307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13"/>
                  <a:gd name="T16" fmla="*/ 0 h 652"/>
                  <a:gd name="T17" fmla="*/ 3913 w 3913"/>
                  <a:gd name="T18" fmla="*/ 652 h 6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13" h="652">
                    <a:moveTo>
                      <a:pt x="3913" y="186"/>
                    </a:moveTo>
                    <a:lnTo>
                      <a:pt x="3453" y="652"/>
                    </a:lnTo>
                    <a:lnTo>
                      <a:pt x="0" y="373"/>
                    </a:lnTo>
                    <a:lnTo>
                      <a:pt x="1015" y="0"/>
                    </a:lnTo>
                    <a:lnTo>
                      <a:pt x="3913" y="18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" name="Freeform 7"/>
              <p:cNvSpPr>
                <a:spLocks/>
              </p:cNvSpPr>
              <p:nvPr/>
            </p:nvSpPr>
            <p:spPr bwMode="auto">
              <a:xfrm>
                <a:off x="943" y="1097"/>
                <a:ext cx="1094" cy="2244"/>
              </a:xfrm>
              <a:custGeom>
                <a:avLst/>
                <a:gdLst>
                  <a:gd name="T0" fmla="*/ 84 w 1099"/>
                  <a:gd name="T1" fmla="*/ 2886 h 1745"/>
                  <a:gd name="T2" fmla="*/ 0 w 1099"/>
                  <a:gd name="T3" fmla="*/ 149 h 1745"/>
                  <a:gd name="T4" fmla="*/ 1053 w 1099"/>
                  <a:gd name="T5" fmla="*/ 0 h 1745"/>
                  <a:gd name="T6" fmla="*/ 1089 w 1099"/>
                  <a:gd name="T7" fmla="*/ 2268 h 1745"/>
                  <a:gd name="T8" fmla="*/ 84 w 1099"/>
                  <a:gd name="T9" fmla="*/ 2886 h 17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9"/>
                  <a:gd name="T16" fmla="*/ 0 h 1745"/>
                  <a:gd name="T17" fmla="*/ 1099 w 1099"/>
                  <a:gd name="T18" fmla="*/ 1745 h 17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9" h="1745">
                    <a:moveTo>
                      <a:pt x="84" y="1745"/>
                    </a:moveTo>
                    <a:lnTo>
                      <a:pt x="0" y="90"/>
                    </a:lnTo>
                    <a:lnTo>
                      <a:pt x="1063" y="0"/>
                    </a:lnTo>
                    <a:lnTo>
                      <a:pt x="1099" y="1372"/>
                    </a:lnTo>
                    <a:lnTo>
                      <a:pt x="84" y="1745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" name="Freeform 8"/>
              <p:cNvSpPr>
                <a:spLocks/>
              </p:cNvSpPr>
              <p:nvPr/>
            </p:nvSpPr>
            <p:spPr bwMode="auto">
              <a:xfrm>
                <a:off x="2001" y="1097"/>
                <a:ext cx="2991" cy="2004"/>
              </a:xfrm>
              <a:custGeom>
                <a:avLst/>
                <a:gdLst>
                  <a:gd name="T0" fmla="*/ 36 w 3005"/>
                  <a:gd name="T1" fmla="*/ 2270 h 1558"/>
                  <a:gd name="T2" fmla="*/ 0 w 3005"/>
                  <a:gd name="T3" fmla="*/ 0 h 1558"/>
                  <a:gd name="T4" fmla="*/ 2977 w 3005"/>
                  <a:gd name="T5" fmla="*/ 73 h 1558"/>
                  <a:gd name="T6" fmla="*/ 2906 w 3005"/>
                  <a:gd name="T7" fmla="*/ 2578 h 1558"/>
                  <a:gd name="T8" fmla="*/ 36 w 3005"/>
                  <a:gd name="T9" fmla="*/ 2270 h 15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05"/>
                  <a:gd name="T16" fmla="*/ 0 h 1558"/>
                  <a:gd name="T17" fmla="*/ 3005 w 3005"/>
                  <a:gd name="T18" fmla="*/ 1558 h 15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05" h="1558">
                    <a:moveTo>
                      <a:pt x="36" y="1372"/>
                    </a:moveTo>
                    <a:lnTo>
                      <a:pt x="0" y="0"/>
                    </a:lnTo>
                    <a:lnTo>
                      <a:pt x="3005" y="44"/>
                    </a:lnTo>
                    <a:lnTo>
                      <a:pt x="2934" y="1558"/>
                    </a:lnTo>
                    <a:lnTo>
                      <a:pt x="36" y="137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" name="Freeform 9"/>
              <p:cNvSpPr>
                <a:spLocks/>
              </p:cNvSpPr>
              <p:nvPr/>
            </p:nvSpPr>
            <p:spPr bwMode="auto">
              <a:xfrm flipV="1">
                <a:off x="1027" y="2862"/>
                <a:ext cx="3895" cy="479"/>
              </a:xfrm>
              <a:custGeom>
                <a:avLst/>
                <a:gdLst>
                  <a:gd name="T0" fmla="*/ 0 w 2661"/>
                  <a:gd name="T1" fmla="*/ 0 h 360"/>
                  <a:gd name="T2" fmla="*/ 1478 w 2661"/>
                  <a:gd name="T3" fmla="*/ 637 h 360"/>
                  <a:gd name="T4" fmla="*/ 5701 w 2661"/>
                  <a:gd name="T5" fmla="*/ 319 h 360"/>
                  <a:gd name="T6" fmla="*/ 0 60000 65536"/>
                  <a:gd name="T7" fmla="*/ 0 60000 65536"/>
                  <a:gd name="T8" fmla="*/ 0 60000 65536"/>
                  <a:gd name="T9" fmla="*/ 0 w 2661"/>
                  <a:gd name="T10" fmla="*/ 0 h 360"/>
                  <a:gd name="T11" fmla="*/ 2661 w 2661"/>
                  <a:gd name="T12" fmla="*/ 360 h 3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61" h="360">
                    <a:moveTo>
                      <a:pt x="0" y="0"/>
                    </a:moveTo>
                    <a:lnTo>
                      <a:pt x="690" y="360"/>
                    </a:lnTo>
                    <a:lnTo>
                      <a:pt x="2661" y="18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" name="Freeform 10"/>
              <p:cNvSpPr>
                <a:spLocks/>
              </p:cNvSpPr>
              <p:nvPr/>
            </p:nvSpPr>
            <p:spPr bwMode="auto">
              <a:xfrm flipV="1">
                <a:off x="1023" y="2793"/>
                <a:ext cx="3903" cy="467"/>
              </a:xfrm>
              <a:custGeom>
                <a:avLst/>
                <a:gdLst>
                  <a:gd name="T0" fmla="*/ 0 w 2665"/>
                  <a:gd name="T1" fmla="*/ 0 h 350"/>
                  <a:gd name="T2" fmla="*/ 1482 w 2665"/>
                  <a:gd name="T3" fmla="*/ 623 h 350"/>
                  <a:gd name="T4" fmla="*/ 5716 w 2665"/>
                  <a:gd name="T5" fmla="*/ 314 h 350"/>
                  <a:gd name="T6" fmla="*/ 0 60000 65536"/>
                  <a:gd name="T7" fmla="*/ 0 60000 65536"/>
                  <a:gd name="T8" fmla="*/ 0 60000 65536"/>
                  <a:gd name="T9" fmla="*/ 0 w 2665"/>
                  <a:gd name="T10" fmla="*/ 0 h 350"/>
                  <a:gd name="T11" fmla="*/ 2665 w 2665"/>
                  <a:gd name="T12" fmla="*/ 350 h 3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65" h="350">
                    <a:moveTo>
                      <a:pt x="0" y="0"/>
                    </a:moveTo>
                    <a:lnTo>
                      <a:pt x="691" y="350"/>
                    </a:lnTo>
                    <a:lnTo>
                      <a:pt x="2665" y="176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 flipV="1">
                <a:off x="1019" y="2725"/>
                <a:ext cx="3909" cy="453"/>
              </a:xfrm>
              <a:custGeom>
                <a:avLst/>
                <a:gdLst>
                  <a:gd name="T0" fmla="*/ 0 w 2670"/>
                  <a:gd name="T1" fmla="*/ 0 h 339"/>
                  <a:gd name="T2" fmla="*/ 1486 w 2670"/>
                  <a:gd name="T3" fmla="*/ 605 h 339"/>
                  <a:gd name="T4" fmla="*/ 5723 w 2670"/>
                  <a:gd name="T5" fmla="*/ 303 h 339"/>
                  <a:gd name="T6" fmla="*/ 0 60000 65536"/>
                  <a:gd name="T7" fmla="*/ 0 60000 65536"/>
                  <a:gd name="T8" fmla="*/ 0 60000 65536"/>
                  <a:gd name="T9" fmla="*/ 0 w 2670"/>
                  <a:gd name="T10" fmla="*/ 0 h 339"/>
                  <a:gd name="T11" fmla="*/ 2670 w 2670"/>
                  <a:gd name="T12" fmla="*/ 339 h 3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70" h="339">
                    <a:moveTo>
                      <a:pt x="0" y="0"/>
                    </a:moveTo>
                    <a:lnTo>
                      <a:pt x="693" y="339"/>
                    </a:lnTo>
                    <a:lnTo>
                      <a:pt x="2670" y="17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 flipV="1">
                <a:off x="1015" y="2656"/>
                <a:ext cx="3917" cy="438"/>
              </a:xfrm>
              <a:custGeom>
                <a:avLst/>
                <a:gdLst>
                  <a:gd name="T0" fmla="*/ 0 w 2674"/>
                  <a:gd name="T1" fmla="*/ 0 h 329"/>
                  <a:gd name="T2" fmla="*/ 1490 w 2674"/>
                  <a:gd name="T3" fmla="*/ 583 h 329"/>
                  <a:gd name="T4" fmla="*/ 5738 w 2674"/>
                  <a:gd name="T5" fmla="*/ 293 h 329"/>
                  <a:gd name="T6" fmla="*/ 0 60000 65536"/>
                  <a:gd name="T7" fmla="*/ 0 60000 65536"/>
                  <a:gd name="T8" fmla="*/ 0 60000 65536"/>
                  <a:gd name="T9" fmla="*/ 0 w 2674"/>
                  <a:gd name="T10" fmla="*/ 0 h 329"/>
                  <a:gd name="T11" fmla="*/ 2674 w 2674"/>
                  <a:gd name="T12" fmla="*/ 329 h 3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74" h="329">
                    <a:moveTo>
                      <a:pt x="0" y="0"/>
                    </a:moveTo>
                    <a:lnTo>
                      <a:pt x="694" y="329"/>
                    </a:lnTo>
                    <a:lnTo>
                      <a:pt x="2674" y="165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 flipV="1">
                <a:off x="1013" y="2588"/>
                <a:ext cx="3921" cy="424"/>
              </a:xfrm>
              <a:custGeom>
                <a:avLst/>
                <a:gdLst>
                  <a:gd name="T0" fmla="*/ 0 w 2678"/>
                  <a:gd name="T1" fmla="*/ 0 h 318"/>
                  <a:gd name="T2" fmla="*/ 1491 w 2678"/>
                  <a:gd name="T3" fmla="*/ 565 h 318"/>
                  <a:gd name="T4" fmla="*/ 5741 w 2678"/>
                  <a:gd name="T5" fmla="*/ 284 h 318"/>
                  <a:gd name="T6" fmla="*/ 0 60000 65536"/>
                  <a:gd name="T7" fmla="*/ 0 60000 65536"/>
                  <a:gd name="T8" fmla="*/ 0 60000 65536"/>
                  <a:gd name="T9" fmla="*/ 0 w 2678"/>
                  <a:gd name="T10" fmla="*/ 0 h 318"/>
                  <a:gd name="T11" fmla="*/ 2678 w 2678"/>
                  <a:gd name="T12" fmla="*/ 318 h 3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78" h="318">
                    <a:moveTo>
                      <a:pt x="0" y="0"/>
                    </a:moveTo>
                    <a:lnTo>
                      <a:pt x="695" y="318"/>
                    </a:lnTo>
                    <a:lnTo>
                      <a:pt x="2678" y="16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 flipV="1">
                <a:off x="1009" y="2518"/>
                <a:ext cx="3929" cy="412"/>
              </a:xfrm>
              <a:custGeom>
                <a:avLst/>
                <a:gdLst>
                  <a:gd name="T0" fmla="*/ 0 w 2682"/>
                  <a:gd name="T1" fmla="*/ 0 h 308"/>
                  <a:gd name="T2" fmla="*/ 1494 w 2682"/>
                  <a:gd name="T3" fmla="*/ 551 h 308"/>
                  <a:gd name="T4" fmla="*/ 5756 w 2682"/>
                  <a:gd name="T5" fmla="*/ 276 h 308"/>
                  <a:gd name="T6" fmla="*/ 0 60000 65536"/>
                  <a:gd name="T7" fmla="*/ 0 60000 65536"/>
                  <a:gd name="T8" fmla="*/ 0 60000 65536"/>
                  <a:gd name="T9" fmla="*/ 0 w 2682"/>
                  <a:gd name="T10" fmla="*/ 0 h 308"/>
                  <a:gd name="T11" fmla="*/ 2682 w 2682"/>
                  <a:gd name="T12" fmla="*/ 308 h 30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82" h="308">
                    <a:moveTo>
                      <a:pt x="0" y="0"/>
                    </a:moveTo>
                    <a:lnTo>
                      <a:pt x="696" y="308"/>
                    </a:lnTo>
                    <a:lnTo>
                      <a:pt x="2682" y="154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 flipV="1">
                <a:off x="1007" y="2449"/>
                <a:ext cx="3931" cy="397"/>
              </a:xfrm>
              <a:custGeom>
                <a:avLst/>
                <a:gdLst>
                  <a:gd name="T0" fmla="*/ 0 w 2685"/>
                  <a:gd name="T1" fmla="*/ 0 h 298"/>
                  <a:gd name="T2" fmla="*/ 1493 w 2685"/>
                  <a:gd name="T3" fmla="*/ 529 h 298"/>
                  <a:gd name="T4" fmla="*/ 5755 w 2685"/>
                  <a:gd name="T5" fmla="*/ 266 h 298"/>
                  <a:gd name="T6" fmla="*/ 0 60000 65536"/>
                  <a:gd name="T7" fmla="*/ 0 60000 65536"/>
                  <a:gd name="T8" fmla="*/ 0 60000 65536"/>
                  <a:gd name="T9" fmla="*/ 0 w 2685"/>
                  <a:gd name="T10" fmla="*/ 0 h 298"/>
                  <a:gd name="T11" fmla="*/ 2685 w 2685"/>
                  <a:gd name="T12" fmla="*/ 298 h 2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85" h="298">
                    <a:moveTo>
                      <a:pt x="0" y="0"/>
                    </a:moveTo>
                    <a:lnTo>
                      <a:pt x="697" y="298"/>
                    </a:lnTo>
                    <a:lnTo>
                      <a:pt x="2685" y="15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 flipV="1">
                <a:off x="1003" y="2379"/>
                <a:ext cx="3939" cy="384"/>
              </a:xfrm>
              <a:custGeom>
                <a:avLst/>
                <a:gdLst>
                  <a:gd name="T0" fmla="*/ 0 w 2690"/>
                  <a:gd name="T1" fmla="*/ 0 h 287"/>
                  <a:gd name="T2" fmla="*/ 1499 w 2690"/>
                  <a:gd name="T3" fmla="*/ 514 h 287"/>
                  <a:gd name="T4" fmla="*/ 5768 w 2690"/>
                  <a:gd name="T5" fmla="*/ 258 h 287"/>
                  <a:gd name="T6" fmla="*/ 0 60000 65536"/>
                  <a:gd name="T7" fmla="*/ 0 60000 65536"/>
                  <a:gd name="T8" fmla="*/ 0 60000 65536"/>
                  <a:gd name="T9" fmla="*/ 0 w 2690"/>
                  <a:gd name="T10" fmla="*/ 0 h 287"/>
                  <a:gd name="T11" fmla="*/ 2690 w 2690"/>
                  <a:gd name="T12" fmla="*/ 287 h 2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90" h="287">
                    <a:moveTo>
                      <a:pt x="0" y="0"/>
                    </a:moveTo>
                    <a:lnTo>
                      <a:pt x="699" y="287"/>
                    </a:lnTo>
                    <a:lnTo>
                      <a:pt x="2690" y="144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 flipV="1">
                <a:off x="999" y="2310"/>
                <a:ext cx="3945" cy="369"/>
              </a:xfrm>
              <a:custGeom>
                <a:avLst/>
                <a:gdLst>
                  <a:gd name="T0" fmla="*/ 0 w 2694"/>
                  <a:gd name="T1" fmla="*/ 0 h 277"/>
                  <a:gd name="T2" fmla="*/ 1504 w 2694"/>
                  <a:gd name="T3" fmla="*/ 492 h 277"/>
                  <a:gd name="T4" fmla="*/ 5777 w 2694"/>
                  <a:gd name="T5" fmla="*/ 246 h 277"/>
                  <a:gd name="T6" fmla="*/ 0 60000 65536"/>
                  <a:gd name="T7" fmla="*/ 0 60000 65536"/>
                  <a:gd name="T8" fmla="*/ 0 60000 65536"/>
                  <a:gd name="T9" fmla="*/ 0 w 2694"/>
                  <a:gd name="T10" fmla="*/ 0 h 277"/>
                  <a:gd name="T11" fmla="*/ 2694 w 2694"/>
                  <a:gd name="T12" fmla="*/ 277 h 2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94" h="277">
                    <a:moveTo>
                      <a:pt x="0" y="0"/>
                    </a:moveTo>
                    <a:lnTo>
                      <a:pt x="701" y="277"/>
                    </a:lnTo>
                    <a:lnTo>
                      <a:pt x="2694" y="139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 flipV="1">
                <a:off x="997" y="2240"/>
                <a:ext cx="3951" cy="355"/>
              </a:xfrm>
              <a:custGeom>
                <a:avLst/>
                <a:gdLst>
                  <a:gd name="T0" fmla="*/ 0 w 2698"/>
                  <a:gd name="T1" fmla="*/ 0 h 266"/>
                  <a:gd name="T2" fmla="*/ 1505 w 2698"/>
                  <a:gd name="T3" fmla="*/ 474 h 266"/>
                  <a:gd name="T4" fmla="*/ 5786 w 2698"/>
                  <a:gd name="T5" fmla="*/ 239 h 266"/>
                  <a:gd name="T6" fmla="*/ 0 60000 65536"/>
                  <a:gd name="T7" fmla="*/ 0 60000 65536"/>
                  <a:gd name="T8" fmla="*/ 0 60000 65536"/>
                  <a:gd name="T9" fmla="*/ 0 w 2698"/>
                  <a:gd name="T10" fmla="*/ 0 h 266"/>
                  <a:gd name="T11" fmla="*/ 2698 w 2698"/>
                  <a:gd name="T12" fmla="*/ 266 h 2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98" h="266">
                    <a:moveTo>
                      <a:pt x="0" y="0"/>
                    </a:moveTo>
                    <a:lnTo>
                      <a:pt x="702" y="266"/>
                    </a:lnTo>
                    <a:lnTo>
                      <a:pt x="2698" y="134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 flipV="1">
                <a:off x="993" y="2170"/>
                <a:ext cx="3957" cy="340"/>
              </a:xfrm>
              <a:custGeom>
                <a:avLst/>
                <a:gdLst>
                  <a:gd name="T0" fmla="*/ 0 w 2702"/>
                  <a:gd name="T1" fmla="*/ 0 h 256"/>
                  <a:gd name="T2" fmla="*/ 1508 w 2702"/>
                  <a:gd name="T3" fmla="*/ 452 h 256"/>
                  <a:gd name="T4" fmla="*/ 5795 w 2702"/>
                  <a:gd name="T5" fmla="*/ 227 h 256"/>
                  <a:gd name="T6" fmla="*/ 0 60000 65536"/>
                  <a:gd name="T7" fmla="*/ 0 60000 65536"/>
                  <a:gd name="T8" fmla="*/ 0 60000 65536"/>
                  <a:gd name="T9" fmla="*/ 0 w 2702"/>
                  <a:gd name="T10" fmla="*/ 0 h 256"/>
                  <a:gd name="T11" fmla="*/ 2702 w 2702"/>
                  <a:gd name="T12" fmla="*/ 256 h 2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02" h="256">
                    <a:moveTo>
                      <a:pt x="0" y="0"/>
                    </a:moveTo>
                    <a:lnTo>
                      <a:pt x="703" y="256"/>
                    </a:lnTo>
                    <a:lnTo>
                      <a:pt x="2702" y="129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 flipV="1">
                <a:off x="989" y="2100"/>
                <a:ext cx="3965" cy="326"/>
              </a:xfrm>
              <a:custGeom>
                <a:avLst/>
                <a:gdLst>
                  <a:gd name="T0" fmla="*/ 0 w 2707"/>
                  <a:gd name="T1" fmla="*/ 0 h 244"/>
                  <a:gd name="T2" fmla="*/ 1513 w 2707"/>
                  <a:gd name="T3" fmla="*/ 436 h 244"/>
                  <a:gd name="T4" fmla="*/ 5808 w 2707"/>
                  <a:gd name="T5" fmla="*/ 218 h 244"/>
                  <a:gd name="T6" fmla="*/ 0 60000 65536"/>
                  <a:gd name="T7" fmla="*/ 0 60000 65536"/>
                  <a:gd name="T8" fmla="*/ 0 60000 65536"/>
                  <a:gd name="T9" fmla="*/ 0 w 2707"/>
                  <a:gd name="T10" fmla="*/ 0 h 244"/>
                  <a:gd name="T11" fmla="*/ 2707 w 2707"/>
                  <a:gd name="T12" fmla="*/ 244 h 2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07" h="244">
                    <a:moveTo>
                      <a:pt x="0" y="0"/>
                    </a:moveTo>
                    <a:lnTo>
                      <a:pt x="705" y="244"/>
                    </a:lnTo>
                    <a:lnTo>
                      <a:pt x="2707" y="12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 flipV="1">
                <a:off x="987" y="2029"/>
                <a:ext cx="3969" cy="313"/>
              </a:xfrm>
              <a:custGeom>
                <a:avLst/>
                <a:gdLst>
                  <a:gd name="T0" fmla="*/ 0 w 2711"/>
                  <a:gd name="T1" fmla="*/ 0 h 234"/>
                  <a:gd name="T2" fmla="*/ 1514 w 2711"/>
                  <a:gd name="T3" fmla="*/ 419 h 234"/>
                  <a:gd name="T4" fmla="*/ 5811 w 2711"/>
                  <a:gd name="T5" fmla="*/ 211 h 234"/>
                  <a:gd name="T6" fmla="*/ 0 60000 65536"/>
                  <a:gd name="T7" fmla="*/ 0 60000 65536"/>
                  <a:gd name="T8" fmla="*/ 0 60000 65536"/>
                  <a:gd name="T9" fmla="*/ 0 w 2711"/>
                  <a:gd name="T10" fmla="*/ 0 h 234"/>
                  <a:gd name="T11" fmla="*/ 2711 w 2711"/>
                  <a:gd name="T12" fmla="*/ 234 h 2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11" h="234">
                    <a:moveTo>
                      <a:pt x="0" y="0"/>
                    </a:moveTo>
                    <a:lnTo>
                      <a:pt x="706" y="234"/>
                    </a:lnTo>
                    <a:lnTo>
                      <a:pt x="2711" y="118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 flipV="1">
                <a:off x="983" y="1959"/>
                <a:ext cx="3977" cy="297"/>
              </a:xfrm>
              <a:custGeom>
                <a:avLst/>
                <a:gdLst>
                  <a:gd name="T0" fmla="*/ 0 w 2715"/>
                  <a:gd name="T1" fmla="*/ 0 h 223"/>
                  <a:gd name="T2" fmla="*/ 1518 w 2715"/>
                  <a:gd name="T3" fmla="*/ 396 h 223"/>
                  <a:gd name="T4" fmla="*/ 5826 w 2715"/>
                  <a:gd name="T5" fmla="*/ 198 h 223"/>
                  <a:gd name="T6" fmla="*/ 0 60000 65536"/>
                  <a:gd name="T7" fmla="*/ 0 60000 65536"/>
                  <a:gd name="T8" fmla="*/ 0 60000 65536"/>
                  <a:gd name="T9" fmla="*/ 0 w 2715"/>
                  <a:gd name="T10" fmla="*/ 0 h 223"/>
                  <a:gd name="T11" fmla="*/ 2715 w 2715"/>
                  <a:gd name="T12" fmla="*/ 223 h 2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15" h="223">
                    <a:moveTo>
                      <a:pt x="0" y="0"/>
                    </a:moveTo>
                    <a:lnTo>
                      <a:pt x="707" y="223"/>
                    </a:lnTo>
                    <a:lnTo>
                      <a:pt x="2715" y="11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 flipV="1">
                <a:off x="981" y="1888"/>
                <a:ext cx="3979" cy="283"/>
              </a:xfrm>
              <a:custGeom>
                <a:avLst/>
                <a:gdLst>
                  <a:gd name="T0" fmla="*/ 0 w 2718"/>
                  <a:gd name="T1" fmla="*/ 0 h 212"/>
                  <a:gd name="T2" fmla="*/ 1517 w 2718"/>
                  <a:gd name="T3" fmla="*/ 378 h 212"/>
                  <a:gd name="T4" fmla="*/ 5825 w 2718"/>
                  <a:gd name="T5" fmla="*/ 190 h 212"/>
                  <a:gd name="T6" fmla="*/ 0 60000 65536"/>
                  <a:gd name="T7" fmla="*/ 0 60000 65536"/>
                  <a:gd name="T8" fmla="*/ 0 60000 65536"/>
                  <a:gd name="T9" fmla="*/ 0 w 2718"/>
                  <a:gd name="T10" fmla="*/ 0 h 212"/>
                  <a:gd name="T11" fmla="*/ 2718 w 2718"/>
                  <a:gd name="T12" fmla="*/ 212 h 2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18" h="212">
                    <a:moveTo>
                      <a:pt x="0" y="0"/>
                    </a:moveTo>
                    <a:lnTo>
                      <a:pt x="708" y="212"/>
                    </a:lnTo>
                    <a:lnTo>
                      <a:pt x="2718" y="106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 flipV="1">
                <a:off x="977" y="1816"/>
                <a:ext cx="3987" cy="269"/>
              </a:xfrm>
              <a:custGeom>
                <a:avLst/>
                <a:gdLst>
                  <a:gd name="T0" fmla="*/ 0 w 2723"/>
                  <a:gd name="T1" fmla="*/ 0 h 201"/>
                  <a:gd name="T2" fmla="*/ 1523 w 2723"/>
                  <a:gd name="T3" fmla="*/ 360 h 201"/>
                  <a:gd name="T4" fmla="*/ 5838 w 2723"/>
                  <a:gd name="T5" fmla="*/ 181 h 201"/>
                  <a:gd name="T6" fmla="*/ 0 60000 65536"/>
                  <a:gd name="T7" fmla="*/ 0 60000 65536"/>
                  <a:gd name="T8" fmla="*/ 0 60000 65536"/>
                  <a:gd name="T9" fmla="*/ 0 w 2723"/>
                  <a:gd name="T10" fmla="*/ 0 h 201"/>
                  <a:gd name="T11" fmla="*/ 2723 w 2723"/>
                  <a:gd name="T12" fmla="*/ 201 h 20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23" h="201">
                    <a:moveTo>
                      <a:pt x="0" y="0"/>
                    </a:moveTo>
                    <a:lnTo>
                      <a:pt x="710" y="201"/>
                    </a:lnTo>
                    <a:lnTo>
                      <a:pt x="2723" y="10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 flipV="1">
                <a:off x="973" y="1745"/>
                <a:ext cx="3993" cy="255"/>
              </a:xfrm>
              <a:custGeom>
                <a:avLst/>
                <a:gdLst>
                  <a:gd name="T0" fmla="*/ 0 w 2727"/>
                  <a:gd name="T1" fmla="*/ 0 h 190"/>
                  <a:gd name="T2" fmla="*/ 1524 w 2727"/>
                  <a:gd name="T3" fmla="*/ 342 h 190"/>
                  <a:gd name="T4" fmla="*/ 5847 w 2727"/>
                  <a:gd name="T5" fmla="*/ 173 h 190"/>
                  <a:gd name="T6" fmla="*/ 0 60000 65536"/>
                  <a:gd name="T7" fmla="*/ 0 60000 65536"/>
                  <a:gd name="T8" fmla="*/ 0 60000 65536"/>
                  <a:gd name="T9" fmla="*/ 0 w 2727"/>
                  <a:gd name="T10" fmla="*/ 0 h 190"/>
                  <a:gd name="T11" fmla="*/ 2727 w 2727"/>
                  <a:gd name="T12" fmla="*/ 190 h 1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27" h="190">
                    <a:moveTo>
                      <a:pt x="0" y="0"/>
                    </a:moveTo>
                    <a:lnTo>
                      <a:pt x="711" y="190"/>
                    </a:lnTo>
                    <a:lnTo>
                      <a:pt x="2727" y="96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 flipV="1">
                <a:off x="971" y="1673"/>
                <a:ext cx="3999" cy="239"/>
              </a:xfrm>
              <a:custGeom>
                <a:avLst/>
                <a:gdLst>
                  <a:gd name="T0" fmla="*/ 0 w 2731"/>
                  <a:gd name="T1" fmla="*/ 0 h 179"/>
                  <a:gd name="T2" fmla="*/ 1527 w 2731"/>
                  <a:gd name="T3" fmla="*/ 319 h 179"/>
                  <a:gd name="T4" fmla="*/ 5856 w 2731"/>
                  <a:gd name="T5" fmla="*/ 160 h 179"/>
                  <a:gd name="T6" fmla="*/ 0 60000 65536"/>
                  <a:gd name="T7" fmla="*/ 0 60000 65536"/>
                  <a:gd name="T8" fmla="*/ 0 60000 65536"/>
                  <a:gd name="T9" fmla="*/ 0 w 2731"/>
                  <a:gd name="T10" fmla="*/ 0 h 179"/>
                  <a:gd name="T11" fmla="*/ 2731 w 2731"/>
                  <a:gd name="T12" fmla="*/ 179 h 1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31" h="179">
                    <a:moveTo>
                      <a:pt x="0" y="0"/>
                    </a:moveTo>
                    <a:lnTo>
                      <a:pt x="712" y="179"/>
                    </a:lnTo>
                    <a:lnTo>
                      <a:pt x="2731" y="9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 flipV="1">
                <a:off x="965" y="1603"/>
                <a:ext cx="4007" cy="223"/>
              </a:xfrm>
              <a:custGeom>
                <a:avLst/>
                <a:gdLst>
                  <a:gd name="T0" fmla="*/ 0 w 2736"/>
                  <a:gd name="T1" fmla="*/ 0 h 167"/>
                  <a:gd name="T2" fmla="*/ 1532 w 2736"/>
                  <a:gd name="T3" fmla="*/ 298 h 167"/>
                  <a:gd name="T4" fmla="*/ 5868 w 2736"/>
                  <a:gd name="T5" fmla="*/ 150 h 167"/>
                  <a:gd name="T6" fmla="*/ 0 60000 65536"/>
                  <a:gd name="T7" fmla="*/ 0 60000 65536"/>
                  <a:gd name="T8" fmla="*/ 0 60000 65536"/>
                  <a:gd name="T9" fmla="*/ 0 w 2736"/>
                  <a:gd name="T10" fmla="*/ 0 h 167"/>
                  <a:gd name="T11" fmla="*/ 2736 w 2736"/>
                  <a:gd name="T12" fmla="*/ 167 h 1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36" h="167">
                    <a:moveTo>
                      <a:pt x="0" y="0"/>
                    </a:moveTo>
                    <a:lnTo>
                      <a:pt x="714" y="167"/>
                    </a:lnTo>
                    <a:lnTo>
                      <a:pt x="2736" y="84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 flipV="1">
                <a:off x="963" y="1530"/>
                <a:ext cx="4013" cy="209"/>
              </a:xfrm>
              <a:custGeom>
                <a:avLst/>
                <a:gdLst>
                  <a:gd name="T0" fmla="*/ 0 w 2740"/>
                  <a:gd name="T1" fmla="*/ 0 h 156"/>
                  <a:gd name="T2" fmla="*/ 1533 w 2740"/>
                  <a:gd name="T3" fmla="*/ 280 h 156"/>
                  <a:gd name="T4" fmla="*/ 5877 w 2740"/>
                  <a:gd name="T5" fmla="*/ 141 h 156"/>
                  <a:gd name="T6" fmla="*/ 0 60000 65536"/>
                  <a:gd name="T7" fmla="*/ 0 60000 65536"/>
                  <a:gd name="T8" fmla="*/ 0 60000 65536"/>
                  <a:gd name="T9" fmla="*/ 0 w 2740"/>
                  <a:gd name="T10" fmla="*/ 0 h 156"/>
                  <a:gd name="T11" fmla="*/ 2740 w 2740"/>
                  <a:gd name="T12" fmla="*/ 156 h 1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40" h="156">
                    <a:moveTo>
                      <a:pt x="0" y="0"/>
                    </a:moveTo>
                    <a:lnTo>
                      <a:pt x="715" y="156"/>
                    </a:lnTo>
                    <a:lnTo>
                      <a:pt x="2740" y="78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 flipV="1">
                <a:off x="959" y="1458"/>
                <a:ext cx="4019" cy="195"/>
              </a:xfrm>
              <a:custGeom>
                <a:avLst/>
                <a:gdLst>
                  <a:gd name="T0" fmla="*/ 0 w 2744"/>
                  <a:gd name="T1" fmla="*/ 0 h 145"/>
                  <a:gd name="T2" fmla="*/ 1536 w 2744"/>
                  <a:gd name="T3" fmla="*/ 262 h 145"/>
                  <a:gd name="T4" fmla="*/ 5886 w 2744"/>
                  <a:gd name="T5" fmla="*/ 132 h 145"/>
                  <a:gd name="T6" fmla="*/ 0 60000 65536"/>
                  <a:gd name="T7" fmla="*/ 0 60000 65536"/>
                  <a:gd name="T8" fmla="*/ 0 60000 65536"/>
                  <a:gd name="T9" fmla="*/ 0 w 2744"/>
                  <a:gd name="T10" fmla="*/ 0 h 145"/>
                  <a:gd name="T11" fmla="*/ 2744 w 2744"/>
                  <a:gd name="T12" fmla="*/ 145 h 1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44" h="145">
                    <a:moveTo>
                      <a:pt x="0" y="0"/>
                    </a:moveTo>
                    <a:lnTo>
                      <a:pt x="716" y="145"/>
                    </a:lnTo>
                    <a:lnTo>
                      <a:pt x="2744" y="7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 flipV="1">
                <a:off x="955" y="1388"/>
                <a:ext cx="4027" cy="177"/>
              </a:xfrm>
              <a:custGeom>
                <a:avLst/>
                <a:gdLst>
                  <a:gd name="T0" fmla="*/ 0 w 2749"/>
                  <a:gd name="T1" fmla="*/ 0 h 133"/>
                  <a:gd name="T2" fmla="*/ 1541 w 2749"/>
                  <a:gd name="T3" fmla="*/ 236 h 133"/>
                  <a:gd name="T4" fmla="*/ 5899 w 2749"/>
                  <a:gd name="T5" fmla="*/ 118 h 133"/>
                  <a:gd name="T6" fmla="*/ 0 60000 65536"/>
                  <a:gd name="T7" fmla="*/ 0 60000 65536"/>
                  <a:gd name="T8" fmla="*/ 0 60000 65536"/>
                  <a:gd name="T9" fmla="*/ 0 w 2749"/>
                  <a:gd name="T10" fmla="*/ 0 h 133"/>
                  <a:gd name="T11" fmla="*/ 2749 w 2749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49" h="133">
                    <a:moveTo>
                      <a:pt x="0" y="0"/>
                    </a:moveTo>
                    <a:lnTo>
                      <a:pt x="718" y="133"/>
                    </a:lnTo>
                    <a:lnTo>
                      <a:pt x="2749" y="67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 flipV="1">
                <a:off x="953" y="1314"/>
                <a:ext cx="4031" cy="164"/>
              </a:xfrm>
              <a:custGeom>
                <a:avLst/>
                <a:gdLst>
                  <a:gd name="T0" fmla="*/ 0 w 2753"/>
                  <a:gd name="T1" fmla="*/ 0 h 122"/>
                  <a:gd name="T2" fmla="*/ 1542 w 2753"/>
                  <a:gd name="T3" fmla="*/ 220 h 122"/>
                  <a:gd name="T4" fmla="*/ 5902 w 2753"/>
                  <a:gd name="T5" fmla="*/ 110 h 122"/>
                  <a:gd name="T6" fmla="*/ 0 60000 65536"/>
                  <a:gd name="T7" fmla="*/ 0 60000 65536"/>
                  <a:gd name="T8" fmla="*/ 0 60000 65536"/>
                  <a:gd name="T9" fmla="*/ 0 w 2753"/>
                  <a:gd name="T10" fmla="*/ 0 h 122"/>
                  <a:gd name="T11" fmla="*/ 2753 w 2753"/>
                  <a:gd name="T12" fmla="*/ 122 h 1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53" h="122">
                    <a:moveTo>
                      <a:pt x="0" y="0"/>
                    </a:moveTo>
                    <a:lnTo>
                      <a:pt x="719" y="122"/>
                    </a:lnTo>
                    <a:lnTo>
                      <a:pt x="2753" y="6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" name="Freeform 32"/>
              <p:cNvSpPr>
                <a:spLocks/>
              </p:cNvSpPr>
              <p:nvPr/>
            </p:nvSpPr>
            <p:spPr bwMode="auto">
              <a:xfrm flipV="1">
                <a:off x="949" y="1242"/>
                <a:ext cx="4039" cy="147"/>
              </a:xfrm>
              <a:custGeom>
                <a:avLst/>
                <a:gdLst>
                  <a:gd name="T0" fmla="*/ 0 w 2757"/>
                  <a:gd name="T1" fmla="*/ 0 h 110"/>
                  <a:gd name="T2" fmla="*/ 1546 w 2757"/>
                  <a:gd name="T3" fmla="*/ 196 h 110"/>
                  <a:gd name="T4" fmla="*/ 5917 w 2757"/>
                  <a:gd name="T5" fmla="*/ 99 h 110"/>
                  <a:gd name="T6" fmla="*/ 0 60000 65536"/>
                  <a:gd name="T7" fmla="*/ 0 60000 65536"/>
                  <a:gd name="T8" fmla="*/ 0 60000 65536"/>
                  <a:gd name="T9" fmla="*/ 0 w 2757"/>
                  <a:gd name="T10" fmla="*/ 0 h 110"/>
                  <a:gd name="T11" fmla="*/ 2757 w 2757"/>
                  <a:gd name="T12" fmla="*/ 110 h 1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57" h="110">
                    <a:moveTo>
                      <a:pt x="0" y="0"/>
                    </a:moveTo>
                    <a:lnTo>
                      <a:pt x="720" y="110"/>
                    </a:lnTo>
                    <a:lnTo>
                      <a:pt x="2757" y="55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" name="Freeform 33"/>
              <p:cNvSpPr>
                <a:spLocks/>
              </p:cNvSpPr>
              <p:nvPr/>
            </p:nvSpPr>
            <p:spPr bwMode="auto">
              <a:xfrm flipV="1">
                <a:off x="945" y="1170"/>
                <a:ext cx="4045" cy="132"/>
              </a:xfrm>
              <a:custGeom>
                <a:avLst/>
                <a:gdLst>
                  <a:gd name="T0" fmla="*/ 0 w 2762"/>
                  <a:gd name="T1" fmla="*/ 0 h 98"/>
                  <a:gd name="T2" fmla="*/ 1548 w 2762"/>
                  <a:gd name="T3" fmla="*/ 178 h 98"/>
                  <a:gd name="T4" fmla="*/ 5924 w 2762"/>
                  <a:gd name="T5" fmla="*/ 89 h 98"/>
                  <a:gd name="T6" fmla="*/ 0 60000 65536"/>
                  <a:gd name="T7" fmla="*/ 0 60000 65536"/>
                  <a:gd name="T8" fmla="*/ 0 60000 65536"/>
                  <a:gd name="T9" fmla="*/ 0 w 2762"/>
                  <a:gd name="T10" fmla="*/ 0 h 98"/>
                  <a:gd name="T11" fmla="*/ 2762 w 2762"/>
                  <a:gd name="T12" fmla="*/ 98 h 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62" h="98">
                    <a:moveTo>
                      <a:pt x="0" y="0"/>
                    </a:moveTo>
                    <a:lnTo>
                      <a:pt x="722" y="98"/>
                    </a:lnTo>
                    <a:lnTo>
                      <a:pt x="2762" y="49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" name="Freeform 34"/>
              <p:cNvSpPr>
                <a:spLocks/>
              </p:cNvSpPr>
              <p:nvPr/>
            </p:nvSpPr>
            <p:spPr bwMode="auto">
              <a:xfrm flipV="1">
                <a:off x="943" y="1097"/>
                <a:ext cx="4049" cy="116"/>
              </a:xfrm>
              <a:custGeom>
                <a:avLst/>
                <a:gdLst>
                  <a:gd name="T0" fmla="*/ 0 w 2766"/>
                  <a:gd name="T1" fmla="*/ 0 h 87"/>
                  <a:gd name="T2" fmla="*/ 1549 w 2766"/>
                  <a:gd name="T3" fmla="*/ 155 h 87"/>
                  <a:gd name="T4" fmla="*/ 5927 w 2766"/>
                  <a:gd name="T5" fmla="*/ 79 h 87"/>
                  <a:gd name="T6" fmla="*/ 0 60000 65536"/>
                  <a:gd name="T7" fmla="*/ 0 60000 65536"/>
                  <a:gd name="T8" fmla="*/ 0 60000 65536"/>
                  <a:gd name="T9" fmla="*/ 0 w 2766"/>
                  <a:gd name="T10" fmla="*/ 0 h 87"/>
                  <a:gd name="T11" fmla="*/ 2766 w 2766"/>
                  <a:gd name="T12" fmla="*/ 87 h 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66" h="87">
                    <a:moveTo>
                      <a:pt x="0" y="0"/>
                    </a:moveTo>
                    <a:lnTo>
                      <a:pt x="723" y="87"/>
                    </a:lnTo>
                    <a:lnTo>
                      <a:pt x="2766" y="44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" name="Freeform 35"/>
              <p:cNvSpPr>
                <a:spLocks/>
              </p:cNvSpPr>
              <p:nvPr/>
            </p:nvSpPr>
            <p:spPr bwMode="auto">
              <a:xfrm>
                <a:off x="1027" y="2862"/>
                <a:ext cx="3895" cy="838"/>
              </a:xfrm>
              <a:custGeom>
                <a:avLst/>
                <a:gdLst>
                  <a:gd name="T0" fmla="*/ 3877 w 3913"/>
                  <a:gd name="T1" fmla="*/ 307 h 652"/>
                  <a:gd name="T2" fmla="*/ 3421 w 3913"/>
                  <a:gd name="T3" fmla="*/ 1077 h 652"/>
                  <a:gd name="T4" fmla="*/ 0 w 3913"/>
                  <a:gd name="T5" fmla="*/ 616 h 652"/>
                  <a:gd name="T6" fmla="*/ 1005 w 3913"/>
                  <a:gd name="T7" fmla="*/ 0 h 652"/>
                  <a:gd name="T8" fmla="*/ 3877 w 3913"/>
                  <a:gd name="T9" fmla="*/ 307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13"/>
                  <a:gd name="T16" fmla="*/ 0 h 652"/>
                  <a:gd name="T17" fmla="*/ 3913 w 3913"/>
                  <a:gd name="T18" fmla="*/ 652 h 6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13" h="652">
                    <a:moveTo>
                      <a:pt x="3913" y="186"/>
                    </a:moveTo>
                    <a:lnTo>
                      <a:pt x="3453" y="652"/>
                    </a:lnTo>
                    <a:lnTo>
                      <a:pt x="0" y="373"/>
                    </a:lnTo>
                    <a:lnTo>
                      <a:pt x="1015" y="0"/>
                    </a:lnTo>
                    <a:lnTo>
                      <a:pt x="3913" y="186"/>
                    </a:lnTo>
                    <a:close/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" name="Freeform 36"/>
              <p:cNvSpPr>
                <a:spLocks/>
              </p:cNvSpPr>
              <p:nvPr/>
            </p:nvSpPr>
            <p:spPr bwMode="auto">
              <a:xfrm>
                <a:off x="943" y="1097"/>
                <a:ext cx="1094" cy="2244"/>
              </a:xfrm>
              <a:custGeom>
                <a:avLst/>
                <a:gdLst>
                  <a:gd name="T0" fmla="*/ 84 w 1099"/>
                  <a:gd name="T1" fmla="*/ 2886 h 1745"/>
                  <a:gd name="T2" fmla="*/ 0 w 1099"/>
                  <a:gd name="T3" fmla="*/ 149 h 1745"/>
                  <a:gd name="T4" fmla="*/ 1053 w 1099"/>
                  <a:gd name="T5" fmla="*/ 0 h 1745"/>
                  <a:gd name="T6" fmla="*/ 1089 w 1099"/>
                  <a:gd name="T7" fmla="*/ 2268 h 1745"/>
                  <a:gd name="T8" fmla="*/ 84 w 1099"/>
                  <a:gd name="T9" fmla="*/ 2886 h 17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9"/>
                  <a:gd name="T16" fmla="*/ 0 h 1745"/>
                  <a:gd name="T17" fmla="*/ 1099 w 1099"/>
                  <a:gd name="T18" fmla="*/ 1745 h 17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9" h="1745">
                    <a:moveTo>
                      <a:pt x="84" y="1745"/>
                    </a:moveTo>
                    <a:lnTo>
                      <a:pt x="0" y="90"/>
                    </a:lnTo>
                    <a:lnTo>
                      <a:pt x="1063" y="0"/>
                    </a:lnTo>
                    <a:lnTo>
                      <a:pt x="1099" y="1372"/>
                    </a:lnTo>
                    <a:lnTo>
                      <a:pt x="84" y="1745"/>
                    </a:lnTo>
                    <a:close/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" name="Freeform 37"/>
              <p:cNvSpPr>
                <a:spLocks/>
              </p:cNvSpPr>
              <p:nvPr/>
            </p:nvSpPr>
            <p:spPr bwMode="auto">
              <a:xfrm>
                <a:off x="2001" y="1097"/>
                <a:ext cx="2991" cy="2004"/>
              </a:xfrm>
              <a:custGeom>
                <a:avLst/>
                <a:gdLst>
                  <a:gd name="T0" fmla="*/ 36 w 3005"/>
                  <a:gd name="T1" fmla="*/ 2270 h 1558"/>
                  <a:gd name="T2" fmla="*/ 0 w 3005"/>
                  <a:gd name="T3" fmla="*/ 0 h 1558"/>
                  <a:gd name="T4" fmla="*/ 2977 w 3005"/>
                  <a:gd name="T5" fmla="*/ 73 h 1558"/>
                  <a:gd name="T6" fmla="*/ 2906 w 3005"/>
                  <a:gd name="T7" fmla="*/ 2578 h 1558"/>
                  <a:gd name="T8" fmla="*/ 36 w 3005"/>
                  <a:gd name="T9" fmla="*/ 2270 h 15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05"/>
                  <a:gd name="T16" fmla="*/ 0 h 1558"/>
                  <a:gd name="T17" fmla="*/ 3005 w 3005"/>
                  <a:gd name="T18" fmla="*/ 1558 h 15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05" h="1558">
                    <a:moveTo>
                      <a:pt x="36" y="1372"/>
                    </a:moveTo>
                    <a:lnTo>
                      <a:pt x="0" y="0"/>
                    </a:lnTo>
                    <a:lnTo>
                      <a:pt x="3005" y="44"/>
                    </a:lnTo>
                    <a:lnTo>
                      <a:pt x="2934" y="1558"/>
                    </a:lnTo>
                    <a:lnTo>
                      <a:pt x="36" y="1372"/>
                    </a:lnTo>
                    <a:close/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7" name="Line 38"/>
              <p:cNvSpPr>
                <a:spLocks noChangeShapeType="1"/>
              </p:cNvSpPr>
              <p:nvPr/>
            </p:nvSpPr>
            <p:spPr bwMode="auto">
              <a:xfrm>
                <a:off x="1027" y="3341"/>
                <a:ext cx="3437" cy="35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8" name="Line 39"/>
              <p:cNvSpPr>
                <a:spLocks noChangeShapeType="1"/>
              </p:cNvSpPr>
              <p:nvPr/>
            </p:nvSpPr>
            <p:spPr bwMode="auto">
              <a:xfrm>
                <a:off x="1027" y="3341"/>
                <a:ext cx="2" cy="54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9" name="Line 40"/>
              <p:cNvSpPr>
                <a:spLocks noChangeShapeType="1"/>
              </p:cNvSpPr>
              <p:nvPr/>
            </p:nvSpPr>
            <p:spPr bwMode="auto">
              <a:xfrm>
                <a:off x="2083" y="3452"/>
                <a:ext cx="2" cy="53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" name="Line 41"/>
              <p:cNvSpPr>
                <a:spLocks noChangeShapeType="1"/>
              </p:cNvSpPr>
              <p:nvPr/>
            </p:nvSpPr>
            <p:spPr bwMode="auto">
              <a:xfrm>
                <a:off x="3224" y="3570"/>
                <a:ext cx="2" cy="54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" name="Line 42"/>
              <p:cNvSpPr>
                <a:spLocks noChangeShapeType="1"/>
              </p:cNvSpPr>
              <p:nvPr/>
            </p:nvSpPr>
            <p:spPr bwMode="auto">
              <a:xfrm>
                <a:off x="4464" y="3700"/>
                <a:ext cx="2" cy="53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" name="Rectangle 43"/>
              <p:cNvSpPr>
                <a:spLocks noChangeArrowheads="1"/>
              </p:cNvSpPr>
              <p:nvPr/>
            </p:nvSpPr>
            <p:spPr bwMode="auto">
              <a:xfrm>
                <a:off x="772" y="3470"/>
                <a:ext cx="372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pt-BR" sz="2100" b="1">
                    <a:solidFill>
                      <a:srgbClr val="000000"/>
                    </a:solidFill>
                    <a:latin typeface="Arial" charset="0"/>
                  </a:rPr>
                  <a:t>1964</a:t>
                </a:r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43" name="Rectangle 44"/>
              <p:cNvSpPr>
                <a:spLocks noChangeArrowheads="1"/>
              </p:cNvSpPr>
              <p:nvPr/>
            </p:nvSpPr>
            <p:spPr bwMode="auto">
              <a:xfrm>
                <a:off x="1828" y="3582"/>
                <a:ext cx="372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pt-BR" sz="2100" b="1">
                    <a:solidFill>
                      <a:srgbClr val="000000"/>
                    </a:solidFill>
                    <a:latin typeface="Arial" charset="0"/>
                  </a:rPr>
                  <a:t>1974</a:t>
                </a:r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44" name="Rectangle 45"/>
              <p:cNvSpPr>
                <a:spLocks noChangeArrowheads="1"/>
              </p:cNvSpPr>
              <p:nvPr/>
            </p:nvSpPr>
            <p:spPr bwMode="auto">
              <a:xfrm>
                <a:off x="2971" y="3701"/>
                <a:ext cx="372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pt-BR" sz="2100" b="1">
                    <a:solidFill>
                      <a:srgbClr val="000000"/>
                    </a:solidFill>
                    <a:latin typeface="Arial" charset="0"/>
                  </a:rPr>
                  <a:t>1984</a:t>
                </a:r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45" name="Rectangle 46"/>
              <p:cNvSpPr>
                <a:spLocks noChangeArrowheads="1"/>
              </p:cNvSpPr>
              <p:nvPr/>
            </p:nvSpPr>
            <p:spPr bwMode="auto">
              <a:xfrm>
                <a:off x="4211" y="3830"/>
                <a:ext cx="372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pt-BR" sz="2100" b="1">
                    <a:solidFill>
                      <a:srgbClr val="000000"/>
                    </a:solidFill>
                    <a:latin typeface="Arial" charset="0"/>
                  </a:rPr>
                  <a:t>1994</a:t>
                </a:r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46" name="Rectangle 47"/>
              <p:cNvSpPr>
                <a:spLocks noChangeArrowheads="1"/>
              </p:cNvSpPr>
              <p:nvPr/>
            </p:nvSpPr>
            <p:spPr bwMode="auto">
              <a:xfrm>
                <a:off x="2304" y="3792"/>
                <a:ext cx="373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pt-BR" sz="2100" b="1">
                    <a:solidFill>
                      <a:srgbClr val="000000"/>
                    </a:solidFill>
                    <a:latin typeface="Arial" charset="0"/>
                  </a:rPr>
                  <a:t>ANO</a:t>
                </a:r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47" name="Line 48"/>
              <p:cNvSpPr>
                <a:spLocks noChangeShapeType="1"/>
              </p:cNvSpPr>
              <p:nvPr/>
            </p:nvSpPr>
            <p:spPr bwMode="auto">
              <a:xfrm flipH="1">
                <a:off x="4464" y="3101"/>
                <a:ext cx="458" cy="59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8" name="Line 49"/>
              <p:cNvSpPr>
                <a:spLocks noChangeShapeType="1"/>
              </p:cNvSpPr>
              <p:nvPr/>
            </p:nvSpPr>
            <p:spPr bwMode="auto">
              <a:xfrm>
                <a:off x="4464" y="3700"/>
                <a:ext cx="58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9" name="Line 50"/>
              <p:cNvSpPr>
                <a:spLocks noChangeShapeType="1"/>
              </p:cNvSpPr>
              <p:nvPr/>
            </p:nvSpPr>
            <p:spPr bwMode="auto">
              <a:xfrm>
                <a:off x="4717" y="3368"/>
                <a:ext cx="60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" name="Line 51"/>
              <p:cNvSpPr>
                <a:spLocks noChangeShapeType="1"/>
              </p:cNvSpPr>
              <p:nvPr/>
            </p:nvSpPr>
            <p:spPr bwMode="auto">
              <a:xfrm>
                <a:off x="4922" y="3101"/>
                <a:ext cx="60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" name="Rectangle 52"/>
              <p:cNvSpPr>
                <a:spLocks noChangeArrowheads="1"/>
              </p:cNvSpPr>
              <p:nvPr/>
            </p:nvSpPr>
            <p:spPr bwMode="auto">
              <a:xfrm>
                <a:off x="4529" y="3398"/>
                <a:ext cx="578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pt-BR" sz="2100" b="1" dirty="0" err="1">
                    <a:solidFill>
                      <a:srgbClr val="000000"/>
                    </a:solidFill>
                    <a:latin typeface="Arial" charset="0"/>
                  </a:rPr>
                  <a:t>Artigas</a:t>
                </a:r>
                <a:endParaRPr lang="pt-BR" sz="2400" dirty="0">
                  <a:latin typeface="Times New Roman" pitchFamily="18" charset="0"/>
                </a:endParaRPr>
              </a:p>
            </p:txBody>
          </p:sp>
          <p:sp>
            <p:nvSpPr>
              <p:cNvPr id="52" name="Rectangle 53"/>
              <p:cNvSpPr>
                <a:spLocks noChangeArrowheads="1"/>
              </p:cNvSpPr>
              <p:nvPr/>
            </p:nvSpPr>
            <p:spPr bwMode="auto">
              <a:xfrm>
                <a:off x="4711" y="3067"/>
                <a:ext cx="616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pt-BR" sz="2100" b="1" dirty="0">
                    <a:solidFill>
                      <a:srgbClr val="000000"/>
                    </a:solidFill>
                    <a:latin typeface="Arial" charset="0"/>
                  </a:rPr>
                  <a:t>Bambuí</a:t>
                </a:r>
                <a:endParaRPr lang="pt-BR" sz="2400" dirty="0">
                  <a:latin typeface="Times New Roman" pitchFamily="18" charset="0"/>
                </a:endParaRPr>
              </a:p>
            </p:txBody>
          </p:sp>
          <p:sp>
            <p:nvSpPr>
              <p:cNvPr id="53" name="Freeform 54"/>
              <p:cNvSpPr>
                <a:spLocks/>
              </p:cNvSpPr>
              <p:nvPr/>
            </p:nvSpPr>
            <p:spPr bwMode="auto">
              <a:xfrm>
                <a:off x="1611" y="1105"/>
                <a:ext cx="1262" cy="860"/>
              </a:xfrm>
              <a:custGeom>
                <a:avLst/>
                <a:gdLst>
                  <a:gd name="T0" fmla="*/ 0 w 1267"/>
                  <a:gd name="T1" fmla="*/ 45 h 669"/>
                  <a:gd name="T2" fmla="*/ 317 w 1267"/>
                  <a:gd name="T3" fmla="*/ 0 h 669"/>
                  <a:gd name="T4" fmla="*/ 1257 w 1267"/>
                  <a:gd name="T5" fmla="*/ 994 h 669"/>
                  <a:gd name="T6" fmla="*/ 996 w 1267"/>
                  <a:gd name="T7" fmla="*/ 1106 h 669"/>
                  <a:gd name="T8" fmla="*/ 0 w 1267"/>
                  <a:gd name="T9" fmla="*/ 45 h 6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7"/>
                  <a:gd name="T16" fmla="*/ 0 h 669"/>
                  <a:gd name="T17" fmla="*/ 1267 w 1267"/>
                  <a:gd name="T18" fmla="*/ 669 h 6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7" h="669">
                    <a:moveTo>
                      <a:pt x="0" y="27"/>
                    </a:moveTo>
                    <a:lnTo>
                      <a:pt x="319" y="0"/>
                    </a:lnTo>
                    <a:lnTo>
                      <a:pt x="1267" y="601"/>
                    </a:lnTo>
                    <a:lnTo>
                      <a:pt x="1004" y="669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0000"/>
              </a:solidFill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4" name="Freeform 55"/>
              <p:cNvSpPr>
                <a:spLocks/>
              </p:cNvSpPr>
              <p:nvPr/>
            </p:nvSpPr>
            <p:spPr bwMode="auto">
              <a:xfrm>
                <a:off x="2610" y="1878"/>
                <a:ext cx="1255" cy="221"/>
              </a:xfrm>
              <a:custGeom>
                <a:avLst/>
                <a:gdLst>
                  <a:gd name="T0" fmla="*/ 0 w 1261"/>
                  <a:gd name="T1" fmla="*/ 112 h 172"/>
                  <a:gd name="T2" fmla="*/ 261 w 1261"/>
                  <a:gd name="T3" fmla="*/ 0 h 172"/>
                  <a:gd name="T4" fmla="*/ 1249 w 1261"/>
                  <a:gd name="T5" fmla="*/ 158 h 172"/>
                  <a:gd name="T6" fmla="*/ 1046 w 1261"/>
                  <a:gd name="T7" fmla="*/ 284 h 172"/>
                  <a:gd name="T8" fmla="*/ 0 w 1261"/>
                  <a:gd name="T9" fmla="*/ 112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1"/>
                  <a:gd name="T16" fmla="*/ 0 h 172"/>
                  <a:gd name="T17" fmla="*/ 1261 w 1261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1" h="172">
                    <a:moveTo>
                      <a:pt x="0" y="68"/>
                    </a:moveTo>
                    <a:lnTo>
                      <a:pt x="263" y="0"/>
                    </a:lnTo>
                    <a:lnTo>
                      <a:pt x="1261" y="96"/>
                    </a:lnTo>
                    <a:lnTo>
                      <a:pt x="1056" y="1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0000"/>
              </a:solidFill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" name="Freeform 56"/>
              <p:cNvSpPr>
                <a:spLocks/>
              </p:cNvSpPr>
              <p:nvPr/>
            </p:nvSpPr>
            <p:spPr bwMode="auto">
              <a:xfrm>
                <a:off x="3662" y="2001"/>
                <a:ext cx="1236" cy="1075"/>
              </a:xfrm>
              <a:custGeom>
                <a:avLst/>
                <a:gdLst>
                  <a:gd name="T0" fmla="*/ 0 w 1243"/>
                  <a:gd name="T1" fmla="*/ 126 h 836"/>
                  <a:gd name="T2" fmla="*/ 203 w 1243"/>
                  <a:gd name="T3" fmla="*/ 0 h 836"/>
                  <a:gd name="T4" fmla="*/ 1229 w 1243"/>
                  <a:gd name="T5" fmla="*/ 1170 h 836"/>
                  <a:gd name="T6" fmla="*/ 1094 w 1243"/>
                  <a:gd name="T7" fmla="*/ 1382 h 836"/>
                  <a:gd name="T8" fmla="*/ 0 w 1243"/>
                  <a:gd name="T9" fmla="*/ 126 h 8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3"/>
                  <a:gd name="T16" fmla="*/ 0 h 836"/>
                  <a:gd name="T17" fmla="*/ 1243 w 1243"/>
                  <a:gd name="T18" fmla="*/ 836 h 8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3" h="836">
                    <a:moveTo>
                      <a:pt x="0" y="76"/>
                    </a:moveTo>
                    <a:lnTo>
                      <a:pt x="205" y="0"/>
                    </a:lnTo>
                    <a:lnTo>
                      <a:pt x="1243" y="708"/>
                    </a:lnTo>
                    <a:lnTo>
                      <a:pt x="1106" y="83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0000"/>
              </a:solidFill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" name="Freeform 57"/>
              <p:cNvSpPr>
                <a:spLocks/>
              </p:cNvSpPr>
              <p:nvPr/>
            </p:nvSpPr>
            <p:spPr bwMode="auto">
              <a:xfrm>
                <a:off x="1081" y="1961"/>
                <a:ext cx="1388" cy="418"/>
              </a:xfrm>
              <a:custGeom>
                <a:avLst/>
                <a:gdLst>
                  <a:gd name="T0" fmla="*/ 0 w 1395"/>
                  <a:gd name="T1" fmla="*/ 123 h 325"/>
                  <a:gd name="T2" fmla="*/ 377 w 1395"/>
                  <a:gd name="T3" fmla="*/ 0 h 325"/>
                  <a:gd name="T4" fmla="*/ 1381 w 1395"/>
                  <a:gd name="T5" fmla="*/ 379 h 325"/>
                  <a:gd name="T6" fmla="*/ 1064 w 1395"/>
                  <a:gd name="T7" fmla="*/ 538 h 325"/>
                  <a:gd name="T8" fmla="*/ 0 w 1395"/>
                  <a:gd name="T9" fmla="*/ 123 h 3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5"/>
                  <a:gd name="T16" fmla="*/ 0 h 325"/>
                  <a:gd name="T17" fmla="*/ 1395 w 1395"/>
                  <a:gd name="T18" fmla="*/ 325 h 3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5" h="325">
                    <a:moveTo>
                      <a:pt x="0" y="75"/>
                    </a:moveTo>
                    <a:lnTo>
                      <a:pt x="381" y="0"/>
                    </a:lnTo>
                    <a:lnTo>
                      <a:pt x="1395" y="229"/>
                    </a:lnTo>
                    <a:lnTo>
                      <a:pt x="1074" y="325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7" name="Freeform 58"/>
              <p:cNvSpPr>
                <a:spLocks/>
              </p:cNvSpPr>
              <p:nvPr/>
            </p:nvSpPr>
            <p:spPr bwMode="auto">
              <a:xfrm>
                <a:off x="2150" y="2256"/>
                <a:ext cx="1394" cy="557"/>
              </a:xfrm>
              <a:custGeom>
                <a:avLst/>
                <a:gdLst>
                  <a:gd name="T0" fmla="*/ 0 w 1400"/>
                  <a:gd name="T1" fmla="*/ 158 h 433"/>
                  <a:gd name="T2" fmla="*/ 319 w 1400"/>
                  <a:gd name="T3" fmla="*/ 0 h 433"/>
                  <a:gd name="T4" fmla="*/ 1388 w 1400"/>
                  <a:gd name="T5" fmla="*/ 515 h 433"/>
                  <a:gd name="T6" fmla="*/ 1140 w 1400"/>
                  <a:gd name="T7" fmla="*/ 717 h 433"/>
                  <a:gd name="T8" fmla="*/ 0 w 1400"/>
                  <a:gd name="T9" fmla="*/ 158 h 4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00"/>
                  <a:gd name="T16" fmla="*/ 0 h 433"/>
                  <a:gd name="T17" fmla="*/ 1400 w 1400"/>
                  <a:gd name="T18" fmla="*/ 433 h 4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00" h="433">
                    <a:moveTo>
                      <a:pt x="0" y="96"/>
                    </a:moveTo>
                    <a:lnTo>
                      <a:pt x="321" y="0"/>
                    </a:lnTo>
                    <a:lnTo>
                      <a:pt x="1400" y="311"/>
                    </a:lnTo>
                    <a:lnTo>
                      <a:pt x="1150" y="433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accent2"/>
              </a:solidFill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8" name="Freeform 59"/>
              <p:cNvSpPr>
                <a:spLocks/>
              </p:cNvSpPr>
              <p:nvPr/>
            </p:nvSpPr>
            <p:spPr bwMode="auto">
              <a:xfrm>
                <a:off x="3295" y="2656"/>
                <a:ext cx="1392" cy="712"/>
              </a:xfrm>
              <a:custGeom>
                <a:avLst/>
                <a:gdLst>
                  <a:gd name="T0" fmla="*/ 0 w 1399"/>
                  <a:gd name="T1" fmla="*/ 202 h 554"/>
                  <a:gd name="T2" fmla="*/ 248 w 1399"/>
                  <a:gd name="T3" fmla="*/ 0 h 554"/>
                  <a:gd name="T4" fmla="*/ 1385 w 1399"/>
                  <a:gd name="T5" fmla="*/ 654 h 554"/>
                  <a:gd name="T6" fmla="*/ 1217 w 1399"/>
                  <a:gd name="T7" fmla="*/ 915 h 554"/>
                  <a:gd name="T8" fmla="*/ 0 w 1399"/>
                  <a:gd name="T9" fmla="*/ 202 h 5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9"/>
                  <a:gd name="T16" fmla="*/ 0 h 554"/>
                  <a:gd name="T17" fmla="*/ 1399 w 1399"/>
                  <a:gd name="T18" fmla="*/ 554 h 5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9" h="554">
                    <a:moveTo>
                      <a:pt x="0" y="122"/>
                    </a:moveTo>
                    <a:lnTo>
                      <a:pt x="250" y="0"/>
                    </a:lnTo>
                    <a:lnTo>
                      <a:pt x="1399" y="396"/>
                    </a:lnTo>
                    <a:lnTo>
                      <a:pt x="1229" y="554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chemeClr val="accent2"/>
              </a:solidFill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" name="Line 60"/>
              <p:cNvSpPr>
                <a:spLocks noChangeShapeType="1"/>
              </p:cNvSpPr>
              <p:nvPr/>
            </p:nvSpPr>
            <p:spPr bwMode="auto">
              <a:xfrm flipH="1" flipV="1">
                <a:off x="943" y="1213"/>
                <a:ext cx="84" cy="2128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" name="Line 61"/>
              <p:cNvSpPr>
                <a:spLocks noChangeShapeType="1"/>
              </p:cNvSpPr>
              <p:nvPr/>
            </p:nvSpPr>
            <p:spPr bwMode="auto">
              <a:xfrm flipH="1">
                <a:off x="967" y="3341"/>
                <a:ext cx="60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" name="Line 62"/>
              <p:cNvSpPr>
                <a:spLocks noChangeShapeType="1"/>
              </p:cNvSpPr>
              <p:nvPr/>
            </p:nvSpPr>
            <p:spPr bwMode="auto">
              <a:xfrm flipH="1">
                <a:off x="951" y="2930"/>
                <a:ext cx="58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" name="Line 63"/>
              <p:cNvSpPr>
                <a:spLocks noChangeShapeType="1"/>
              </p:cNvSpPr>
              <p:nvPr/>
            </p:nvSpPr>
            <p:spPr bwMode="auto">
              <a:xfrm flipH="1">
                <a:off x="935" y="2510"/>
                <a:ext cx="58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" name="Line 64"/>
              <p:cNvSpPr>
                <a:spLocks noChangeShapeType="1"/>
              </p:cNvSpPr>
              <p:nvPr/>
            </p:nvSpPr>
            <p:spPr bwMode="auto">
              <a:xfrm flipH="1">
                <a:off x="918" y="2085"/>
                <a:ext cx="59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" name="Line 65"/>
              <p:cNvSpPr>
                <a:spLocks noChangeShapeType="1"/>
              </p:cNvSpPr>
              <p:nvPr/>
            </p:nvSpPr>
            <p:spPr bwMode="auto">
              <a:xfrm flipH="1">
                <a:off x="902" y="1653"/>
                <a:ext cx="57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5" name="Line 66"/>
              <p:cNvSpPr>
                <a:spLocks noChangeShapeType="1"/>
              </p:cNvSpPr>
              <p:nvPr/>
            </p:nvSpPr>
            <p:spPr bwMode="auto">
              <a:xfrm flipH="1">
                <a:off x="901" y="1510"/>
                <a:ext cx="59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" name="Rectangle 67"/>
              <p:cNvSpPr>
                <a:spLocks noChangeArrowheads="1"/>
              </p:cNvSpPr>
              <p:nvPr/>
            </p:nvSpPr>
            <p:spPr bwMode="auto">
              <a:xfrm>
                <a:off x="815" y="3254"/>
                <a:ext cx="93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pt-BR" sz="2100" b="1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67" name="Rectangle 68"/>
              <p:cNvSpPr>
                <a:spLocks noChangeArrowheads="1"/>
              </p:cNvSpPr>
              <p:nvPr/>
            </p:nvSpPr>
            <p:spPr bwMode="auto">
              <a:xfrm>
                <a:off x="799" y="2841"/>
                <a:ext cx="93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pt-BR" sz="2100" b="1">
                    <a:solidFill>
                      <a:srgbClr val="000000"/>
                    </a:solidFill>
                    <a:latin typeface="Arial" charset="0"/>
                  </a:rPr>
                  <a:t>5</a:t>
                </a:r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68" name="Rectangle 69"/>
              <p:cNvSpPr>
                <a:spLocks noChangeArrowheads="1"/>
              </p:cNvSpPr>
              <p:nvPr/>
            </p:nvSpPr>
            <p:spPr bwMode="auto">
              <a:xfrm>
                <a:off x="656" y="2423"/>
                <a:ext cx="186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pt-BR" sz="2100" b="1">
                    <a:solidFill>
                      <a:srgbClr val="000000"/>
                    </a:solidFill>
                    <a:latin typeface="Arial" charset="0"/>
                  </a:rPr>
                  <a:t>10</a:t>
                </a:r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69" name="Rectangle 70"/>
              <p:cNvSpPr>
                <a:spLocks noChangeArrowheads="1"/>
              </p:cNvSpPr>
              <p:nvPr/>
            </p:nvSpPr>
            <p:spPr bwMode="auto">
              <a:xfrm>
                <a:off x="638" y="1997"/>
                <a:ext cx="186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pt-BR" sz="2100" b="1">
                    <a:solidFill>
                      <a:srgbClr val="000000"/>
                    </a:solidFill>
                    <a:latin typeface="Arial" charset="0"/>
                  </a:rPr>
                  <a:t>15</a:t>
                </a:r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70" name="Rectangle 71"/>
              <p:cNvSpPr>
                <a:spLocks noChangeArrowheads="1"/>
              </p:cNvSpPr>
              <p:nvPr/>
            </p:nvSpPr>
            <p:spPr bwMode="auto">
              <a:xfrm>
                <a:off x="622" y="1564"/>
                <a:ext cx="186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pt-BR" sz="2100" b="1">
                    <a:solidFill>
                      <a:srgbClr val="000000"/>
                    </a:solidFill>
                    <a:latin typeface="Arial" charset="0"/>
                  </a:rPr>
                  <a:t>20</a:t>
                </a:r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71" name="Rectangle 72"/>
              <p:cNvSpPr>
                <a:spLocks noChangeArrowheads="1"/>
              </p:cNvSpPr>
              <p:nvPr/>
            </p:nvSpPr>
            <p:spPr bwMode="auto">
              <a:xfrm>
                <a:off x="604" y="1124"/>
                <a:ext cx="186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pt-BR" sz="2100" b="1">
                    <a:solidFill>
                      <a:srgbClr val="000000"/>
                    </a:solidFill>
                    <a:latin typeface="Arial" charset="0"/>
                  </a:rPr>
                  <a:t>25</a:t>
                </a:r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72" name="Rectangle 73"/>
              <p:cNvSpPr>
                <a:spLocks noChangeArrowheads="1"/>
              </p:cNvSpPr>
              <p:nvPr/>
            </p:nvSpPr>
            <p:spPr bwMode="auto">
              <a:xfrm rot="-5400000">
                <a:off x="-260" y="2043"/>
                <a:ext cx="1278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pt-BR" sz="2100" b="1">
                    <a:solidFill>
                      <a:srgbClr val="000000"/>
                    </a:solidFill>
                    <a:latin typeface="Arial" charset="0"/>
                  </a:rPr>
                  <a:t>prevalência (%) </a:t>
                </a:r>
                <a:endParaRPr lang="pt-BR" sz="2400">
                  <a:latin typeface="Times New Roman" pitchFamily="18" charset="0"/>
                </a:endParaRPr>
              </a:p>
            </p:txBody>
          </p:sp>
        </p:grpSp>
        <p:sp>
          <p:nvSpPr>
            <p:cNvPr id="4" name="Rectangle 74"/>
            <p:cNvSpPr>
              <a:spLocks noChangeArrowheads="1"/>
            </p:cNvSpPr>
            <p:nvPr/>
          </p:nvSpPr>
          <p:spPr bwMode="auto">
            <a:xfrm>
              <a:off x="144" y="432"/>
              <a:ext cx="542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pt-BR" sz="2000" b="1">
                  <a:latin typeface="Arial" charset="0"/>
                </a:rPr>
                <a:t>Prevalência da infeção chagásica entre doadores de sangue </a:t>
              </a:r>
            </a:p>
            <a:p>
              <a:pPr algn="ctr" eaLnBrk="0" hangingPunct="0"/>
              <a:r>
                <a:rPr lang="pt-BR" sz="2000" b="1">
                  <a:latin typeface="Arial" charset="0"/>
                </a:rPr>
                <a:t>de Artigas (Uruguai) e Bambuí (MG-Brasil), por ano.</a:t>
              </a:r>
              <a:endParaRPr lang="pt-BR" sz="2000">
                <a:latin typeface="Times New Roman" pitchFamily="18" charset="0"/>
              </a:endParaRPr>
            </a:p>
            <a:p>
              <a:pPr algn="ctr" eaLnBrk="0" hangingPunct="0"/>
              <a:endParaRPr lang="pt-BR" sz="2000">
                <a:latin typeface="Times New Roman" pitchFamily="18" charset="0"/>
              </a:endParaRPr>
            </a:p>
          </p:txBody>
        </p:sp>
      </p:grpSp>
      <p:sp>
        <p:nvSpPr>
          <p:cNvPr id="73" name="Espaço Reservado para Rodapé 72"/>
          <p:cNvSpPr txBox="1">
            <a:spLocks noGrp="1"/>
          </p:cNvSpPr>
          <p:nvPr/>
        </p:nvSpPr>
        <p:spPr>
          <a:xfrm>
            <a:off x="3340100" y="65722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4" name="Espaço Reservado para Número de Slide 73"/>
          <p:cNvSpPr txBox="1">
            <a:spLocks noGrp="1"/>
          </p:cNvSpPr>
          <p:nvPr/>
        </p:nvSpPr>
        <p:spPr>
          <a:xfrm>
            <a:off x="6769100" y="65722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5" name="Espaço Reservado para Número de Slide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680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oto8"/>
          <p:cNvPicPr>
            <a:picLocks noChangeAspect="1" noChangeArrowheads="1"/>
          </p:cNvPicPr>
          <p:nvPr/>
        </p:nvPicPr>
        <p:blipFill>
          <a:blip r:embed="rId3" cstate="print">
            <a:lum bright="58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3"/>
            <a:ext cx="9144000" cy="6821487"/>
          </a:xfrm>
          <a:prstGeom prst="rect">
            <a:avLst/>
          </a:prstGeom>
          <a:solidFill>
            <a:srgbClr val="C0C0C0">
              <a:alpha val="19000"/>
            </a:srgbClr>
          </a:solid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300" smtClean="0">
                <a:latin typeface="Berlin Sans FB" pitchFamily="34" charset="0"/>
              </a:rPr>
              <a:t>Proporção (%) de reações sorológicas positivas para </a:t>
            </a:r>
            <a:r>
              <a:rPr lang="pt-BR" sz="2300" i="1" smtClean="0">
                <a:latin typeface="Berlin Sans FB" pitchFamily="34" charset="0"/>
              </a:rPr>
              <a:t>T.cruzi  </a:t>
            </a:r>
            <a:r>
              <a:rPr lang="pt-BR" sz="2300" smtClean="0">
                <a:latin typeface="Berlin Sans FB" pitchFamily="34" charset="0"/>
              </a:rPr>
              <a:t>em bancos de sangue da rede pública. </a:t>
            </a:r>
            <a:br>
              <a:rPr lang="pt-BR" sz="2300" smtClean="0">
                <a:latin typeface="Berlin Sans FB" pitchFamily="34" charset="0"/>
              </a:rPr>
            </a:br>
            <a:r>
              <a:rPr lang="pt-BR" sz="2300" smtClean="0">
                <a:latin typeface="Berlin Sans FB" pitchFamily="34" charset="0"/>
              </a:rPr>
              <a:t>Brasil e regiões. 2003 – 2006.</a:t>
            </a:r>
            <a:endParaRPr lang="pt-BR" sz="2300">
              <a:latin typeface="Berlin Sans FB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63550" y="1601788"/>
          <a:ext cx="8215313" cy="452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1" name="Gráfico" r:id="rId4" imgW="8239057" imgH="4533990" progId="MSGraph.Chart.8">
                  <p:embed followColorScheme="full"/>
                </p:oleObj>
              </mc:Choice>
              <mc:Fallback>
                <p:oleObj name="Gráfico" r:id="rId4" imgW="8239057" imgH="453399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1601788"/>
                        <a:ext cx="8215313" cy="452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43000" y="6248400"/>
            <a:ext cx="1828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>
                <a:latin typeface="Berlin Sans FB" pitchFamily="34" charset="0"/>
              </a:rPr>
              <a:t>Fonte: MS/ANVISA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6A4BC479-8829-4664-A7C9-A835180842CB}" type="slidenum">
              <a:rPr lang="pt-BR"/>
              <a:pPr>
                <a:defRPr/>
              </a:pPr>
              <a:t>16</a:t>
            </a:fld>
            <a:endParaRPr lang="pt-BR"/>
          </a:p>
        </p:txBody>
      </p:sp>
      <p:pic>
        <p:nvPicPr>
          <p:cNvPr id="3" name="Picture 4" descr="Digitalizar005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bright="-14000" contrast="18000"/>
          </a:blip>
          <a:srcRect/>
          <a:stretch>
            <a:fillRect/>
          </a:stretch>
        </p:blipFill>
        <p:spPr bwMode="auto">
          <a:xfrm>
            <a:off x="1522413" y="792163"/>
            <a:ext cx="5929312" cy="623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84213" y="-7938"/>
            <a:ext cx="8040687" cy="82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/>
              <a:t>MODELO MORAES SOBRE A IDADE DOS DOADORES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/>
              <a:t>SOROPOSITIVOS EM UBERABA, 2009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445177"/>
              </p:ext>
            </p:extLst>
          </p:nvPr>
        </p:nvGraphicFramePr>
        <p:xfrm>
          <a:off x="395288" y="2014538"/>
          <a:ext cx="8569201" cy="3355975"/>
        </p:xfrm>
        <a:graphic>
          <a:graphicData uri="http://schemas.openxmlformats.org/drawingml/2006/table">
            <a:tbl>
              <a:tblPr/>
              <a:tblGrid>
                <a:gridCol w="1008360"/>
                <a:gridCol w="1872208"/>
                <a:gridCol w="2160240"/>
                <a:gridCol w="1799605"/>
                <a:gridCol w="1728788"/>
              </a:tblGrid>
              <a:tr h="1368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Year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Municipalities</a:t>
                      </a:r>
                      <a:endParaRPr kumimoji="0" lang="pt-B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Total </a:t>
                      </a:r>
                      <a:r>
                        <a:rPr kumimoji="0" lang="pt-BR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samples</a:t>
                      </a:r>
                      <a:endParaRPr kumimoji="0" lang="pt-B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Positive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Mothers</a:t>
                      </a:r>
                      <a:endParaRPr kumimoji="0" lang="pt-B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pt-BR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Prevalence</a:t>
                      </a:r>
                      <a:r>
                        <a:rPr kumimoji="0" lang="pt-B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Range </a:t>
                      </a:r>
                      <a:r>
                        <a:rPr kumimoji="0" lang="pt-BR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of</a:t>
                      </a:r>
                      <a:endParaRPr kumimoji="0" lang="pt-B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Prevalence</a:t>
                      </a:r>
                      <a:r>
                        <a:rPr kumimoji="0" lang="pt-B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/>
                      </a:r>
                      <a:br>
                        <a:rPr kumimoji="0" lang="pt-B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pt-B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pt-BR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mothers</a:t>
                      </a:r>
                      <a:r>
                        <a:rPr kumimoji="0" lang="pt-B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1997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407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18.414</a:t>
                      </a:r>
                      <a:b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(3 + babies)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0.016 % </a:t>
                      </a:r>
                      <a:r>
                        <a:rPr kumimoji="0" lang="pt-B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incidence</a:t>
                      </a: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</a:t>
                      </a:r>
                      <a:r>
                        <a:rPr kumimoji="0" lang="pt-B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sample</a:t>
                      </a:r>
                      <a:endParaRPr kumimoji="0" 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175</a:t>
                      </a:r>
                      <a:b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(0.95%)</a:t>
                      </a:r>
                      <a:endParaRPr kumimoji="0" 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0.1 - 33.0%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2005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itchFamily="34" charset="0"/>
                        </a:rPr>
                        <a:t>*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853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63.673</a:t>
                      </a:r>
                      <a:b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(1 + baby)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0.002% </a:t>
                      </a:r>
                      <a:r>
                        <a:rPr kumimoji="0" lang="pt-B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incidence</a:t>
                      </a: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</a:t>
                      </a:r>
                      <a:r>
                        <a:rPr kumimoji="0" lang="pt-B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sample</a:t>
                      </a:r>
                      <a:endParaRPr kumimoji="0" 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(0.71%)</a:t>
                      </a:r>
                      <a:endParaRPr kumimoji="0" 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0.1 – 23.0%</a:t>
                      </a:r>
                      <a:endParaRPr kumimoji="0" 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38"/>
          <p:cNvSpPr txBox="1">
            <a:spLocks noChangeArrowheads="1"/>
          </p:cNvSpPr>
          <p:nvPr/>
        </p:nvSpPr>
        <p:spPr bwMode="auto">
          <a:xfrm>
            <a:off x="36513" y="339725"/>
            <a:ext cx="914400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ts val="600"/>
              </a:spcAft>
            </a:pPr>
            <a:r>
              <a:rPr lang="en-US" sz="2400" b="1" dirty="0">
                <a:latin typeface="Verdana" pitchFamily="34" charset="0"/>
              </a:rPr>
              <a:t>Congenital Transmission:</a:t>
            </a:r>
          </a:p>
          <a:p>
            <a:pPr algn="ctr">
              <a:spcBef>
                <a:spcPct val="50000"/>
              </a:spcBef>
              <a:spcAft>
                <a:spcPts val="600"/>
              </a:spcAft>
            </a:pPr>
            <a:r>
              <a:rPr lang="en-US" sz="2000" b="1" dirty="0">
                <a:latin typeface="Verdana" pitchFamily="34" charset="0"/>
              </a:rPr>
              <a:t>Comparing two recent studies in M. </a:t>
            </a:r>
            <a:r>
              <a:rPr lang="en-US" sz="2000" b="1" dirty="0" err="1">
                <a:latin typeface="Verdana" pitchFamily="34" charset="0"/>
              </a:rPr>
              <a:t>Gerais</a:t>
            </a:r>
            <a:r>
              <a:rPr lang="en-US" sz="2000" b="1" dirty="0">
                <a:latin typeface="Verdana" pitchFamily="34" charset="0"/>
              </a:rPr>
              <a:t> State, Brazil</a:t>
            </a:r>
            <a:endParaRPr lang="pt-BR" sz="2000" b="1" dirty="0">
              <a:latin typeface="Verdana" pitchFamily="34" charset="0"/>
            </a:endParaRPr>
          </a:p>
        </p:txBody>
      </p:sp>
      <p:sp>
        <p:nvSpPr>
          <p:cNvPr id="4" name="Text Box 39"/>
          <p:cNvSpPr txBox="1">
            <a:spLocks noChangeArrowheads="1"/>
          </p:cNvSpPr>
          <p:nvPr/>
        </p:nvSpPr>
        <p:spPr bwMode="auto">
          <a:xfrm>
            <a:off x="1835150" y="6381750"/>
            <a:ext cx="7056438" cy="225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lnSpc>
                <a:spcPct val="140000"/>
              </a:lnSpc>
              <a:defRPr/>
            </a:pPr>
            <a:r>
              <a:rPr lang="pt-BR" sz="1200" b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Source: Federal </a:t>
            </a:r>
            <a:r>
              <a:rPr lang="pt-BR" sz="1200" b="1" dirty="0" err="1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University</a:t>
            </a:r>
            <a:r>
              <a:rPr lang="pt-BR" sz="1200" b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 </a:t>
            </a:r>
            <a:r>
              <a:rPr lang="pt-BR" sz="1200" b="1" dirty="0" err="1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of</a:t>
            </a:r>
            <a:r>
              <a:rPr lang="pt-BR" sz="1200" b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 Minas Gerais, </a:t>
            </a:r>
            <a:r>
              <a:rPr lang="pt-BR" sz="1200" b="1" dirty="0" err="1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Electronic</a:t>
            </a:r>
            <a:r>
              <a:rPr lang="pt-BR" sz="1200" b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 </a:t>
            </a:r>
            <a:r>
              <a:rPr lang="pt-BR" sz="1200" b="1" dirty="0" err="1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Workshp</a:t>
            </a:r>
            <a:r>
              <a:rPr lang="pt-BR" sz="1200" b="1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, 2007</a:t>
            </a:r>
          </a:p>
        </p:txBody>
      </p:sp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1087649" y="5516563"/>
            <a:ext cx="75005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* </a:t>
            </a:r>
            <a:r>
              <a:rPr lang="en-US" b="1" dirty="0">
                <a:solidFill>
                  <a:srgbClr val="FF0000"/>
                </a:solidFill>
              </a:rPr>
              <a:t>In 2005, the real risk of congenital transmission in Minas </a:t>
            </a:r>
            <a:r>
              <a:rPr lang="en-US" b="1" dirty="0" err="1">
                <a:solidFill>
                  <a:srgbClr val="FF0000"/>
                </a:solidFill>
              </a:rPr>
              <a:t>Gerais</a:t>
            </a:r>
            <a:r>
              <a:rPr lang="en-US" b="1" dirty="0">
                <a:solidFill>
                  <a:srgbClr val="FF0000"/>
                </a:solidFill>
              </a:rPr>
              <a:t> was  0.22%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(1 infected child among 450 seropositive mothers)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Bambuí 2012: </a:t>
            </a:r>
            <a:b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Sorologia em mulheres segundo a faixa etária</a:t>
            </a: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Imagem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"/>
          <a:stretch/>
        </p:blipFill>
        <p:spPr bwMode="auto">
          <a:xfrm>
            <a:off x="1426028" y="1844824"/>
            <a:ext cx="5810267" cy="38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251520" y="5805264"/>
            <a:ext cx="8727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i="1" dirty="0">
                <a:latin typeface="Cambria"/>
              </a:rPr>
              <a:t>*</a:t>
            </a:r>
            <a:r>
              <a:rPr lang="pt-BR" sz="1400" b="1" i="1" dirty="0">
                <a:solidFill>
                  <a:srgbClr val="4F81BD"/>
                </a:solidFill>
                <a:latin typeface="Cambria"/>
              </a:rPr>
              <a:t>:  </a:t>
            </a:r>
            <a:r>
              <a:rPr lang="pt-BR" sz="1400" b="1" i="1" dirty="0" smtClean="0">
                <a:solidFill>
                  <a:srgbClr val="4F81BD"/>
                </a:solidFill>
                <a:latin typeface="Cambria"/>
              </a:rPr>
              <a:t>transmissão mui </a:t>
            </a:r>
            <a:r>
              <a:rPr lang="pt-BR" sz="1400" b="1" i="1" dirty="0">
                <a:solidFill>
                  <a:srgbClr val="4F81BD"/>
                </a:solidFill>
                <a:latin typeface="Cambria"/>
              </a:rPr>
              <a:t>provavelmente </a:t>
            </a:r>
            <a:r>
              <a:rPr lang="pt-BR" sz="1400" b="1" i="1" dirty="0" smtClean="0">
                <a:solidFill>
                  <a:srgbClr val="4F81BD"/>
                </a:solidFill>
                <a:latin typeface="Cambria"/>
              </a:rPr>
              <a:t>congênita. </a:t>
            </a:r>
            <a:r>
              <a:rPr lang="pt-BR" sz="1400" b="1" i="1" dirty="0">
                <a:solidFill>
                  <a:srgbClr val="4F81BD"/>
                </a:solidFill>
                <a:latin typeface="Cambria"/>
              </a:rPr>
              <a:t>(nascida em 1980 e criada na cidade, com mãe soropositiva</a:t>
            </a:r>
            <a:r>
              <a:rPr lang="pt-BR" sz="1400" b="1" i="1" dirty="0" smtClean="0">
                <a:solidFill>
                  <a:srgbClr val="4F81BD"/>
                </a:solidFill>
                <a:latin typeface="Cambria"/>
              </a:rPr>
              <a:t>)</a:t>
            </a:r>
          </a:p>
          <a:p>
            <a:r>
              <a:rPr lang="pt-BR" sz="1400" b="1" i="1" u="sng" dirty="0" smtClean="0">
                <a:solidFill>
                  <a:srgbClr val="4F81BD"/>
                </a:solidFill>
                <a:latin typeface="Cambria"/>
              </a:rPr>
              <a:t>NOTA</a:t>
            </a:r>
            <a:r>
              <a:rPr lang="pt-BR" sz="1400" b="1" i="1" dirty="0" smtClean="0">
                <a:solidFill>
                  <a:srgbClr val="4F81BD"/>
                </a:solidFill>
                <a:latin typeface="Cambria"/>
              </a:rPr>
              <a:t>: examinados 56 filhos destas mulheres soropositivas: nenhum soropositivo.</a:t>
            </a:r>
            <a:endParaRPr lang="pt-BR" sz="1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4199910" y="458112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*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971600" y="3429000"/>
            <a:ext cx="864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N</a:t>
            </a:r>
            <a:r>
              <a:rPr lang="pt-BR" sz="1400" b="1" dirty="0" smtClean="0"/>
              <a:t>º. </a:t>
            </a:r>
            <a:r>
              <a:rPr lang="pt-BR" sz="1400" b="1" dirty="0"/>
              <a:t>:</a:t>
            </a:r>
            <a:endParaRPr lang="pt-BR" sz="1400" b="1" dirty="0" smtClean="0"/>
          </a:p>
          <a:p>
            <a:endParaRPr lang="pt-BR" sz="1400" b="1" dirty="0"/>
          </a:p>
          <a:p>
            <a:endParaRPr lang="pt-BR" sz="1400" b="1" dirty="0" smtClean="0"/>
          </a:p>
          <a:p>
            <a:endParaRPr lang="pt-BR" b="1" dirty="0"/>
          </a:p>
        </p:txBody>
      </p:sp>
      <p:sp>
        <p:nvSpPr>
          <p:cNvPr id="7" name="Retângulo 6"/>
          <p:cNvSpPr/>
          <p:nvPr/>
        </p:nvSpPr>
        <p:spPr>
          <a:xfrm>
            <a:off x="2163012" y="3356992"/>
            <a:ext cx="968828" cy="2534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EXAMINADAS</a:t>
            </a:r>
            <a:endParaRPr lang="pt-BR" sz="10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85392" y="3861048"/>
            <a:ext cx="874440" cy="2534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POSITIVAS</a:t>
            </a:r>
            <a:endParaRPr lang="pt-BR" sz="10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446856" y="413792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/>
              <a:t>Estimativas de transmissão congênita da doença de Chagas no Brasil através de taxas de prevalência e fecundidade anual</a:t>
            </a:r>
            <a:endParaRPr lang="pt-BR" sz="2400" dirty="0"/>
          </a:p>
        </p:txBody>
      </p:sp>
      <p:graphicFrame>
        <p:nvGraphicFramePr>
          <p:cNvPr id="3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9277392"/>
              </p:ext>
            </p:extLst>
          </p:nvPr>
        </p:nvGraphicFramePr>
        <p:xfrm>
          <a:off x="497955" y="1628800"/>
          <a:ext cx="7962477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292"/>
                <a:gridCol w="1537327"/>
                <a:gridCol w="1643165"/>
                <a:gridCol w="1799865"/>
                <a:gridCol w="2191828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        Ano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População </a:t>
                      </a:r>
                      <a:r>
                        <a:rPr lang="pt-BR" baseline="0" dirty="0" smtClean="0"/>
                        <a:t> </a:t>
                      </a:r>
                    </a:p>
                    <a:p>
                      <a:r>
                        <a:rPr lang="pt-BR" baseline="0" dirty="0" smtClean="0"/>
                        <a:t>(F. etária)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Número de infectadas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No. estimado de</a:t>
                      </a:r>
                    </a:p>
                    <a:p>
                      <a:pPr algn="ctr"/>
                      <a:r>
                        <a:rPr lang="pt-BR" sz="1600" dirty="0" smtClean="0"/>
                        <a:t>gravidezes no ano</a:t>
                      </a:r>
                    </a:p>
                    <a:p>
                      <a:pPr algn="ctr"/>
                      <a:r>
                        <a:rPr lang="pt-BR" sz="1600" dirty="0" smtClean="0"/>
                        <a:t>(fecundidade)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No. casos congênitos</a:t>
                      </a:r>
                    </a:p>
                    <a:p>
                      <a:pPr algn="ctr"/>
                      <a:r>
                        <a:rPr lang="pt-BR" dirty="0" smtClean="0"/>
                        <a:t>-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Risco de 1%</a:t>
                      </a:r>
                      <a:r>
                        <a:rPr lang="pt-BR" baseline="0" dirty="0" smtClean="0"/>
                        <a:t> *</a:t>
                      </a:r>
                      <a:endParaRPr lang="pt-BR" dirty="0" smtClean="0"/>
                    </a:p>
                    <a:p>
                      <a:pPr algn="ctr"/>
                      <a:r>
                        <a:rPr lang="pt-BR" dirty="0" smtClean="0"/>
                        <a:t>- Risco 0,25%**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2015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25.173.335 </a:t>
                      </a:r>
                      <a:r>
                        <a:rPr lang="pt-BR" sz="1400" baseline="0" dirty="0" smtClean="0"/>
                        <a:t> </a:t>
                      </a:r>
                    </a:p>
                    <a:p>
                      <a:pPr algn="ctr"/>
                      <a:r>
                        <a:rPr lang="pt-BR" sz="1400" baseline="0" dirty="0" smtClean="0"/>
                        <a:t>    </a:t>
                      </a:r>
                      <a:r>
                        <a:rPr lang="pt-BR" sz="1400" dirty="0" smtClean="0"/>
                        <a:t>(35-45 anos)</a:t>
                      </a:r>
                    </a:p>
                    <a:p>
                      <a:pPr algn="ctr"/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P. 0,7%:  176.213</a:t>
                      </a:r>
                    </a:p>
                    <a:p>
                      <a:r>
                        <a:rPr lang="pt-BR" sz="1400" dirty="0" smtClean="0"/>
                        <a:t>P. 0,5%:  125.587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35.243</a:t>
                      </a:r>
                    </a:p>
                    <a:p>
                      <a:pPr algn="ctr"/>
                      <a:r>
                        <a:rPr lang="pt-BR" sz="1400" dirty="0" smtClean="0"/>
                        <a:t>25.117</a:t>
                      </a:r>
                    </a:p>
                    <a:p>
                      <a:pPr algn="ctr"/>
                      <a:r>
                        <a:rPr lang="pt-BR" sz="1400" dirty="0" smtClean="0"/>
                        <a:t>(20%)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352 *</a:t>
                      </a:r>
                      <a:r>
                        <a:rPr lang="pt-BR" sz="1400" baseline="0" dirty="0" smtClean="0"/>
                        <a:t> ou  77**</a:t>
                      </a:r>
                      <a:r>
                        <a:rPr lang="pt-BR" sz="1400" dirty="0" smtClean="0"/>
                        <a:t> </a:t>
                      </a:r>
                    </a:p>
                    <a:p>
                      <a:pPr algn="ctr"/>
                      <a:r>
                        <a:rPr lang="pt-BR" sz="1400" dirty="0" smtClean="0"/>
                        <a:t>251 * ou  55 **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2020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18.400.992    </a:t>
                      </a:r>
                    </a:p>
                    <a:p>
                      <a:pPr algn="ctr"/>
                      <a:r>
                        <a:rPr lang="pt-BR" sz="1400" dirty="0" smtClean="0"/>
                        <a:t>(40 -45</a:t>
                      </a:r>
                      <a:r>
                        <a:rPr lang="pt-BR" sz="1400" baseline="0" dirty="0" smtClean="0"/>
                        <a:t> anos</a:t>
                      </a:r>
                      <a:r>
                        <a:rPr lang="pt-BR" sz="1400" dirty="0" smtClean="0"/>
                        <a:t>)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P. 0,4%: 73.604</a:t>
                      </a:r>
                    </a:p>
                    <a:p>
                      <a:r>
                        <a:rPr lang="pt-BR" sz="1400" dirty="0" smtClean="0"/>
                        <a:t>P.</a:t>
                      </a:r>
                      <a:r>
                        <a:rPr lang="pt-BR" sz="1400" baseline="0" dirty="0" smtClean="0"/>
                        <a:t> 0,2%:  36.802</a:t>
                      </a:r>
                      <a:r>
                        <a:rPr lang="pt-BR" sz="1400" dirty="0" smtClean="0"/>
                        <a:t> 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7.360</a:t>
                      </a:r>
                    </a:p>
                    <a:p>
                      <a:pPr algn="ctr"/>
                      <a:r>
                        <a:rPr lang="pt-BR" sz="1400" dirty="0" smtClean="0"/>
                        <a:t>3.680</a:t>
                      </a:r>
                    </a:p>
                    <a:p>
                      <a:pPr algn="ctr"/>
                      <a:r>
                        <a:rPr lang="pt-BR" sz="1400" dirty="0" smtClean="0"/>
                        <a:t>(10%)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74 ou 16**</a:t>
                      </a:r>
                    </a:p>
                    <a:p>
                      <a:pPr algn="ctr"/>
                      <a:r>
                        <a:rPr lang="pt-BR" sz="1400" dirty="0" smtClean="0"/>
                        <a:t>37 ou 8**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2030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1.719.207       </a:t>
                      </a:r>
                    </a:p>
                    <a:p>
                      <a:pPr algn="ctr"/>
                      <a:r>
                        <a:rPr lang="pt-BR" sz="1400" dirty="0" smtClean="0"/>
                        <a:t>(45 anos)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P. 0,1%:  1.719</a:t>
                      </a:r>
                    </a:p>
                    <a:p>
                      <a:r>
                        <a:rPr lang="pt-BR" sz="1400" dirty="0" smtClean="0"/>
                        <a:t>P. 0,05%:   860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86</a:t>
                      </a:r>
                    </a:p>
                    <a:p>
                      <a:pPr algn="ctr"/>
                      <a:r>
                        <a:rPr lang="pt-BR" sz="1400" dirty="0" smtClean="0"/>
                        <a:t>43</a:t>
                      </a:r>
                    </a:p>
                    <a:p>
                      <a:pPr algn="ctr"/>
                      <a:r>
                        <a:rPr lang="pt-BR" sz="1400" dirty="0" smtClean="0"/>
                        <a:t>(5%)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 – ou &lt;1</a:t>
                      </a:r>
                    </a:p>
                    <a:p>
                      <a:pPr algn="ctr"/>
                      <a:r>
                        <a:rPr lang="pt-BR" sz="1400" dirty="0" smtClean="0"/>
                        <a:t>&lt;1 </a:t>
                      </a:r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571210" y="5232102"/>
            <a:ext cx="78181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Estimativas de número e fecundidade: IBGE</a:t>
            </a:r>
          </a:p>
          <a:p>
            <a:r>
              <a:rPr lang="pt-BR" sz="1600" b="1" dirty="0" smtClean="0"/>
              <a:t>Estimativas de prevalência partir de um levantamento em MG (2005) e OPS (2006)</a:t>
            </a:r>
          </a:p>
          <a:p>
            <a:r>
              <a:rPr lang="pt-BR" sz="1600" b="1" dirty="0" smtClean="0"/>
              <a:t>* -   Risco 1,0%: estimativa clássica OPS</a:t>
            </a:r>
          </a:p>
          <a:p>
            <a:r>
              <a:rPr lang="pt-BR" sz="1600" b="1" dirty="0" smtClean="0"/>
              <a:t>** - Risco de 0,22% Estimativa pela pesquisa em MG (2005)</a:t>
            </a:r>
            <a:endParaRPr lang="pt-BR" sz="1600" b="1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33400" y="3048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pt-BR" sz="4400">
                <a:solidFill>
                  <a:schemeClr val="tx2"/>
                </a:solidFill>
                <a:latin typeface="Times New Roman" pitchFamily="18" charset="0"/>
              </a:rPr>
              <a:t>Bases epidemiológicas e sociais</a:t>
            </a:r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219200" y="1844824"/>
            <a:ext cx="7620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kumimoji="1" lang="pt-BR" sz="2000" b="1" dirty="0">
                <a:latin typeface="Tahoma" pitchFamily="34" charset="0"/>
              </a:rPr>
              <a:t>Poucos casos agudos e congênitos detectados.</a:t>
            </a:r>
          </a:p>
          <a:p>
            <a:pPr>
              <a:buFont typeface="Wingdings" pitchFamily="2" charset="2"/>
              <a:buChar char="ü"/>
            </a:pPr>
            <a:r>
              <a:rPr kumimoji="1" lang="pt-BR" sz="2000" b="1" dirty="0">
                <a:latin typeface="Tahoma" pitchFamily="34" charset="0"/>
              </a:rPr>
              <a:t> </a:t>
            </a:r>
            <a:r>
              <a:rPr kumimoji="1" lang="pt-BR" sz="2000" b="1" dirty="0" smtClean="0">
                <a:latin typeface="Tahoma" pitchFamily="34" charset="0"/>
              </a:rPr>
              <a:t>Esparsos resíduos de infectados em </a:t>
            </a:r>
            <a:r>
              <a:rPr kumimoji="1" lang="pt-BR" sz="2000" b="1" dirty="0">
                <a:latin typeface="Tahoma" pitchFamily="34" charset="0"/>
              </a:rPr>
              <a:t>baixas idades, </a:t>
            </a:r>
            <a:r>
              <a:rPr kumimoji="1" lang="pt-BR" sz="2000" b="1" dirty="0" smtClean="0">
                <a:latin typeface="Tahoma" pitchFamily="34" charset="0"/>
              </a:rPr>
              <a:t>geralmente oclusos.</a:t>
            </a:r>
          </a:p>
          <a:p>
            <a:pPr>
              <a:buFont typeface="Wingdings" pitchFamily="2" charset="2"/>
              <a:buChar char="ü"/>
            </a:pPr>
            <a:r>
              <a:rPr kumimoji="1" lang="pt-BR" sz="2000" b="1" dirty="0" smtClean="0">
                <a:latin typeface="Tahoma" pitchFamily="34" charset="0"/>
              </a:rPr>
              <a:t>Clara dependência do sistema oficial de atenção</a:t>
            </a:r>
          </a:p>
          <a:p>
            <a:pPr>
              <a:buFont typeface="Wingdings" pitchFamily="2" charset="2"/>
              <a:buChar char="ü"/>
            </a:pPr>
            <a:r>
              <a:rPr kumimoji="1" lang="pt-BR" sz="2000" b="1" dirty="0" smtClean="0">
                <a:latin typeface="Tahoma" pitchFamily="34" charset="0"/>
              </a:rPr>
              <a:t>Principais </a:t>
            </a:r>
            <a:r>
              <a:rPr kumimoji="1" lang="pt-BR" sz="2000" b="1" dirty="0">
                <a:latin typeface="Tahoma" pitchFamily="34" charset="0"/>
              </a:rPr>
              <a:t>entradas: </a:t>
            </a:r>
            <a:r>
              <a:rPr kumimoji="1" lang="pt-BR" sz="2000" b="1" dirty="0" smtClean="0">
                <a:latin typeface="Tahoma" pitchFamily="34" charset="0"/>
              </a:rPr>
              <a:t>demanda médica e </a:t>
            </a:r>
            <a:endParaRPr kumimoji="1" lang="pt-BR" sz="2000" b="1" dirty="0">
              <a:latin typeface="Tahoma" pitchFamily="34" charset="0"/>
            </a:endParaRPr>
          </a:p>
          <a:p>
            <a:pPr>
              <a:buFont typeface="Wingdings" pitchFamily="2" charset="2"/>
              <a:buNone/>
            </a:pPr>
            <a:r>
              <a:rPr kumimoji="1" lang="pt-BR" sz="2000" b="1" dirty="0">
                <a:latin typeface="Tahoma" pitchFamily="34" charset="0"/>
              </a:rPr>
              <a:t>   bancos de sangue.</a:t>
            </a:r>
          </a:p>
          <a:p>
            <a:pPr>
              <a:buFont typeface="Wingdings" pitchFamily="2" charset="2"/>
              <a:buChar char="ü"/>
            </a:pPr>
            <a:r>
              <a:rPr kumimoji="1" lang="pt-BR" sz="2000" b="1" dirty="0">
                <a:latin typeface="Tahoma" pitchFamily="34" charset="0"/>
              </a:rPr>
              <a:t>Desinteresse crescente sobre a enfermidade.</a:t>
            </a:r>
          </a:p>
          <a:p>
            <a:pPr>
              <a:buFont typeface="Wingdings" pitchFamily="2" charset="2"/>
              <a:buChar char="ü"/>
            </a:pPr>
            <a:r>
              <a:rPr kumimoji="1" lang="pt-BR" sz="2000" b="1" dirty="0" smtClean="0">
                <a:latin typeface="Tahoma" pitchFamily="34" charset="0"/>
              </a:rPr>
              <a:t>Mercado discreto: </a:t>
            </a:r>
          </a:p>
          <a:p>
            <a:r>
              <a:rPr kumimoji="1" lang="pt-BR" sz="2000" b="1" dirty="0">
                <a:latin typeface="Tahoma" pitchFamily="34" charset="0"/>
              </a:rPr>
              <a:t> </a:t>
            </a:r>
            <a:r>
              <a:rPr kumimoji="1" lang="pt-BR" sz="2000" b="1" dirty="0" smtClean="0">
                <a:latin typeface="Tahoma" pitchFamily="34" charset="0"/>
              </a:rPr>
              <a:t>  - Mais significativo: reagentes de laboratório, inseticidas, algumas drogas (</a:t>
            </a:r>
            <a:r>
              <a:rPr kumimoji="1" lang="pt-BR" sz="2000" b="1" dirty="0" err="1" smtClean="0">
                <a:latin typeface="Tahoma" pitchFamily="34" charset="0"/>
              </a:rPr>
              <a:t>icc</a:t>
            </a:r>
            <a:r>
              <a:rPr kumimoji="1" lang="pt-BR" sz="2000" b="1" dirty="0" smtClean="0">
                <a:latin typeface="Tahoma" pitchFamily="34" charset="0"/>
              </a:rPr>
              <a:t>, arritmias) e m. passos;</a:t>
            </a:r>
          </a:p>
          <a:p>
            <a:r>
              <a:rPr kumimoji="1" lang="pt-BR" sz="2000" b="1" dirty="0">
                <a:latin typeface="Tahoma" pitchFamily="34" charset="0"/>
              </a:rPr>
              <a:t> </a:t>
            </a:r>
            <a:r>
              <a:rPr kumimoji="1" lang="pt-BR" sz="2000" b="1" dirty="0" smtClean="0">
                <a:latin typeface="Tahoma" pitchFamily="34" charset="0"/>
              </a:rPr>
              <a:t>  - Irrisório para o desenvolvimento </a:t>
            </a:r>
            <a:r>
              <a:rPr kumimoji="1" lang="pt-BR" sz="2000" b="1" dirty="0">
                <a:latin typeface="Tahoma" pitchFamily="34" charset="0"/>
              </a:rPr>
              <a:t>de drogas </a:t>
            </a:r>
            <a:r>
              <a:rPr kumimoji="1" lang="pt-BR" sz="2000" b="1" dirty="0" smtClean="0">
                <a:latin typeface="Tahoma" pitchFamily="34" charset="0"/>
              </a:rPr>
              <a:t>novas </a:t>
            </a:r>
            <a:r>
              <a:rPr kumimoji="1" lang="pt-BR" sz="2000" b="1" dirty="0" err="1" smtClean="0">
                <a:latin typeface="Tahoma" pitchFamily="34" charset="0"/>
              </a:rPr>
              <a:t>anti</a:t>
            </a:r>
            <a:r>
              <a:rPr kumimoji="1" lang="pt-BR" sz="2000" b="1" dirty="0" smtClean="0">
                <a:latin typeface="Tahoma" pitchFamily="34" charset="0"/>
              </a:rPr>
              <a:t> </a:t>
            </a:r>
            <a:r>
              <a:rPr kumimoji="1" lang="pt-BR" sz="2000" b="1" i="1" dirty="0" smtClean="0">
                <a:latin typeface="Tahoma" pitchFamily="34" charset="0"/>
              </a:rPr>
              <a:t>T. cruzi.</a:t>
            </a:r>
            <a:r>
              <a:rPr kumimoji="1" lang="pt-BR" sz="2000" b="1" dirty="0" smtClean="0">
                <a:latin typeface="Tahoma" pitchFamily="34" charset="0"/>
              </a:rPr>
              <a:t> </a:t>
            </a:r>
            <a:r>
              <a:rPr kumimoji="1" lang="pt-BR" sz="2000" dirty="0" smtClean="0">
                <a:latin typeface="Times New Roman" pitchFamily="18" charset="0"/>
              </a:rPr>
              <a:t> </a:t>
            </a:r>
            <a:endParaRPr kumimoji="1" lang="en-US" sz="2000" dirty="0">
              <a:latin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02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Um exercício sobre transmissão congênita no Brasil para 2010 (2.747.373 partos)</a:t>
            </a: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5613446"/>
              </p:ext>
            </p:extLst>
          </p:nvPr>
        </p:nvGraphicFramePr>
        <p:xfrm>
          <a:off x="899592" y="1484784"/>
          <a:ext cx="7147792" cy="386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488"/>
                <a:gridCol w="1296144"/>
                <a:gridCol w="1357808"/>
                <a:gridCol w="1440160"/>
                <a:gridCol w="1747192"/>
              </a:tblGrid>
              <a:tr h="370840"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pPr algn="ctr"/>
                      <a:r>
                        <a:rPr lang="pt-BR" dirty="0" smtClean="0"/>
                        <a:t>Faixa etária das mães</a:t>
                      </a:r>
                    </a:p>
                    <a:p>
                      <a:pPr algn="ctr"/>
                      <a:r>
                        <a:rPr lang="pt-BR" dirty="0" smtClean="0"/>
                        <a:t>(anos)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% de partos na</a:t>
                      </a:r>
                    </a:p>
                    <a:p>
                      <a:pPr algn="ctr"/>
                      <a:r>
                        <a:rPr lang="pt-BR" dirty="0" smtClean="0"/>
                        <a:t>faixa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pPr algn="ctr"/>
                      <a:r>
                        <a:rPr lang="pt-BR" dirty="0" smtClean="0"/>
                        <a:t>No. Partos</a:t>
                      </a:r>
                    </a:p>
                    <a:p>
                      <a:pPr algn="ctr"/>
                      <a:r>
                        <a:rPr lang="pt-BR" dirty="0" smtClean="0"/>
                        <a:t>na faixa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No.</a:t>
                      </a:r>
                      <a:r>
                        <a:rPr lang="pt-BR" baseline="0" dirty="0" smtClean="0"/>
                        <a:t> de </a:t>
                      </a:r>
                      <a:r>
                        <a:rPr lang="pt-BR" dirty="0" smtClean="0"/>
                        <a:t> mulheres</a:t>
                      </a:r>
                    </a:p>
                    <a:p>
                      <a:pPr algn="ctr"/>
                      <a:r>
                        <a:rPr lang="pt-BR" dirty="0" smtClean="0"/>
                        <a:t>infectadas*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Estimado  máximo de casos congênitos **</a:t>
                      </a:r>
                    </a:p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30-34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17,0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476.053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3.269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35-39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8,3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228.031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1.596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16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40-44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2,1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57.695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404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45 e +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5.495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Total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767.274</a:t>
                      </a:r>
                    </a:p>
                    <a:p>
                      <a:pPr algn="ctr"/>
                      <a:r>
                        <a:rPr lang="pt-BR" sz="1100" b="1" dirty="0" smtClean="0"/>
                        <a:t>(27,9% dos partos)</a:t>
                      </a:r>
                      <a:endParaRPr lang="pt-B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5.307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54 casos </a:t>
                      </a:r>
                      <a:r>
                        <a:rPr lang="pt-BR" dirty="0" smtClean="0"/>
                        <a:t>**</a:t>
                      </a:r>
                    </a:p>
                    <a:p>
                      <a:pPr algn="ctr"/>
                      <a:r>
                        <a:rPr lang="pt-BR" dirty="0" smtClean="0"/>
                        <a:t>(</a:t>
                      </a:r>
                      <a:r>
                        <a:rPr lang="pt-BR" dirty="0" smtClean="0"/>
                        <a:t>12 casos ***)</a:t>
                      </a:r>
                    </a:p>
                    <a:p>
                      <a:pPr algn="ctr"/>
                      <a:r>
                        <a:rPr lang="pt-BR" dirty="0" smtClean="0"/>
                        <a:t> </a:t>
                      </a:r>
                      <a:r>
                        <a:rPr lang="pt-BR" baseline="0" dirty="0" smtClean="0"/>
                        <a:t>(</a:t>
                      </a:r>
                      <a:r>
                        <a:rPr lang="pt-BR" dirty="0" smtClean="0"/>
                        <a:t>2</a:t>
                      </a:r>
                      <a:r>
                        <a:rPr lang="pt-BR" baseline="0" dirty="0" smtClean="0"/>
                        <a:t> casos ****)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755576" y="5499809"/>
            <a:ext cx="705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*       - prevalência 0,7% calculada em Minas Gerais (2005)</a:t>
            </a:r>
          </a:p>
          <a:p>
            <a:r>
              <a:rPr lang="pt-BR" sz="1400" b="1" dirty="0" smtClean="0"/>
              <a:t>**    - Risco máximo de 1% de transmissão (estimativa OPS 2006)</a:t>
            </a:r>
          </a:p>
          <a:p>
            <a:r>
              <a:rPr lang="pt-BR" sz="1400" b="1" dirty="0" smtClean="0"/>
              <a:t>*** - Risco de 0,22% estimado em Minas Gerais (2005)</a:t>
            </a:r>
          </a:p>
          <a:p>
            <a:r>
              <a:rPr lang="pt-BR" sz="1400" b="1" dirty="0" smtClean="0"/>
              <a:t>**** - Risco de 0,025% encontrado no inquérito nacional (2005)</a:t>
            </a:r>
            <a:endParaRPr lang="pt-BR" sz="1400" b="1" dirty="0"/>
          </a:p>
          <a:p>
            <a:endParaRPr lang="pt-BR" sz="1400" b="1" dirty="0"/>
          </a:p>
          <a:p>
            <a:pPr algn="r"/>
            <a:r>
              <a:rPr lang="pt-BR" sz="1400" b="1" dirty="0" smtClean="0"/>
              <a:t>Fonte: IBGE</a:t>
            </a:r>
            <a:endParaRPr lang="pt-BR" sz="1400" b="1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79511" y="980728"/>
            <a:ext cx="91440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b="1" dirty="0" smtClean="0">
                <a:solidFill>
                  <a:srgbClr val="000000"/>
                </a:solidFill>
              </a:rPr>
              <a:t>Inquérito Nacional de </a:t>
            </a:r>
            <a:r>
              <a:rPr lang="pt-BR" b="1" dirty="0" err="1" smtClean="0">
                <a:solidFill>
                  <a:srgbClr val="000000"/>
                </a:solidFill>
              </a:rPr>
              <a:t>Soroprevalência</a:t>
            </a:r>
            <a:r>
              <a:rPr lang="pt-BR" b="1" dirty="0" smtClean="0">
                <a:solidFill>
                  <a:srgbClr val="000000"/>
                </a:solidFill>
              </a:rPr>
              <a:t> de </a:t>
            </a:r>
            <a:r>
              <a:rPr lang="pt-BR" b="1" dirty="0" smtClean="0">
                <a:solidFill>
                  <a:srgbClr val="000000"/>
                </a:solidFill>
              </a:rPr>
              <a:t>em </a:t>
            </a:r>
            <a:r>
              <a:rPr lang="pt-BR" b="1" dirty="0" smtClean="0">
                <a:solidFill>
                  <a:srgbClr val="000000"/>
                </a:solidFill>
              </a:rPr>
              <a:t>menores de 5 anos, </a:t>
            </a:r>
            <a:r>
              <a:rPr lang="pt-BR" b="1" dirty="0" smtClean="0">
                <a:solidFill>
                  <a:srgbClr val="000000"/>
                </a:solidFill>
              </a:rPr>
              <a:t>Brasil</a:t>
            </a:r>
            <a:r>
              <a:rPr lang="pt-BR" b="1" dirty="0" smtClean="0">
                <a:solidFill>
                  <a:srgbClr val="000000"/>
                </a:solidFill>
              </a:rPr>
              <a:t>, 2001-2008</a:t>
            </a:r>
            <a:endParaRPr lang="pt-BR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479630"/>
              </p:ext>
            </p:extLst>
          </p:nvPr>
        </p:nvGraphicFramePr>
        <p:xfrm>
          <a:off x="137040" y="2078703"/>
          <a:ext cx="8899456" cy="2149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080"/>
                <a:gridCol w="391626"/>
                <a:gridCol w="508249"/>
                <a:gridCol w="503952"/>
                <a:gridCol w="403593"/>
                <a:gridCol w="515919"/>
                <a:gridCol w="515919"/>
                <a:gridCol w="515919"/>
                <a:gridCol w="515919"/>
                <a:gridCol w="515919"/>
                <a:gridCol w="515919"/>
                <a:gridCol w="425496"/>
                <a:gridCol w="420493"/>
                <a:gridCol w="805453"/>
              </a:tblGrid>
              <a:tr h="467920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endParaRPr lang="pt-BR" sz="2000" b="1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 smtClean="0">
                          <a:solidFill>
                            <a:srgbClr val="FFC000"/>
                          </a:solidFill>
                        </a:rPr>
                        <a:t>PR</a:t>
                      </a:r>
                      <a:endParaRPr lang="pt-BR" sz="2000" b="1" i="0" u="none" strike="noStrike" kern="1200" dirty="0">
                        <a:solidFill>
                          <a:srgbClr val="FFC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 smtClean="0">
                          <a:solidFill>
                            <a:srgbClr val="FFC000"/>
                          </a:solidFill>
                        </a:rPr>
                        <a:t>RS</a:t>
                      </a:r>
                      <a:endParaRPr lang="pt-BR" sz="2000" b="1" i="0" u="none" strike="noStrike" kern="1200" dirty="0">
                        <a:solidFill>
                          <a:srgbClr val="FFC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>
                          <a:solidFill>
                            <a:srgbClr val="FFC000"/>
                          </a:solidFill>
                        </a:rPr>
                        <a:t>MG</a:t>
                      </a:r>
                      <a:endParaRPr lang="pt-BR" sz="2000" b="1" i="0" u="none" strike="noStrike" kern="1200" dirty="0">
                        <a:solidFill>
                          <a:srgbClr val="FFC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 smtClean="0">
                          <a:solidFill>
                            <a:srgbClr val="FFC000"/>
                          </a:solidFill>
                        </a:rPr>
                        <a:t>AL</a:t>
                      </a:r>
                      <a:endParaRPr lang="pt-BR" sz="2000" b="1" i="0" u="none" strike="noStrike" kern="1200" dirty="0">
                        <a:solidFill>
                          <a:srgbClr val="FFC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 smtClean="0">
                          <a:solidFill>
                            <a:srgbClr val="FFC000"/>
                          </a:solidFill>
                        </a:rPr>
                        <a:t>BA</a:t>
                      </a:r>
                      <a:endParaRPr lang="pt-BR" sz="2000" b="1" i="0" u="none" strike="noStrike" kern="1200" dirty="0">
                        <a:solidFill>
                          <a:srgbClr val="FFC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>
                          <a:solidFill>
                            <a:srgbClr val="FFC000"/>
                          </a:solidFill>
                        </a:rPr>
                        <a:t>CE</a:t>
                      </a:r>
                      <a:endParaRPr lang="pt-BR" sz="2000" b="1" i="0" u="none" strike="noStrike" kern="1200" dirty="0">
                        <a:solidFill>
                          <a:srgbClr val="FFC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 smtClean="0">
                          <a:solidFill>
                            <a:srgbClr val="FFC000"/>
                          </a:solidFill>
                        </a:rPr>
                        <a:t>PB</a:t>
                      </a:r>
                      <a:endParaRPr lang="pt-BR" sz="2000" b="1" i="0" u="none" strike="noStrike" kern="1200" dirty="0">
                        <a:solidFill>
                          <a:srgbClr val="FFC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 smtClean="0">
                          <a:solidFill>
                            <a:srgbClr val="FFC000"/>
                          </a:solidFill>
                        </a:rPr>
                        <a:t>PE</a:t>
                      </a:r>
                      <a:endParaRPr lang="pt-BR" sz="2000" b="1" i="0" u="none" strike="noStrike" kern="1200" dirty="0">
                        <a:solidFill>
                          <a:srgbClr val="FFC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 smtClean="0">
                          <a:solidFill>
                            <a:srgbClr val="FFC000"/>
                          </a:solidFill>
                        </a:rPr>
                        <a:t>PI</a:t>
                      </a:r>
                      <a:endParaRPr lang="pt-BR" sz="2000" b="1" i="0" u="none" strike="noStrike" kern="1200" dirty="0">
                        <a:solidFill>
                          <a:srgbClr val="FFC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>
                          <a:solidFill>
                            <a:srgbClr val="FFC000"/>
                          </a:solidFill>
                        </a:rPr>
                        <a:t>RN</a:t>
                      </a:r>
                      <a:endParaRPr lang="pt-BR" sz="2000" b="1" i="0" u="none" strike="noStrike" kern="1200" dirty="0">
                        <a:solidFill>
                          <a:srgbClr val="FFC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>
                          <a:solidFill>
                            <a:srgbClr val="FFC000"/>
                          </a:solidFill>
                        </a:rPr>
                        <a:t>AC</a:t>
                      </a:r>
                      <a:endParaRPr lang="pt-BR" sz="2000" b="1" i="0" u="none" strike="noStrike" kern="1200" dirty="0">
                        <a:solidFill>
                          <a:srgbClr val="FFC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>
                          <a:solidFill>
                            <a:srgbClr val="FFC000"/>
                          </a:solidFill>
                        </a:rPr>
                        <a:t>AM</a:t>
                      </a:r>
                      <a:endParaRPr lang="pt-BR" sz="2000" b="1" i="0" u="none" strike="noStrike" kern="1200" dirty="0">
                        <a:solidFill>
                          <a:srgbClr val="FFC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>
                          <a:solidFill>
                            <a:srgbClr val="FFC000"/>
                          </a:solidFill>
                        </a:rPr>
                        <a:t>Total</a:t>
                      </a:r>
                      <a:endParaRPr lang="pt-BR" sz="2000" b="1" i="0" u="none" strike="noStrike" kern="1200" dirty="0">
                        <a:solidFill>
                          <a:srgbClr val="FFC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04287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 smtClean="0"/>
                        <a:t>Criança + / mãe +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 smtClean="0"/>
                        <a:t>1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 smtClean="0"/>
                        <a:t>12 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 smtClean="0"/>
                        <a:t>3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 smtClean="0"/>
                        <a:t>1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 smtClean="0"/>
                        <a:t>1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 smtClean="0"/>
                        <a:t>0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 smtClean="0"/>
                        <a:t>0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 smtClean="0"/>
                        <a:t>1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 smtClean="0"/>
                        <a:t>0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 smtClean="0"/>
                        <a:t>0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 smtClean="0"/>
                        <a:t>1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 smtClean="0"/>
                        <a:t>0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</a:t>
                      </a:r>
                      <a:endParaRPr lang="pt-BR" sz="20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13081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 smtClean="0"/>
                        <a:t>Criança + / mãe -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 smtClean="0"/>
                        <a:t>1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 smtClean="0"/>
                        <a:t>0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 smtClean="0"/>
                        <a:t>0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 smtClean="0"/>
                        <a:t>2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 smtClean="0"/>
                        <a:t>0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 smtClean="0"/>
                        <a:t>2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 smtClean="0"/>
                        <a:t>2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 smtClean="0"/>
                        <a:t>0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 smtClean="0"/>
                        <a:t>2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 smtClean="0"/>
                        <a:t>1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 smtClean="0"/>
                        <a:t>0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 smtClean="0"/>
                        <a:t>1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b="1" u="none" strike="noStrike" kern="1200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pt-BR" sz="2000" b="1" i="0" u="none" strike="noStrike" kern="1200" dirty="0">
                        <a:solidFill>
                          <a:srgbClr val="FF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13081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 smtClean="0"/>
                        <a:t>Total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 smtClean="0"/>
                        <a:t>2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 smtClean="0"/>
                        <a:t>12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 smtClean="0"/>
                        <a:t>3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 smtClean="0"/>
                        <a:t>3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 smtClean="0"/>
                        <a:t>1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 smtClean="0"/>
                        <a:t>2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 smtClean="0"/>
                        <a:t>2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 smtClean="0"/>
                        <a:t>1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 smtClean="0"/>
                        <a:t>2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 smtClean="0"/>
                        <a:t>1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 smtClean="0"/>
                        <a:t>1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 smtClean="0"/>
                        <a:t>1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pt-BR" sz="2000" u="none" strike="noStrike" kern="1200" dirty="0" smtClean="0"/>
                        <a:t>31</a:t>
                      </a:r>
                      <a:endParaRPr lang="pt-BR" sz="20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475656" y="1580599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(31 </a:t>
            </a:r>
            <a:r>
              <a:rPr lang="pt-BR" b="1" dirty="0" smtClean="0"/>
              <a:t>positivos entre 104.954 amostras: 0,0295</a:t>
            </a:r>
            <a:r>
              <a:rPr lang="pt-BR" b="1" dirty="0" smtClean="0"/>
              <a:t>%)</a:t>
            </a:r>
            <a:endParaRPr lang="pt-BR" b="1" dirty="0" smtClean="0"/>
          </a:p>
          <a:p>
            <a:pPr>
              <a:buFont typeface="Arial" pitchFamily="34" charset="0"/>
              <a:buChar char="•"/>
            </a:pPr>
            <a:endParaRPr lang="pt-BR" dirty="0" smtClean="0">
              <a:solidFill>
                <a:srgbClr val="000000">
                  <a:lumMod val="75000"/>
                </a:srgbClr>
              </a:solidFill>
            </a:endParaRPr>
          </a:p>
          <a:p>
            <a:endParaRPr lang="pt-BR" dirty="0" smtClean="0">
              <a:solidFill>
                <a:srgbClr val="000000">
                  <a:lumMod val="75000"/>
                </a:srgbClr>
              </a:solidFill>
            </a:endParaRPr>
          </a:p>
          <a:p>
            <a:pPr>
              <a:buFont typeface="Arial" pitchFamily="34" charset="0"/>
              <a:buChar char="•"/>
            </a:pPr>
            <a:endParaRPr lang="pt-BR" dirty="0">
              <a:solidFill>
                <a:srgbClr val="000000">
                  <a:lumMod val="75000"/>
                </a:srgbClr>
              </a:solidFill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 flipV="1">
            <a:off x="5292080" y="3068960"/>
            <a:ext cx="3024336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>
            <a:stCxn id="14" idx="0"/>
          </p:cNvCxnSpPr>
          <p:nvPr/>
        </p:nvCxnSpPr>
        <p:spPr>
          <a:xfrm flipV="1">
            <a:off x="7416316" y="3573016"/>
            <a:ext cx="97210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3626714" y="4941168"/>
            <a:ext cx="3648756" cy="30777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Possível </a:t>
            </a:r>
            <a:r>
              <a:rPr lang="pt-BR" sz="1400" b="1" dirty="0"/>
              <a:t>(</a:t>
            </a:r>
            <a:r>
              <a:rPr lang="pt-BR" sz="1400" b="1" dirty="0" smtClean="0">
                <a:solidFill>
                  <a:srgbClr val="FF0000"/>
                </a:solidFill>
              </a:rPr>
              <a:t>provável</a:t>
            </a:r>
            <a:r>
              <a:rPr lang="pt-BR" sz="1400" b="1" dirty="0" smtClean="0"/>
              <a:t>) transmissão congênita </a:t>
            </a:r>
            <a:endParaRPr lang="pt-BR" sz="14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012160" y="4509120"/>
            <a:ext cx="2808312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Certamente transmissão vetorial</a:t>
            </a:r>
            <a:endParaRPr lang="pt-BR" sz="1400" b="1" dirty="0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PREVALÊNCIA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Projetando o número de infectados no Brasil entre 2020 e 2035 (IBGE/OPS*)</a:t>
            </a:r>
            <a:endParaRPr kumimoji="0" lang="pt-BR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725112"/>
              </p:ext>
            </p:extLst>
          </p:nvPr>
        </p:nvGraphicFramePr>
        <p:xfrm>
          <a:off x="1331640" y="1726664"/>
          <a:ext cx="6318002" cy="309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296144"/>
                <a:gridCol w="836796"/>
                <a:gridCol w="728679"/>
                <a:gridCol w="1356004"/>
                <a:gridCol w="13802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Ano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Total </a:t>
                      </a:r>
                      <a:r>
                        <a:rPr lang="pt-BR" sz="1600" baseline="0" dirty="0" smtClean="0"/>
                        <a:t> </a:t>
                      </a:r>
                    </a:p>
                    <a:p>
                      <a:pPr algn="ctr"/>
                      <a:r>
                        <a:rPr lang="pt-BR" sz="1600" baseline="0" dirty="0" smtClean="0"/>
                        <a:t>nacional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Faixa</a:t>
                      </a:r>
                    </a:p>
                    <a:p>
                      <a:pPr algn="ctr"/>
                      <a:r>
                        <a:rPr lang="pt-BR" sz="1200" dirty="0" smtClean="0"/>
                        <a:t>etária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% </a:t>
                      </a:r>
                      <a:r>
                        <a:rPr lang="pt-BR" sz="1400" dirty="0" smtClean="0"/>
                        <a:t>da</a:t>
                      </a:r>
                      <a:r>
                        <a:rPr lang="pt-BR" sz="1400" baseline="0" dirty="0" smtClean="0"/>
                        <a:t> faixa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População</a:t>
                      </a:r>
                    </a:p>
                    <a:p>
                      <a:pPr algn="ctr"/>
                      <a:r>
                        <a:rPr lang="pt-BR" sz="1600" dirty="0" smtClean="0"/>
                        <a:t>na</a:t>
                      </a:r>
                      <a:r>
                        <a:rPr lang="pt-BR" sz="1600" baseline="0" dirty="0" smtClean="0"/>
                        <a:t> faixa</a:t>
                      </a:r>
                      <a:endParaRPr lang="pt-BR" sz="1600" dirty="0" smtClean="0"/>
                    </a:p>
                    <a:p>
                      <a:pPr algn="ctr"/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Número de</a:t>
                      </a:r>
                    </a:p>
                    <a:p>
                      <a:pPr algn="ctr"/>
                      <a:r>
                        <a:rPr lang="pt-BR" sz="1600" dirty="0" smtClean="0"/>
                        <a:t>Infectados 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2020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212.077.000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20-90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66,4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140.819.128</a:t>
                      </a:r>
                    </a:p>
                    <a:p>
                      <a:pPr algn="ctr"/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1.436.355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2025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218.330.000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30-90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57,5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125.539.750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1.280.505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2030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223.127.000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35-90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52,7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117.587.929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1.199.396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2035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228.153.000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40-90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46,5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106.091.145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1.082.130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 gridSpan="6">
                  <a:txBody>
                    <a:bodyPr/>
                    <a:lstStyle/>
                    <a:p>
                      <a:pPr marL="0" indent="0" algn="l">
                        <a:buFont typeface="Arial" charset="0"/>
                        <a:buNone/>
                      </a:pPr>
                      <a:r>
                        <a:rPr lang="pt-BR" sz="1600" b="1" dirty="0" smtClean="0"/>
                        <a:t>* - a partir da estimativa de prevalência para o Brasil em 2006 : 1,02%</a:t>
                      </a:r>
                      <a:endParaRPr lang="pt-BR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466506"/>
              </p:ext>
            </p:extLst>
          </p:nvPr>
        </p:nvGraphicFramePr>
        <p:xfrm>
          <a:off x="457200" y="1906354"/>
          <a:ext cx="8229600" cy="3913655"/>
        </p:xfrm>
        <a:graphic>
          <a:graphicData uri="http://schemas.openxmlformats.org/drawingml/2006/table">
            <a:tbl>
              <a:tblPr firstRow="1" firstCol="1" bandRow="1"/>
              <a:tblGrid>
                <a:gridCol w="512869"/>
                <a:gridCol w="990209"/>
                <a:gridCol w="801230"/>
                <a:gridCol w="801230"/>
                <a:gridCol w="828006"/>
                <a:gridCol w="828006"/>
                <a:gridCol w="693610"/>
                <a:gridCol w="693610"/>
                <a:gridCol w="693610"/>
                <a:gridCol w="693610"/>
                <a:gridCol w="693610"/>
              </a:tblGrid>
              <a:tr h="69064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ANO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ESTIMATIVA DA POPULACÃO BRASILEIRA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FAIXA ETÁRIA DE REFERÊNCIA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ESTIMATIVA DO NÚMERO DE PESSOAS INFECTADAS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ESTIMATIVA DE CASOS COM A FORMA DIGESTIVA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ESTIMATIVA DE CASOS COM A FORMA CARDÍACA 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04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FAIXA ETÁRIA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POPULAÇÃO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INFECÇÃO 1,02%*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INFECÇÃO 2,4%**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INFECÇÃO 1,02%*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INFECÇÃO 2,4%**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INFECÇÃO 1,02%*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INFECÇÃO 2,4%**</a:t>
                      </a:r>
                      <a:endParaRPr lang="pt-B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0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2000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173.448.346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≥5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156.133.836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90,0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1.592.565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3.747.212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159.257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374.721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477.770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1.124.164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2005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185.150.806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≥10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150.944.641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81,5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1.539.635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3.622.671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153.964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362.267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461.891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1.086.801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2010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195.497.797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≥15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145.563.676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74,5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1.484.749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3.493.528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148.475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349.353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445.425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1.048.058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</a:t>
                      </a:r>
                      <a:endParaRPr lang="pt-B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204.450.649</a:t>
                      </a:r>
                      <a:endParaRPr lang="pt-B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≥20</a:t>
                      </a:r>
                      <a:endParaRPr lang="pt-B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139.901.357</a:t>
                      </a:r>
                      <a:endParaRPr lang="pt-B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68,4</a:t>
                      </a:r>
                      <a:endParaRPr lang="pt-B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1.426.994</a:t>
                      </a:r>
                      <a:endParaRPr lang="pt-B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3.357.633</a:t>
                      </a:r>
                      <a:endParaRPr lang="pt-B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142.699</a:t>
                      </a:r>
                      <a:endParaRPr lang="pt-B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335.763</a:t>
                      </a:r>
                      <a:endParaRPr lang="pt-B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428.098</a:t>
                      </a:r>
                      <a:endParaRPr lang="pt-B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1.007.290</a:t>
                      </a:r>
                      <a:endParaRPr lang="pt-B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0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212.077.375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≥25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133.880.929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63,1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1.365.585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3.213.142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136.559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321.314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409.676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963.943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2025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218.330.014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≥30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127.334.466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58,3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1.298.812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3.056.027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129.881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305.603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389.644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916.808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2030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223.126.917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≥35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120.096.221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53,8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1.224.981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2.882.309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122.498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288.231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367.494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864.693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2035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226.438.916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≥40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112.013.898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49,5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1.142.542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2.688.334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114.254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268.833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342.763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806.500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2040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228.153.204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≥45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102.983.115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45,1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1.050.428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2.471.595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105.043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247.160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315.128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741.479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2045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228.116.279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≥50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92.984.144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40,8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948.438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2.231.619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94.844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223.162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284.531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669.486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2050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226.347.688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≥55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82.097.220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36,3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837.392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1.970.333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83.739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197.033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251.218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591.100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2055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222.975.532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≥60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70.485.475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31,6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718.952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1.691.651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71.895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169.165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215.686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507.495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5" marR="40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1383159"/>
            <a:ext cx="7299755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Proje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ões 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 n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mero de pessoas infectadas por </a:t>
            </a:r>
            <a:r>
              <a:rPr kumimoji="0" lang="pt-BR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T. cruzi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 do n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mero de casos 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crônicos por 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forma 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clínica</a:t>
            </a:r>
            <a:r>
              <a:rPr kumimoji="0" lang="pt-BR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sz="1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 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pt-BR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enários de prevalência 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 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Brasil, 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entre  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2005 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2055 (Consenso Brasil 2015)</a:t>
            </a: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15616" y="611396"/>
            <a:ext cx="6438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ESTIMATIVAS DE PREVALÊNCIA E MORBIDADE ENTRE 2000 E 2055</a:t>
            </a:r>
            <a:endParaRPr lang="pt-BR" b="1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984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7504" y="274638"/>
            <a:ext cx="9001000" cy="117495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Biannual increase of the percentage of elderly patients with Chagas disease enrolled in the Pharmaceutical Care Service in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Ceara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State (n = 97)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Apud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Ramos et al 2014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5308" y="2132856"/>
            <a:ext cx="6085044" cy="331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Clinical forms of the Chagas disease of elderly patients followed at the Pharmaceutical Care Service in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Ceara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State, 2000-2013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(n = 95).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1600" b="1" dirty="0" err="1"/>
              <a:t>Apud</a:t>
            </a:r>
            <a:r>
              <a:rPr lang="en-US" sz="1600" b="1" dirty="0"/>
              <a:t>  Ramos et al 2014</a:t>
            </a:r>
            <a:r>
              <a:rPr lang="en-US" sz="1600" dirty="0"/>
              <a:t>.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6687102" cy="379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0" y="0"/>
            <a:ext cx="2195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512" y="590550"/>
            <a:ext cx="8712968" cy="827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300" dirty="0" smtClean="0">
                <a:latin typeface="Berlin Sans FB" pitchFamily="34" charset="0"/>
              </a:rPr>
              <a:t>Coeficiente de mortalidade específica por doença de Chagas</a:t>
            </a:r>
          </a:p>
          <a:p>
            <a:r>
              <a:rPr lang="pt-BR" sz="2300" dirty="0" smtClean="0">
                <a:latin typeface="Berlin Sans FB" pitchFamily="34" charset="0"/>
              </a:rPr>
              <a:t>(por 100.000 habitantes, Brasil, 1980/2006)</a:t>
            </a:r>
            <a:br>
              <a:rPr lang="pt-BR" sz="2300" dirty="0" smtClean="0">
                <a:latin typeface="Berlin Sans FB" pitchFamily="34" charset="0"/>
              </a:rPr>
            </a:br>
            <a:endParaRPr lang="pt-BR" sz="2300" dirty="0" smtClean="0">
              <a:latin typeface="Berlin Sans FB" pitchFamily="34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609600" y="1052513"/>
          <a:ext cx="7542213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Gráfico" r:id="rId4" imgW="7686743" imgH="4295685" progId="MSGraph.Chart.8">
                  <p:embed followColorScheme="full"/>
                </p:oleObj>
              </mc:Choice>
              <mc:Fallback>
                <p:oleObj name="Gráfico" r:id="rId4" imgW="7686743" imgH="4295685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052513"/>
                        <a:ext cx="7542213" cy="475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71550" y="5013325"/>
            <a:ext cx="44196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>
                <a:latin typeface="Berlin Sans FB" pitchFamily="34" charset="0"/>
              </a:rPr>
              <a:t>Fonte: MS/SVS/DASIS - Sistema de Informações sobre Mortalidade - SIM </a:t>
            </a:r>
          </a:p>
          <a:p>
            <a:pPr>
              <a:spcBef>
                <a:spcPct val="50000"/>
              </a:spcBef>
            </a:pPr>
            <a:endParaRPr lang="pt-BR" sz="1000">
              <a:latin typeface="Berlin Sans FB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AEBED704-9738-4CAB-9DE4-2DAD8ABDC7DE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908793"/>
            <a:ext cx="6959065" cy="4592472"/>
            <a:chOff x="34925" y="1254125"/>
            <a:chExt cx="8279416" cy="5603875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r="44781"/>
            <a:stretch>
              <a:fillRect/>
            </a:stretch>
          </p:blipFill>
          <p:spPr bwMode="auto">
            <a:xfrm>
              <a:off x="34925" y="1254125"/>
              <a:ext cx="5832475" cy="560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lum contrast="40000"/>
            </a:blip>
            <a:srcRect l="87500" r="456" b="83401"/>
            <a:stretch/>
          </p:blipFill>
          <p:spPr bwMode="auto">
            <a:xfrm>
              <a:off x="5940425" y="1700213"/>
              <a:ext cx="2373916" cy="173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ítulo 1"/>
          <p:cNvSpPr txBox="1">
            <a:spLocks/>
          </p:cNvSpPr>
          <p:nvPr/>
        </p:nvSpPr>
        <p:spPr>
          <a:xfrm>
            <a:off x="-36513" y="765793"/>
            <a:ext cx="8964613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j-cs"/>
              </a:rPr>
              <a:t>Taxa de mortalidade média anual de DC, por 100.000 habitantes segundo município de residência. Brasil, 2006 a 2010 (DATASUS)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j-cs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Mortalidade por Doença de Chagas por Região do Brasil em 2006</a:t>
            </a:r>
            <a:br>
              <a:rPr lang="pt-B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pt-BR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(Fonte: SIM ( datasus.gov.br )  acessado 24/8/2010)</a:t>
            </a:r>
          </a:p>
        </p:txBody>
      </p:sp>
      <p:graphicFrame>
        <p:nvGraphicFramePr>
          <p:cNvPr id="3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074839"/>
              </p:ext>
            </p:extLst>
          </p:nvPr>
        </p:nvGraphicFramePr>
        <p:xfrm>
          <a:off x="457200" y="1470025"/>
          <a:ext cx="8229600" cy="4623992"/>
        </p:xfrm>
        <a:graphic>
          <a:graphicData uri="http://schemas.openxmlformats.org/drawingml/2006/table">
            <a:tbl>
              <a:tblPr/>
              <a:tblGrid>
                <a:gridCol w="1378496"/>
                <a:gridCol w="1080120"/>
                <a:gridCol w="1656184"/>
                <a:gridCol w="1371600"/>
                <a:gridCol w="1149350"/>
                <a:gridCol w="159385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Região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T. mortal.*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Total de óbitos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Óbitos por </a:t>
                      </a:r>
                      <a:r>
                        <a:rPr kumimoji="0" lang="pt-B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DCh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% óbitos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DCh</a:t>
                      </a: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% óbitos/</a:t>
                      </a:r>
                      <a:r>
                        <a:rPr kumimoji="0" lang="pt-B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DCh</a:t>
                      </a: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 País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5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Brasil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1.031.691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4.930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0,48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Norte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55.872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0,12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1,33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Nordeste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256.139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1.057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0,41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21,44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Sudeste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493.850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2.519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0,51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51,10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Sul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163.388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0,16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5,42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C. Oeste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62.442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1.021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1,64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20,71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63"/>
          <p:cNvSpPr txBox="1">
            <a:spLocks noChangeArrowheads="1"/>
          </p:cNvSpPr>
          <p:nvPr/>
        </p:nvSpPr>
        <p:spPr bwMode="auto">
          <a:xfrm>
            <a:off x="468313" y="6307138"/>
            <a:ext cx="4117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400" b="1">
                <a:latin typeface="Arial" charset="0"/>
              </a:rPr>
              <a:t>*: Taxa de óbitos padronizada/1.000 habitantes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1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597374"/>
            <a:ext cx="6107633" cy="49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ítulo 5"/>
          <p:cNvSpPr txBox="1">
            <a:spLocks/>
          </p:cNvSpPr>
          <p:nvPr/>
        </p:nvSpPr>
        <p:spPr>
          <a:xfrm>
            <a:off x="179512" y="188640"/>
            <a:ext cx="8229600" cy="10849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Eco- Epidemiologia do </a:t>
            </a:r>
            <a:r>
              <a:rPr kumimoji="0" lang="pt-BR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T. cruzi</a:t>
            </a:r>
            <a:r>
              <a:rPr kumimoji="0" lang="pt-B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e perspectivas de DCH no Brasil</a:t>
            </a:r>
            <a:br>
              <a:rPr kumimoji="0" lang="pt-B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 a</a:t>
            </a:r>
            <a:r>
              <a:rPr kumimoji="0" lang="pt-BR" sz="1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partir </a:t>
            </a: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 </a:t>
            </a:r>
            <a:r>
              <a:rPr kumimoji="0" lang="pt-B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Zingales</a:t>
            </a: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et al. 2009)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300192" y="1359346"/>
            <a:ext cx="289053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Perspectivas esperáveis para</a:t>
            </a:r>
          </a:p>
          <a:p>
            <a:r>
              <a:rPr lang="pt-BR" sz="1600" b="1" dirty="0"/>
              <a:t>a</a:t>
            </a:r>
            <a:r>
              <a:rPr lang="pt-BR" sz="1600" b="1" dirty="0" smtClean="0"/>
              <a:t> </a:t>
            </a:r>
            <a:r>
              <a:rPr lang="pt-BR" sz="1600" b="1" dirty="0" err="1" smtClean="0"/>
              <a:t>DChH</a:t>
            </a:r>
            <a:r>
              <a:rPr lang="pt-BR" sz="1600" b="1" dirty="0" smtClean="0"/>
              <a:t> (</a:t>
            </a:r>
            <a:r>
              <a:rPr lang="pt-BR" sz="1600" b="1" dirty="0" err="1" smtClean="0"/>
              <a:t>medio</a:t>
            </a:r>
            <a:r>
              <a:rPr lang="pt-BR" sz="1600" b="1" dirty="0" smtClean="0"/>
              <a:t>/longo prazo:</a:t>
            </a:r>
          </a:p>
          <a:p>
            <a:endParaRPr lang="pt-BR" sz="1400" dirty="0"/>
          </a:p>
          <a:p>
            <a:r>
              <a:rPr lang="pt-BR" sz="1200" b="1" dirty="0" smtClean="0"/>
              <a:t>Será o grande remanescente. </a:t>
            </a:r>
          </a:p>
          <a:p>
            <a:r>
              <a:rPr lang="pt-BR" sz="1200" b="1" dirty="0" smtClean="0"/>
              <a:t>Baixa </a:t>
            </a:r>
            <a:r>
              <a:rPr lang="pt-BR" sz="1200" b="1" dirty="0" err="1" smtClean="0"/>
              <a:t>morbi-mortalidade</a:t>
            </a:r>
            <a:endParaRPr lang="pt-BR" sz="1200" b="1" dirty="0" smtClean="0"/>
          </a:p>
          <a:p>
            <a:r>
              <a:rPr lang="pt-BR" sz="1200" b="1" dirty="0" smtClean="0"/>
              <a:t>Transmissão oral e por invasores</a:t>
            </a:r>
          </a:p>
          <a:p>
            <a:endParaRPr lang="pt-BR" sz="1400" dirty="0" smtClean="0"/>
          </a:p>
          <a:p>
            <a:endParaRPr lang="pt-BR" sz="1400" dirty="0" smtClean="0"/>
          </a:p>
          <a:p>
            <a:r>
              <a:rPr lang="pt-BR" sz="1200" b="1" dirty="0" smtClean="0"/>
              <a:t>Incidência ocasional</a:t>
            </a:r>
          </a:p>
          <a:p>
            <a:r>
              <a:rPr lang="pt-BR" sz="1200" b="1" dirty="0" smtClean="0"/>
              <a:t>Baixa morbidade</a:t>
            </a:r>
          </a:p>
          <a:p>
            <a:endParaRPr lang="pt-BR" sz="1200" b="1" dirty="0" smtClean="0"/>
          </a:p>
          <a:p>
            <a:r>
              <a:rPr lang="pt-BR" sz="1200" b="1" dirty="0" smtClean="0"/>
              <a:t>Incidência em franca regressão</a:t>
            </a:r>
          </a:p>
          <a:p>
            <a:r>
              <a:rPr lang="pt-BR" sz="1200" b="1" dirty="0" smtClean="0"/>
              <a:t>Resíduos em pessoas mais idosas</a:t>
            </a:r>
          </a:p>
          <a:p>
            <a:r>
              <a:rPr lang="pt-BR" sz="1200" b="1" dirty="0" smtClean="0"/>
              <a:t>e em reservatórios </a:t>
            </a:r>
            <a:r>
              <a:rPr lang="pt-BR" sz="1200" b="1" dirty="0" err="1" smtClean="0"/>
              <a:t>sinantrópicos</a:t>
            </a:r>
            <a:endParaRPr lang="pt-BR" sz="1400" dirty="0"/>
          </a:p>
          <a:p>
            <a:endParaRPr lang="pt-BR" sz="1400" dirty="0"/>
          </a:p>
        </p:txBody>
      </p:sp>
      <p:sp>
        <p:nvSpPr>
          <p:cNvPr id="5" name="Seta para a direita 4"/>
          <p:cNvSpPr/>
          <p:nvPr/>
        </p:nvSpPr>
        <p:spPr>
          <a:xfrm>
            <a:off x="5796136" y="2348880"/>
            <a:ext cx="55404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Seta para a direita 5"/>
          <p:cNvSpPr/>
          <p:nvPr/>
        </p:nvSpPr>
        <p:spPr>
          <a:xfrm>
            <a:off x="5746144" y="3114676"/>
            <a:ext cx="55404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Seta para a direita 6"/>
          <p:cNvSpPr/>
          <p:nvPr/>
        </p:nvSpPr>
        <p:spPr>
          <a:xfrm>
            <a:off x="5724128" y="3762748"/>
            <a:ext cx="55404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Câmbios ecológicos, sociais e estruturais observados</a:t>
            </a: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Antropização crescente (expansão da agro indústria)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Progressiva redução de focos naturais dos vetores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Geração de concentração de vetores/reservatórios e parasitos em ambientes naturais remanescentes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Urbanização com esvaziamento da população rural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Principais focos domiciliares remanescentes no peridomicílio e em proximidade com focos silvestres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Descentralização e esvaziamento do controle vetorial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Consolidação do programa nacional de sangue e hemoderivados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Crescimento no acesso e na resolutividade da atenção médica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146844" y="1217799"/>
            <a:ext cx="8850312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SzPct val="75000"/>
              <a:buFont typeface="Wingdings" panose="05000000000000000000" pitchFamily="2" charset="2"/>
              <a:buChar char="p"/>
            </a:pPr>
            <a:r>
              <a:rPr lang="pt-BR" alt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imensa maioria de casos não diagnosticados</a:t>
            </a:r>
          </a:p>
          <a:p>
            <a:pPr marL="342900" indent="-342900">
              <a:buSzPct val="75000"/>
              <a:buFont typeface="Wingdings" panose="05000000000000000000" pitchFamily="2" charset="2"/>
              <a:buChar char="p"/>
            </a:pPr>
            <a:r>
              <a:rPr lang="pt-BR" alt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Desmobilização </a:t>
            </a:r>
            <a:r>
              <a:rPr lang="pt-BR" alt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alt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sociedade e das instituições de ensino</a:t>
            </a:r>
            <a:endParaRPr lang="pt-BR" alt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75000"/>
              <a:buFont typeface="Wingdings" panose="05000000000000000000" pitchFamily="2" charset="2"/>
              <a:buChar char="p"/>
            </a:pPr>
            <a:endParaRPr lang="pt-BR" alt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75000"/>
              <a:buFont typeface="Wingdings" panose="05000000000000000000" pitchFamily="2" charset="2"/>
              <a:buChar char="p"/>
            </a:pPr>
            <a:r>
              <a:rPr lang="pt-BR" alt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Dificuldade de sustentação das ações de controle vetorial em contextos de baixa prevalência – fragilidade e “desmonte” dos programas de controle, em todos os níveis</a:t>
            </a:r>
          </a:p>
          <a:p>
            <a:pPr marL="342900" indent="-342900">
              <a:buSzPct val="75000"/>
              <a:buFont typeface="Wingdings" panose="05000000000000000000" pitchFamily="2" charset="2"/>
              <a:buChar char="p"/>
            </a:pPr>
            <a:endParaRPr lang="pt-BR" alt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75000"/>
              <a:buFont typeface="Wingdings" panose="05000000000000000000" pitchFamily="2" charset="2"/>
              <a:buChar char="p"/>
            </a:pPr>
            <a:r>
              <a:rPr lang="pt-BR" alt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Fragilidade das ações governamentais relacionadas ao cuidado integral </a:t>
            </a:r>
            <a:r>
              <a:rPr lang="pt-BR" alt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alt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portador de doença de </a:t>
            </a:r>
            <a:r>
              <a:rPr lang="pt-BR" alt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Chagas</a:t>
            </a:r>
          </a:p>
          <a:p>
            <a:pPr marL="342900" indent="-342900">
              <a:buSzPct val="75000"/>
              <a:buFont typeface="Wingdings" panose="05000000000000000000" pitchFamily="2" charset="2"/>
              <a:buChar char="p"/>
            </a:pPr>
            <a:endParaRPr lang="pt-BR" altLang="pt-BR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75000"/>
              <a:buFont typeface="Wingdings" panose="05000000000000000000" pitchFamily="2" charset="2"/>
              <a:buChar char="p"/>
            </a:pPr>
            <a:r>
              <a:rPr lang="pt-BR" alt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Falta intermitente de </a:t>
            </a:r>
            <a:r>
              <a:rPr lang="pt-BR" alt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medicamentos para tratamento </a:t>
            </a:r>
            <a:r>
              <a:rPr lang="pt-BR" alt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específico. A </a:t>
            </a:r>
            <a:r>
              <a:rPr lang="pt-BR" alt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ampliação dos critérios terapêuticos</a:t>
            </a:r>
          </a:p>
          <a:p>
            <a:pPr marL="342900" indent="-342900">
              <a:buSzPct val="75000"/>
              <a:buFont typeface="Wingdings" panose="05000000000000000000" pitchFamily="2" charset="2"/>
              <a:buChar char="p"/>
            </a:pPr>
            <a:endParaRPr lang="pt-BR" alt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75000"/>
              <a:buFont typeface="Wingdings" panose="05000000000000000000" pitchFamily="2" charset="2"/>
              <a:buChar char="p"/>
            </a:pPr>
            <a:r>
              <a:rPr lang="pt-BR" alt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“novos</a:t>
            </a:r>
            <a:r>
              <a:rPr lang="pt-BR" alt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” contextos </a:t>
            </a:r>
            <a:r>
              <a:rPr lang="pt-BR" alt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clínicos: condições crônicas, imunossupressão e </a:t>
            </a:r>
            <a:r>
              <a:rPr lang="pt-BR" altLang="pt-BR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hiatrogenia</a:t>
            </a:r>
            <a:endParaRPr lang="pt-BR" alt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174812"/>
            <a:ext cx="9144000" cy="7620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pt-BR" sz="24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CENÁRIO DE PROBLEMAS  NO BRASIL</a:t>
            </a:r>
            <a:endParaRPr lang="en-GB" sz="2400" b="1" i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/>
          </p:cNvSpPr>
          <p:nvPr/>
        </p:nvSpPr>
        <p:spPr bwMode="auto">
          <a:xfrm>
            <a:off x="395288" y="-17463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pt-BR" sz="2800" b="1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Realidade, </a:t>
            </a:r>
            <a:r>
              <a:rPr lang="pt-BR" sz="2800" b="1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perspectivas </a:t>
            </a:r>
            <a:r>
              <a:rPr lang="pt-BR" sz="2800" b="1" dirty="0" smtClean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epidemiológicas e implicações práticas para o Brasil em 2015</a:t>
            </a:r>
            <a:endParaRPr lang="pt-BR" sz="2800" b="1" dirty="0">
              <a:solidFill>
                <a:schemeClr val="bg2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3" name="Espaço Reservado para Conteúdo 2"/>
          <p:cNvSpPr>
            <a:spLocks/>
          </p:cNvSpPr>
          <p:nvPr/>
        </p:nvSpPr>
        <p:spPr bwMode="auto">
          <a:xfrm>
            <a:off x="457200" y="13509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r>
              <a:rPr lang="pt-BR" b="1" dirty="0"/>
              <a:t>Progressiva redução da forma crônica indeterminada: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pt-BR" b="1" dirty="0"/>
              <a:t>A CCC é progressiva e pode emergir em idades elevadas;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pt-BR" b="1" dirty="0" smtClean="0"/>
              <a:t>T. </a:t>
            </a:r>
            <a:r>
              <a:rPr lang="pt-BR" b="1" dirty="0"/>
              <a:t>específico em remanescentes da FCI aos 70 anos de </a:t>
            </a:r>
            <a:r>
              <a:rPr lang="pt-BR" b="1" dirty="0" smtClean="0"/>
              <a:t>idade 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r>
              <a:rPr lang="pt-BR" b="1" dirty="0" smtClean="0"/>
              <a:t>Predominância de pacientes detectados nos grupos B1 e B2: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pt-BR" b="1" dirty="0" smtClean="0"/>
              <a:t>Importante </a:t>
            </a:r>
            <a:r>
              <a:rPr lang="pt-BR" b="1" dirty="0"/>
              <a:t>o diagnóstico precoce para diminuir ou retardar a evolução para ICC avançada (A. Guimarães 1997, </a:t>
            </a:r>
            <a:r>
              <a:rPr lang="pt-BR" b="1" dirty="0" err="1"/>
              <a:t>Rassi</a:t>
            </a:r>
            <a:r>
              <a:rPr lang="pt-BR" b="1" dirty="0"/>
              <a:t> </a:t>
            </a:r>
            <a:r>
              <a:rPr lang="pt-BR" b="1" dirty="0" err="1"/>
              <a:t>et</a:t>
            </a:r>
            <a:r>
              <a:rPr lang="pt-BR" b="1" dirty="0"/>
              <a:t> al. 2007);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pt-BR" b="1" dirty="0"/>
              <a:t>Possível benefício do TE;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pt-BR" b="1" dirty="0"/>
              <a:t>Manejo em centros de média complexidade: referência à APS?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r>
              <a:rPr lang="pt-BR" b="1" dirty="0"/>
              <a:t>Progressiva redução de casos no grupo 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pt-BR" b="1" dirty="0"/>
              <a:t>Que pressupõe alta tecnologia médico – hospitalar;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pt-BR" b="1" dirty="0"/>
              <a:t>Sem benefício de TE, pelos elevados graus de fibrose e de deterioração do miocárdio.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pt-B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NOTA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pt-BR" sz="1600" b="1" i="1" dirty="0">
                <a:solidFill>
                  <a:schemeClr val="tx2">
                    <a:lumMod val="75000"/>
                  </a:schemeClr>
                </a:solidFill>
              </a:rPr>
              <a:t>“A ICC descompensada secundária à DCH foi causa de 3,0% das internações hospitalares no Brasil pelo SUS em 2007, ou seja, por 33.384 internações. Custo aproximado=  R$ 2.300.000,00”. </a:t>
            </a:r>
            <a:r>
              <a:rPr lang="pt-BR" sz="1600" b="1" dirty="0">
                <a:solidFill>
                  <a:schemeClr val="tx2">
                    <a:lumMod val="75000"/>
                  </a:schemeClr>
                </a:solidFill>
              </a:rPr>
              <a:t>(Diretrizes SBC, p. 17)</a:t>
            </a:r>
            <a:r>
              <a:rPr lang="pt-BR" sz="16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pt-BR" sz="1600" b="1" dirty="0">
              <a:solidFill>
                <a:srgbClr val="000000"/>
              </a:solidFill>
            </a:endParaRPr>
          </a:p>
        </p:txBody>
      </p:sp>
      <p:sp>
        <p:nvSpPr>
          <p:cNvPr id="4" name="Espaço Reservado para Rodapé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Espaço Reservado para Número de Slide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0D262AC-A7D2-436C-8FBE-1813BE98623C}" type="slidenum">
              <a:rPr lang="pt-BR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pt-B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4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foto8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3"/>
            <a:ext cx="9144000" cy="6821487"/>
          </a:xfrm>
          <a:prstGeom prst="rect">
            <a:avLst/>
          </a:prstGeom>
          <a:solidFill>
            <a:srgbClr val="C0C0C0">
              <a:alpha val="19000"/>
            </a:srgbClr>
          </a:solidFill>
        </p:spPr>
      </p:pic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smtClean="0">
                <a:latin typeface="Berlin Sans FB" pitchFamily="34" charset="0"/>
              </a:rPr>
              <a:t>Estratificação de municípios segundo o risco de transmissão, ou de restabelecimento da transmissão vetorial intra-domiciliar de </a:t>
            </a:r>
            <a:r>
              <a:rPr lang="pt-BR" sz="2400" i="1" smtClean="0">
                <a:latin typeface="Berlin Sans FB" pitchFamily="34" charset="0"/>
              </a:rPr>
              <a:t>T. cruzi</a:t>
            </a:r>
            <a:r>
              <a:rPr lang="pt-BR" sz="2400" smtClean="0">
                <a:latin typeface="Berlin Sans FB" pitchFamily="34" charset="0"/>
              </a:rPr>
              <a:t>. Brasil. 2006.</a:t>
            </a:r>
            <a:endParaRPr lang="pt-BR" sz="2400">
              <a:latin typeface="Berlin Sans FB" pitchFamily="34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87" y="1556792"/>
            <a:ext cx="576262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084888" y="4797425"/>
            <a:ext cx="215900" cy="144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084888" y="5084763"/>
            <a:ext cx="215900" cy="144462"/>
          </a:xfrm>
          <a:prstGeom prst="rect">
            <a:avLst/>
          </a:prstGeom>
          <a:solidFill>
            <a:srgbClr val="FBFB0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084888" y="5373688"/>
            <a:ext cx="215900" cy="144462"/>
          </a:xfrm>
          <a:prstGeom prst="rect">
            <a:avLst/>
          </a:prstGeom>
          <a:solidFill>
            <a:srgbClr val="A2F97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084888" y="5661025"/>
            <a:ext cx="215900" cy="1444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300788" y="4724400"/>
            <a:ext cx="19431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100">
                <a:latin typeface="Berlin Sans FB" pitchFamily="34" charset="0"/>
              </a:rPr>
              <a:t>Alto ( 491 )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300788" y="5013325"/>
            <a:ext cx="10795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100" dirty="0">
                <a:latin typeface="Berlin Sans FB" pitchFamily="34" charset="0"/>
              </a:rPr>
              <a:t>Médio (1.350 )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300788" y="5300663"/>
            <a:ext cx="11525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100">
                <a:latin typeface="Berlin Sans FB" pitchFamily="34" charset="0"/>
              </a:rPr>
              <a:t>Baixo ( 1.151 )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300788" y="5589588"/>
            <a:ext cx="22320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100">
                <a:latin typeface="Berlin Sans FB" pitchFamily="34" charset="0"/>
              </a:rPr>
              <a:t>Sem risco ou não determinado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827088" y="6092825"/>
            <a:ext cx="2449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>
                <a:latin typeface="Berlin Sans FB" pitchFamily="34" charset="0"/>
              </a:rPr>
              <a:t>Fonte: SVS/MS (Reunião INCOSUL/2008)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498999" y="2852936"/>
            <a:ext cx="1153121" cy="12926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r="32379"/>
          <a:stretch/>
        </p:blipFill>
        <p:spPr>
          <a:xfrm>
            <a:off x="1763688" y="1744587"/>
            <a:ext cx="5400600" cy="31147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000" y="4064000"/>
            <a:ext cx="7620000" cy="3175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003152" y="798736"/>
            <a:ext cx="4297040" cy="254000"/>
          </a:xfrm>
          <a:prstGeom prst="rect">
            <a:avLst/>
          </a:prstGeom>
        </p:spPr>
        <p:txBody>
          <a:bodyPr/>
          <a:lstStyle/>
          <a:p>
            <a:r>
              <a:rPr lang="en-US" sz="1000" dirty="0" err="1">
                <a:latin typeface="Arial"/>
              </a:rPr>
              <a:t>Márcio</a:t>
            </a:r>
            <a:r>
              <a:rPr lang="en-US" sz="1000" dirty="0">
                <a:latin typeface="Arial"/>
              </a:rPr>
              <a:t> Costa  </a:t>
            </a:r>
            <a:r>
              <a:rPr lang="en-US" sz="1000" dirty="0" err="1">
                <a:latin typeface="Arial"/>
              </a:rPr>
              <a:t>Vinhaes</a:t>
            </a:r>
            <a:r>
              <a:rPr lang="en-US" sz="1000" dirty="0">
                <a:latin typeface="Arial"/>
              </a:rPr>
              <a:t> </a:t>
            </a:r>
            <a:r>
              <a:rPr lang="en-US" sz="1000" dirty="0" smtClean="0">
                <a:latin typeface="Arial"/>
              </a:rPr>
              <a:t> et al. </a:t>
            </a:r>
            <a:r>
              <a:rPr lang="en-US" sz="1000" dirty="0" err="1" smtClean="0">
                <a:latin typeface="Arial"/>
              </a:rPr>
              <a:t>Acta</a:t>
            </a:r>
            <a:r>
              <a:rPr lang="en-US" sz="1000" dirty="0" smtClean="0">
                <a:latin typeface="Arial"/>
              </a:rPr>
              <a:t> </a:t>
            </a:r>
            <a:r>
              <a:rPr lang="en-US" sz="1000" dirty="0" err="1" smtClean="0">
                <a:latin typeface="Arial"/>
              </a:rPr>
              <a:t>Tropica</a:t>
            </a:r>
            <a:r>
              <a:rPr lang="en-US" sz="1000" dirty="0" smtClean="0">
                <a:latin typeface="Arial"/>
              </a:rPr>
              <a:t> 137: 105-110, 2014.</a:t>
            </a:r>
            <a:endParaRPr lang="en-US" sz="1000" dirty="0"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000" y="1196752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 b="1" i="0" dirty="0">
                <a:latin typeface="Arial"/>
              </a:rPr>
              <a:t> Assessing the vulnerability of Brazilian municipalities to the vectorial transmission of</a:t>
            </a:r>
            <a:r>
              <a:rPr lang="en-US" sz="1000" b="1" i="1" dirty="0">
                <a:latin typeface="Arial"/>
              </a:rPr>
              <a:t> Trypanosoma cruzi</a:t>
            </a:r>
            <a:r>
              <a:rPr lang="en-US" sz="1000" b="1" i="0" dirty="0">
                <a:latin typeface="Arial"/>
              </a:rPr>
              <a:t> using multi-criteria decision analysis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000" y="5651500"/>
            <a:ext cx="7620000" cy="254000"/>
          </a:xfrm>
          <a:prstGeom prst="rect">
            <a:avLst/>
          </a:prstGeom>
        </p:spPr>
        <p:txBody>
          <a:bodyPr/>
          <a:lstStyle/>
          <a:p>
            <a:endParaRPr lang="en-US" sz="1000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000" y="6032500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>
                <a:latin typeface="Arial"/>
              </a:rPr>
              <a:t>http://dx.doi.org/10.1016/j.actatropica.2014.05.007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79512" y="539388"/>
            <a:ext cx="8793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Uma caracterização atual dos riscos de transmissão vetorial fora da Amazônia</a:t>
            </a:r>
            <a:endParaRPr lang="pt-BR" b="1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33</a:t>
            </a:fld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78877" y="5013176"/>
            <a:ext cx="8385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The </a:t>
            </a:r>
            <a:r>
              <a:rPr lang="en-US" sz="1400" dirty="0"/>
              <a:t>municipalities that were most vulnerable to vector-borne CD were mainly in the northeast region </a:t>
            </a:r>
            <a:endParaRPr lang="en-US" sz="1400" dirty="0" smtClean="0"/>
          </a:p>
          <a:p>
            <a:r>
              <a:rPr lang="en-US" sz="1400" dirty="0" smtClean="0"/>
              <a:t>and </a:t>
            </a:r>
            <a:r>
              <a:rPr lang="en-US" sz="1400" dirty="0"/>
              <a:t>exhibited a higher occurrence of domiciliated </a:t>
            </a:r>
            <a:r>
              <a:rPr lang="en-US" sz="1400" dirty="0" smtClean="0"/>
              <a:t>triatomines and </a:t>
            </a:r>
            <a:r>
              <a:rPr lang="en-US" sz="1400" dirty="0"/>
              <a:t>lower socioeconomic </a:t>
            </a:r>
            <a:r>
              <a:rPr lang="en-US" sz="1400" dirty="0" smtClean="0"/>
              <a:t>levels.</a:t>
            </a:r>
            <a:r>
              <a:rPr lang="en-US" dirty="0" smtClean="0"/>
              <a:t> </a:t>
            </a:r>
            <a:r>
              <a:rPr lang="en-US" dirty="0"/>
              <a:t> 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z2GXxNHprMc/UJ2ohowBEoI/AAAAAAAALYA/wHj1_9-yDMM/s1600/mapa-biomas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512386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043607" y="548680"/>
            <a:ext cx="6926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Brasil 2014: Biomas principais e </a:t>
            </a:r>
            <a:r>
              <a:rPr lang="pt-BR" dirty="0" err="1" smtClean="0"/>
              <a:t>antropização</a:t>
            </a:r>
            <a:r>
              <a:rPr lang="pt-BR" dirty="0" smtClean="0"/>
              <a:t>.                                 (IBGE)</a:t>
            </a:r>
            <a:endParaRPr lang="pt-BR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2" t="17512" r="28724" b="25972"/>
          <a:stretch/>
        </p:blipFill>
        <p:spPr bwMode="auto">
          <a:xfrm>
            <a:off x="6588224" y="1844824"/>
            <a:ext cx="1045029" cy="244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77542" y="6093296"/>
            <a:ext cx="5078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Riscos maiores de </a:t>
            </a:r>
            <a:r>
              <a:rPr lang="pt-BR" sz="1400" b="1" dirty="0"/>
              <a:t>DCH </a:t>
            </a:r>
            <a:r>
              <a:rPr lang="pt-BR" sz="1400" b="1" dirty="0" smtClean="0"/>
              <a:t>: </a:t>
            </a:r>
            <a:r>
              <a:rPr lang="pt-BR" sz="1400" b="1" dirty="0" smtClean="0">
                <a:solidFill>
                  <a:srgbClr val="FF0000"/>
                </a:solidFill>
              </a:rPr>
              <a:t>BIOMA CERRADO/CAATINGA. </a:t>
            </a:r>
            <a:endParaRPr lang="pt-BR" sz="1400" b="1" dirty="0" smtClean="0">
              <a:solidFill>
                <a:srgbClr val="FF0000"/>
              </a:solidFill>
            </a:endParaRPr>
          </a:p>
          <a:p>
            <a:pPr algn="ctr"/>
            <a:r>
              <a:rPr lang="pt-BR" sz="1400" b="1" dirty="0" smtClean="0">
                <a:solidFill>
                  <a:srgbClr val="FF0000"/>
                </a:solidFill>
              </a:rPr>
              <a:t>(domínios de </a:t>
            </a:r>
            <a:r>
              <a:rPr lang="pt-BR" sz="1400" b="1" i="1" dirty="0" smtClean="0">
                <a:solidFill>
                  <a:srgbClr val="FF0000"/>
                </a:solidFill>
              </a:rPr>
              <a:t>T. brasiliensis </a:t>
            </a:r>
            <a:r>
              <a:rPr lang="pt-BR" sz="1400" b="1" dirty="0" smtClean="0">
                <a:solidFill>
                  <a:srgbClr val="FF0000"/>
                </a:solidFill>
              </a:rPr>
              <a:t>E</a:t>
            </a:r>
            <a:r>
              <a:rPr lang="pt-BR" sz="1400" b="1" i="1" dirty="0" smtClean="0">
                <a:solidFill>
                  <a:srgbClr val="FF0000"/>
                </a:solidFill>
              </a:rPr>
              <a:t> T. </a:t>
            </a:r>
            <a:r>
              <a:rPr lang="pt-BR" sz="1400" b="1" i="1" dirty="0" err="1" smtClean="0">
                <a:solidFill>
                  <a:srgbClr val="FF0000"/>
                </a:solidFill>
              </a:rPr>
              <a:t>pseudomaculata</a:t>
            </a:r>
            <a:r>
              <a:rPr lang="pt-BR" sz="1400" b="1" dirty="0" smtClean="0">
                <a:solidFill>
                  <a:srgbClr val="FF0000"/>
                </a:solidFill>
              </a:rPr>
              <a:t>)</a:t>
            </a:r>
            <a:endParaRPr lang="pt-BR" sz="1400" b="1" dirty="0">
              <a:solidFill>
                <a:srgbClr val="FF0000"/>
              </a:solidFill>
            </a:endParaRPr>
          </a:p>
        </p:txBody>
      </p:sp>
      <p:cxnSp>
        <p:nvCxnSpPr>
          <p:cNvPr id="7" name="Conector de seta reta 6"/>
          <p:cNvCxnSpPr>
            <a:stCxn id="4" idx="1"/>
          </p:cNvCxnSpPr>
          <p:nvPr/>
        </p:nvCxnSpPr>
        <p:spPr>
          <a:xfrm flipH="1" flipV="1">
            <a:off x="5119464" y="3034681"/>
            <a:ext cx="1468760" cy="3478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2.gstatic.com/images?q=tbn:ANd9GcTzJ08AI40juu-WxqAgp3tyv97fPURkN41_o40sBruS9GbmpNQXH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056" y="1562623"/>
            <a:ext cx="4991200" cy="373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457200" y="346646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Cerrado em mosaicos:</a:t>
            </a:r>
            <a:b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Pastagens, cultivos, resíduos ciliares, palmeiras</a:t>
            </a:r>
            <a:b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Minas Gerais 2011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36</a:t>
            </a:fld>
            <a:endParaRPr lang="pt-BR"/>
          </a:p>
        </p:txBody>
      </p:sp>
      <p:pic>
        <p:nvPicPr>
          <p:cNvPr id="3" name="Picture 2" descr="https://encrypted-tbn0.gstatic.com/images?q=tbn:ANd9GcQZ4VPYyNywZtkGryd8pRp_pSLm5U4jyGIT8-wCSOeigV8UUT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3360850" cy="225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91584" y="478413"/>
            <a:ext cx="796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 smtClean="0"/>
              <a:t>Antropização</a:t>
            </a:r>
            <a:r>
              <a:rPr lang="pt-BR" b="1" dirty="0" smtClean="0"/>
              <a:t>: resíduos silvestres em meio a pecuária e cultivos extensivos</a:t>
            </a:r>
          </a:p>
          <a:p>
            <a:pPr algn="ctr"/>
            <a:r>
              <a:rPr lang="pt-BR" sz="1400" b="1" dirty="0" smtClean="0"/>
              <a:t>(Centro Oeste 2011)</a:t>
            </a:r>
            <a:endParaRPr lang="pt-BR" sz="1400" b="1" dirty="0"/>
          </a:p>
        </p:txBody>
      </p:sp>
      <p:pic>
        <p:nvPicPr>
          <p:cNvPr id="5" name="Picture 2" descr="https://encrypted-tbn3.gstatic.com/images?q=tbn:ANd9GcROxGF1JYqGYa0d4jUKc2ZcrX6IvweZ3TCP7lrhzCfnlQtHcj7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557" y="1757321"/>
            <a:ext cx="4013827" cy="224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0.gstatic.com/images?q=tbn:ANd9GcSG2ve1UHVqL8DzdYWJaeJtHqjsOEVVmzCMdirq9blJ_X9NF8W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099" y="4126860"/>
            <a:ext cx="3604277" cy="239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4471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/>
              <a:t>Agro indústria e viabilidade econômica’ </a:t>
            </a:r>
            <a:endParaRPr lang="pt-BR" sz="2400" b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37</a:t>
            </a:fld>
            <a:endParaRPr lang="pt-BR"/>
          </a:p>
        </p:txBody>
      </p:sp>
      <p:pic>
        <p:nvPicPr>
          <p:cNvPr id="4" name="Picture 2" descr="https://encrypted-tbn3.gstatic.com/images?q=tbn:ANd9GcS9mln_X8x6rOAH32QAfokZoxx9WHsuNg29eRbg1km0Vv48BGEj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"/>
          <a:stretch/>
        </p:blipFill>
        <p:spPr bwMode="auto">
          <a:xfrm>
            <a:off x="4562374" y="2492622"/>
            <a:ext cx="3249985" cy="244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ncrypted-tbn3.gstatic.com/images?q=tbn:ANd9GcTlcziCe6RzloSu8QxyBhS331ifUVDXQvF8ixpQqMczjjp8hr4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65546"/>
            <a:ext cx="3175798" cy="247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403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eografiaparatodos.com.br/img/mapas_tematicos/brasil_ocupacao_do_sol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4695"/>
            <a:ext cx="59055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ta para a esquerda 2"/>
          <p:cNvSpPr/>
          <p:nvPr/>
        </p:nvSpPr>
        <p:spPr>
          <a:xfrm>
            <a:off x="5393792" y="2898652"/>
            <a:ext cx="1440000" cy="18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2" t="17512" r="28724" b="25972"/>
          <a:stretch/>
        </p:blipFill>
        <p:spPr bwMode="auto">
          <a:xfrm>
            <a:off x="6876256" y="1987826"/>
            <a:ext cx="1045029" cy="244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5496" y="5949280"/>
            <a:ext cx="916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Riscos maiores de DCH : </a:t>
            </a:r>
            <a:r>
              <a:rPr lang="pt-BR" sz="1600" b="1" u="sng" dirty="0" smtClean="0">
                <a:solidFill>
                  <a:srgbClr val="FF0000"/>
                </a:solidFill>
              </a:rPr>
              <a:t>ÁREAS POUCO POVOADAS E COM ECONOMIA ESTAGNADA</a:t>
            </a:r>
            <a:endParaRPr lang="pt-BR" sz="1600" u="sng" dirty="0">
              <a:solidFill>
                <a:srgbClr val="FF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38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7756263" cy="1054250"/>
          </a:xfrm>
        </p:spPr>
        <p:txBody>
          <a:bodyPr/>
          <a:lstStyle/>
          <a:p>
            <a:r>
              <a:rPr lang="pt-BR" sz="2800" b="1" dirty="0" smtClean="0"/>
              <a:t>Soja: produção em larga escala e </a:t>
            </a:r>
            <a:r>
              <a:rPr lang="pt-BR" sz="2800" b="1" dirty="0" err="1" smtClean="0"/>
              <a:t>domiciliação</a:t>
            </a:r>
            <a:r>
              <a:rPr lang="pt-BR" sz="2800" b="1" dirty="0" smtClean="0"/>
              <a:t> de triatomíneos no Brasil </a:t>
            </a:r>
            <a:endParaRPr lang="pt-BR" sz="2800" b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39</a:t>
            </a:fld>
            <a:endParaRPr lang="pt-BR"/>
          </a:p>
        </p:txBody>
      </p:sp>
      <p:pic>
        <p:nvPicPr>
          <p:cNvPr id="4" name="Picture 2" descr="http://agrosoft.com/agroarquivos/1218457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982" y="2167086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 explicativo em seta para a direita 5"/>
          <p:cNvSpPr/>
          <p:nvPr/>
        </p:nvSpPr>
        <p:spPr>
          <a:xfrm>
            <a:off x="1115616" y="4310210"/>
            <a:ext cx="2880320" cy="609253"/>
          </a:xfrm>
          <a:prstGeom prst="rightArrow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193997" y="4463534"/>
            <a:ext cx="16498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/>
              <a:t>Produção: </a:t>
            </a:r>
            <a:r>
              <a:rPr lang="pt-BR" sz="1100" b="1" u="sng" dirty="0" smtClean="0"/>
              <a:t>menor</a:t>
            </a:r>
            <a:r>
              <a:rPr lang="pt-BR" sz="1100" b="1" dirty="0" smtClean="0"/>
              <a:t> risco </a:t>
            </a:r>
            <a:endParaRPr lang="pt-BR" sz="1100" b="1" dirty="0"/>
          </a:p>
        </p:txBody>
      </p:sp>
      <p:sp>
        <p:nvSpPr>
          <p:cNvPr id="8" name="Texto explicativo em seta para a esquerda 7"/>
          <p:cNvSpPr/>
          <p:nvPr/>
        </p:nvSpPr>
        <p:spPr>
          <a:xfrm>
            <a:off x="6228184" y="3717032"/>
            <a:ext cx="2736304" cy="626368"/>
          </a:xfrm>
          <a:prstGeom prst="left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7160661" y="3887470"/>
            <a:ext cx="18758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/>
              <a:t>Não produção: </a:t>
            </a:r>
            <a:r>
              <a:rPr lang="pt-BR" sz="1100" b="1" u="sng" dirty="0" smtClean="0"/>
              <a:t>maior</a:t>
            </a:r>
            <a:r>
              <a:rPr lang="pt-BR" sz="1100" b="1" dirty="0" smtClean="0"/>
              <a:t> risco</a:t>
            </a:r>
            <a:endParaRPr lang="pt-BR" sz="1100" b="1" dirty="0"/>
          </a:p>
        </p:txBody>
      </p:sp>
    </p:spTree>
    <p:extLst>
      <p:ext uri="{BB962C8B-B14F-4D97-AF65-F5344CB8AC3E}">
        <p14:creationId xmlns:p14="http://schemas.microsoft.com/office/powerpoint/2010/main" val="212462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altLang="pt-BR" sz="2800" b="1" dirty="0" smtClean="0">
                <a:solidFill>
                  <a:srgbClr val="000000"/>
                </a:solidFill>
              </a:rPr>
              <a:t>Algumas </a:t>
            </a:r>
            <a:r>
              <a:rPr lang="pt-BR" altLang="pt-BR" sz="2800" b="1" dirty="0">
                <a:solidFill>
                  <a:srgbClr val="000000"/>
                </a:solidFill>
              </a:rPr>
              <a:t>inferências epidemiológicas para a doença de Chagas no Brasil atual.</a:t>
            </a:r>
          </a:p>
        </p:txBody>
      </p:sp>
      <p:sp>
        <p:nvSpPr>
          <p:cNvPr id="3" name="Espaço Reservado para Conteúdo 2"/>
          <p:cNvSpPr>
            <a:spLocks/>
          </p:cNvSpPr>
          <p:nvPr/>
        </p:nvSpPr>
        <p:spPr bwMode="auto">
          <a:xfrm>
            <a:off x="107950" y="1484313"/>
            <a:ext cx="9036050" cy="46085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pt-BR" sz="2000" b="1" dirty="0">
                <a:solidFill>
                  <a:srgbClr val="000000"/>
                </a:solidFill>
                <a:latin typeface="Verdana" pitchFamily="34" charset="0"/>
              </a:rPr>
              <a:t>A transmissão de novos casos baixou mais de 100 vezes desde os anos 70: hoje </a:t>
            </a:r>
            <a:r>
              <a:rPr lang="pt-BR" sz="2000" b="1" dirty="0" smtClean="0">
                <a:solidFill>
                  <a:srgbClr val="000000"/>
                </a:solidFill>
                <a:latin typeface="Verdana" pitchFamily="34" charset="0"/>
              </a:rPr>
              <a:t>cerca de </a:t>
            </a:r>
            <a:r>
              <a:rPr lang="pt-BR" sz="2000" b="1" dirty="0">
                <a:solidFill>
                  <a:srgbClr val="000000"/>
                </a:solidFill>
                <a:latin typeface="Verdana" pitchFamily="34" charset="0"/>
              </a:rPr>
              <a:t>800 casos anuais, a maioria não diagnosticados;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pt-BR" sz="2000" b="1" dirty="0">
                <a:solidFill>
                  <a:srgbClr val="000000"/>
                </a:solidFill>
                <a:latin typeface="Verdana" pitchFamily="34" charset="0"/>
              </a:rPr>
              <a:t>A mediana de idades para os infectados crônicos: acima de 50 anos;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pt-BR" sz="2000" b="1" dirty="0">
                <a:solidFill>
                  <a:srgbClr val="000000"/>
                </a:solidFill>
                <a:latin typeface="Verdana" pitchFamily="34" charset="0"/>
              </a:rPr>
              <a:t>A mortalidade se desloca para idades  + altas, com medianas próximas aos 70 anos;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pt-BR" sz="2000" b="1" dirty="0">
                <a:solidFill>
                  <a:srgbClr val="000000"/>
                </a:solidFill>
                <a:latin typeface="Verdana" pitchFamily="34" charset="0"/>
              </a:rPr>
              <a:t>O perfil clínico do “chagásico” brasileiro de </a:t>
            </a:r>
            <a:r>
              <a:rPr lang="pt-BR" sz="2000" b="1" dirty="0" smtClean="0">
                <a:solidFill>
                  <a:srgbClr val="000000"/>
                </a:solidFill>
                <a:latin typeface="Verdana" pitchFamily="34" charset="0"/>
              </a:rPr>
              <a:t>hoje parece mostrar </a:t>
            </a:r>
            <a:r>
              <a:rPr lang="pt-BR" sz="2000" b="1" u="sng" dirty="0" smtClean="0">
                <a:solidFill>
                  <a:srgbClr val="000000"/>
                </a:solidFill>
                <a:latin typeface="Verdana" pitchFamily="34" charset="0"/>
              </a:rPr>
              <a:t>menor</a:t>
            </a:r>
            <a:r>
              <a:rPr lang="pt-BR" sz="2000" b="1" dirty="0" smtClean="0">
                <a:solidFill>
                  <a:srgbClr val="000000"/>
                </a:solidFill>
                <a:latin typeface="Verdana" pitchFamily="34" charset="0"/>
              </a:rPr>
              <a:t> severidade  (cardiopatia e </a:t>
            </a:r>
            <a:r>
              <a:rPr lang="pt-BR" sz="2000" b="1" dirty="0" err="1" smtClean="0">
                <a:solidFill>
                  <a:srgbClr val="000000"/>
                </a:solidFill>
                <a:latin typeface="Verdana" pitchFamily="34" charset="0"/>
              </a:rPr>
              <a:t>megas</a:t>
            </a:r>
            <a:r>
              <a:rPr lang="pt-BR" sz="2000" b="1" dirty="0" smtClean="0">
                <a:solidFill>
                  <a:srgbClr val="000000"/>
                </a:solidFill>
                <a:latin typeface="Verdana" pitchFamily="34" charset="0"/>
              </a:rPr>
              <a:t> crônicos);</a:t>
            </a:r>
            <a:r>
              <a:rPr lang="pt-BR" sz="2000" b="1" u="sng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pt-BR" sz="2000" b="1" u="sng" dirty="0" smtClean="0">
                <a:solidFill>
                  <a:srgbClr val="000000"/>
                </a:solidFill>
                <a:latin typeface="Verdana" pitchFamily="34" charset="0"/>
              </a:rPr>
              <a:t>As evidências </a:t>
            </a:r>
            <a:r>
              <a:rPr lang="pt-BR" sz="2000" b="1" u="sng" dirty="0">
                <a:solidFill>
                  <a:srgbClr val="000000"/>
                </a:solidFill>
                <a:latin typeface="Verdana" pitchFamily="34" charset="0"/>
              </a:rPr>
              <a:t>que se somam quanto aos benefícios de um manejo correto da </a:t>
            </a:r>
            <a:r>
              <a:rPr lang="pt-BR" sz="2000" b="1" u="sng" dirty="0" err="1">
                <a:solidFill>
                  <a:srgbClr val="000000"/>
                </a:solidFill>
                <a:latin typeface="Verdana" pitchFamily="34" charset="0"/>
              </a:rPr>
              <a:t>DCh</a:t>
            </a:r>
            <a:r>
              <a:rPr lang="pt-BR" sz="2000" b="1" u="sng" dirty="0">
                <a:solidFill>
                  <a:srgbClr val="000000"/>
                </a:solidFill>
                <a:latin typeface="Verdana" pitchFamily="34" charset="0"/>
              </a:rPr>
              <a:t> o mais precocemente possível, incluindo o TE. 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pt-BR" sz="2000" b="1" dirty="0">
                <a:solidFill>
                  <a:srgbClr val="000000"/>
                </a:solidFill>
                <a:latin typeface="Verdana" pitchFamily="34" charset="0"/>
              </a:rPr>
              <a:t>A realidade do atendimento médico à DCH no Brasil apresenta problemas de expertise, acesso, referência e </a:t>
            </a:r>
            <a:r>
              <a:rPr lang="pt-BR" sz="2000" b="1" dirty="0" err="1">
                <a:solidFill>
                  <a:srgbClr val="000000"/>
                </a:solidFill>
                <a:latin typeface="Verdana" pitchFamily="34" charset="0"/>
              </a:rPr>
              <a:t>contra-referência</a:t>
            </a:r>
            <a:r>
              <a:rPr lang="pt-BR" sz="2000" b="1" dirty="0">
                <a:solidFill>
                  <a:srgbClr val="000000"/>
                </a:solidFill>
                <a:latin typeface="Verdana" pitchFamily="34" charset="0"/>
              </a:rPr>
              <a:t>, basicamente no contexto do SUS.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sz="19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Espaço Reservado para Rodapé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Espaço Reservado para Número de Slide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C76A06E-2068-46D3-AEC4-72851A117C05}" type="slidenum">
              <a:rPr lang="pt-BR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pt-B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Espaço Reservado para Número de Slide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/>
        </p:spPr>
        <p:txBody>
          <a:bodyPr/>
          <a:lstStyle/>
          <a:p>
            <a:pPr algn="r">
              <a:defRPr/>
            </a:pPr>
            <a:fld id="{A36E8007-997D-4D4E-AAA3-C5EF1169099A}" type="slidenum">
              <a:rPr lang="pt-BR"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pPr algn="r">
                <a:defRPr/>
              </a:pPr>
              <a:t>4</a:t>
            </a:fld>
            <a:endParaRPr lang="pt-BR" sz="100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7" name="Espaço Reservado para Rodapé 6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/>
        </p:spPr>
        <p:txBody>
          <a:bodyPr/>
          <a:lstStyle/>
          <a:p>
            <a:pPr>
              <a:defRPr/>
            </a:pPr>
            <a:endParaRPr lang="pt-BR" sz="100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g17 1 ApontadorG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3272"/>
            <a:ext cx="3899589" cy="44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39552" y="692696"/>
            <a:ext cx="8424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Brasil 2014: </a:t>
            </a:r>
            <a:r>
              <a:rPr lang="pt-BR" dirty="0" smtClean="0"/>
              <a:t>IDH e risco de </a:t>
            </a:r>
            <a:r>
              <a:rPr lang="pt-BR" dirty="0" err="1" smtClean="0"/>
              <a:t>domiciliação</a:t>
            </a:r>
            <a:r>
              <a:rPr lang="pt-BR" dirty="0" smtClean="0"/>
              <a:t> de triatomíneos.                                     </a:t>
            </a:r>
            <a:r>
              <a:rPr lang="pt-BR" dirty="0"/>
              <a:t>(</a:t>
            </a:r>
            <a:r>
              <a:rPr lang="pt-BR" dirty="0" smtClean="0"/>
              <a:t>IBGE/SVS)</a:t>
            </a:r>
            <a:endParaRPr lang="pt-BR" dirty="0"/>
          </a:p>
        </p:txBody>
      </p:sp>
      <p:sp>
        <p:nvSpPr>
          <p:cNvPr id="4" name="Seta para a esquerda 3"/>
          <p:cNvSpPr/>
          <p:nvPr/>
        </p:nvSpPr>
        <p:spPr>
          <a:xfrm>
            <a:off x="4644008" y="3186684"/>
            <a:ext cx="1224000" cy="144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2" t="17512" r="28724" b="25972"/>
          <a:stretch/>
        </p:blipFill>
        <p:spPr bwMode="auto">
          <a:xfrm>
            <a:off x="5940152" y="2275114"/>
            <a:ext cx="1045029" cy="244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123736" y="6021288"/>
            <a:ext cx="495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Riscos maiores de DCH : </a:t>
            </a:r>
            <a:r>
              <a:rPr lang="pt-BR" b="1" dirty="0" smtClean="0">
                <a:solidFill>
                  <a:srgbClr val="FF0000"/>
                </a:solidFill>
              </a:rPr>
              <a:t>IDH BAIXO/MUITO BAIXO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40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-ltMiEIqMCx4/TraXg4KzOAI/AAAAAAAAA1I/ptdC4ObRNxI/s1600/mapaP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232" y="836264"/>
            <a:ext cx="457200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-108520" y="5877272"/>
            <a:ext cx="779392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b="1" dirty="0"/>
              <a:t>Riscos maiores de DCH :  </a:t>
            </a:r>
            <a:r>
              <a:rPr lang="pt-BR" b="1" dirty="0" smtClean="0">
                <a:solidFill>
                  <a:srgbClr val="FF0000"/>
                </a:solidFill>
              </a:rPr>
              <a:t>ÁREAS DE POUCO GANHO OU PERDAS DE POPULAÇÃO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2" t="17512" r="28724" b="25972"/>
          <a:stretch/>
        </p:blipFill>
        <p:spPr bwMode="auto">
          <a:xfrm>
            <a:off x="6911347" y="1988840"/>
            <a:ext cx="1045029" cy="244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de seta reta 5"/>
          <p:cNvCxnSpPr>
            <a:stCxn id="4" idx="1"/>
          </p:cNvCxnSpPr>
          <p:nvPr/>
        </p:nvCxnSpPr>
        <p:spPr>
          <a:xfrm flipH="1" flipV="1">
            <a:off x="5652120" y="3212752"/>
            <a:ext cx="1259227" cy="731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41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.bp.blogspot.com/-6dA3ePq7bVs/UaPqm1-cNNI/AAAAAAAACPY/6dOfa1AO_XE/s1600/figura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00899"/>
            <a:ext cx="6120000" cy="434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2" t="17512" r="28724" b="25972"/>
          <a:stretch/>
        </p:blipFill>
        <p:spPr bwMode="auto">
          <a:xfrm>
            <a:off x="4139952" y="2708920"/>
            <a:ext cx="57606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3528" y="980728"/>
            <a:ext cx="8313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Brasil anos 90: expectativa de vida e risco de transmissão vetorial da doença de Chagas</a:t>
            </a:r>
          </a:p>
          <a:p>
            <a:pPr algn="r"/>
            <a:r>
              <a:rPr lang="pt-BR" dirty="0" smtClean="0"/>
              <a:t>(IBGE 1992 e SVS 2007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-108520" y="5939988"/>
            <a:ext cx="7620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Riscos maiores de DCH :  </a:t>
            </a:r>
            <a:r>
              <a:rPr lang="pt-BR" b="1" dirty="0" smtClean="0">
                <a:solidFill>
                  <a:srgbClr val="FF0000"/>
                </a:solidFill>
              </a:rPr>
              <a:t>ÁREAS DE MENOR EXPECTATIVA DE VIDA AO NASCER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 flipH="1" flipV="1">
            <a:off x="3563888" y="3501009"/>
            <a:ext cx="504056" cy="3525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42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encrypted-tbn0.gstatic.com/images?q=tbn:ANd9GcTvLv_8dKZYAs-oVXB8GMGypF8ebiuqZQC7DLPv6l6iYzk2EoxQ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5224"/>
            <a:ext cx="39424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187624" y="908720"/>
            <a:ext cx="6435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Brasil 2010-  Níveis de educação  (IBGE) e riscos de DCH (SVS 2007)</a:t>
            </a:r>
            <a:endParaRPr lang="pt-BR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2" t="17512" r="28724" b="25972"/>
          <a:stretch/>
        </p:blipFill>
        <p:spPr bwMode="auto">
          <a:xfrm>
            <a:off x="5796136" y="1916832"/>
            <a:ext cx="1045029" cy="244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619672" y="5805264"/>
            <a:ext cx="6170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Riscos maiores de DCH : </a:t>
            </a:r>
            <a:r>
              <a:rPr lang="pt-BR" b="1" dirty="0" smtClean="0">
                <a:solidFill>
                  <a:srgbClr val="FF0000"/>
                </a:solidFill>
              </a:rPr>
              <a:t>ÁREAS DE BAIXO NÍVEL DE EDUCAÇÃO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 flipH="1" flipV="1">
            <a:off x="4499992" y="3068960"/>
            <a:ext cx="1259227" cy="731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43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395536" y="116632"/>
            <a:ext cx="8229600" cy="11398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Quantificando</a:t>
            </a:r>
            <a:r>
              <a:rPr lang="en-US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alguns</a:t>
            </a:r>
            <a:r>
              <a:rPr lang="en-US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riscos</a:t>
            </a:r>
            <a:r>
              <a:rPr lang="en-US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da DCH no </a:t>
            </a:r>
            <a:r>
              <a:rPr lang="en-US" sz="32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Brasil</a:t>
            </a:r>
            <a:r>
              <a:rPr lang="en-US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a </a:t>
            </a:r>
            <a:r>
              <a:rPr lang="en-US" sz="32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curto-médio</a:t>
            </a:r>
            <a:r>
              <a:rPr lang="en-US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prazo</a:t>
            </a:r>
            <a:endParaRPr lang="en-U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95536" y="1340768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b="1" kern="0" dirty="0" err="1" smtClean="0">
                <a:latin typeface="+mn-lt"/>
              </a:rPr>
              <a:t>Epidemiológico</a:t>
            </a:r>
            <a:r>
              <a:rPr lang="en-US" b="1" kern="0" dirty="0" smtClean="0">
                <a:latin typeface="+mn-lt"/>
              </a:rPr>
              <a:t>: </a:t>
            </a:r>
            <a:endParaRPr lang="en-US" b="1" kern="0" dirty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Tahoma" pitchFamily="34" charset="0"/>
              <a:buChar char="–"/>
              <a:defRPr/>
            </a:pPr>
            <a:r>
              <a:rPr lang="en-US" sz="1600" b="1" kern="0" dirty="0" err="1" smtClean="0">
                <a:latin typeface="+mn-lt"/>
              </a:rPr>
              <a:t>Recrudescencência</a:t>
            </a:r>
            <a:r>
              <a:rPr lang="en-US" sz="1600" b="1" kern="0" dirty="0" smtClean="0">
                <a:latin typeface="+mn-lt"/>
              </a:rPr>
              <a:t> de </a:t>
            </a:r>
            <a:r>
              <a:rPr lang="en-US" sz="1600" b="1" i="1" kern="0" dirty="0" smtClean="0">
                <a:latin typeface="+mn-lt"/>
              </a:rPr>
              <a:t>T. </a:t>
            </a:r>
            <a:r>
              <a:rPr lang="en-US" sz="1600" b="1" i="1" kern="0" dirty="0" err="1" smtClean="0">
                <a:latin typeface="+mn-lt"/>
              </a:rPr>
              <a:t>infestans</a:t>
            </a:r>
            <a:r>
              <a:rPr lang="en-US" sz="1600" b="1" kern="0" dirty="0" smtClean="0">
                <a:latin typeface="+mn-lt"/>
              </a:rPr>
              <a:t> -  BAIXO. (</a:t>
            </a:r>
            <a:r>
              <a:rPr lang="en-US" sz="1600" b="1" kern="0" dirty="0" err="1" smtClean="0">
                <a:latin typeface="+mn-lt"/>
              </a:rPr>
              <a:t>Cuidado</a:t>
            </a:r>
            <a:r>
              <a:rPr lang="en-US" sz="1600" b="1" kern="0" dirty="0" smtClean="0">
                <a:latin typeface="+mn-lt"/>
              </a:rPr>
              <a:t> </a:t>
            </a:r>
            <a:r>
              <a:rPr lang="en-US" sz="1600" b="1" kern="0" dirty="0" err="1" smtClean="0">
                <a:latin typeface="+mn-lt"/>
              </a:rPr>
              <a:t>na</a:t>
            </a:r>
            <a:r>
              <a:rPr lang="en-US" sz="1600" b="1" kern="0" dirty="0" smtClean="0">
                <a:latin typeface="+mn-lt"/>
              </a:rPr>
              <a:t> Bahia)</a:t>
            </a:r>
            <a:endParaRPr lang="en-US" sz="1600" b="1" kern="0" dirty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Tahoma" pitchFamily="34" charset="0"/>
              <a:buChar char="–"/>
              <a:defRPr/>
            </a:pPr>
            <a:r>
              <a:rPr lang="en-US" sz="1600" b="1" kern="0" dirty="0" err="1" smtClean="0">
                <a:latin typeface="+mn-lt"/>
              </a:rPr>
              <a:t>Aumento</a:t>
            </a:r>
            <a:r>
              <a:rPr lang="en-US" sz="1600" b="1" kern="0" dirty="0" smtClean="0">
                <a:latin typeface="+mn-lt"/>
              </a:rPr>
              <a:t> da </a:t>
            </a:r>
            <a:r>
              <a:rPr lang="en-US" sz="1600" b="1" kern="0" dirty="0" err="1" smtClean="0">
                <a:latin typeface="+mn-lt"/>
              </a:rPr>
              <a:t>domiciliação</a:t>
            </a:r>
            <a:r>
              <a:rPr lang="en-US" sz="1600" b="1" kern="0" dirty="0" smtClean="0">
                <a:latin typeface="+mn-lt"/>
              </a:rPr>
              <a:t> de </a:t>
            </a:r>
            <a:r>
              <a:rPr lang="en-US" sz="1600" b="1" kern="0" dirty="0" err="1" smtClean="0">
                <a:latin typeface="+mn-lt"/>
              </a:rPr>
              <a:t>vetores</a:t>
            </a:r>
            <a:r>
              <a:rPr lang="en-US" sz="1600" b="1" kern="0" dirty="0" smtClean="0">
                <a:latin typeface="+mn-lt"/>
              </a:rPr>
              <a:t> </a:t>
            </a:r>
            <a:r>
              <a:rPr lang="en-US" sz="1600" b="1" kern="0" dirty="0" err="1" smtClean="0">
                <a:latin typeface="+mn-lt"/>
              </a:rPr>
              <a:t>silvestres</a:t>
            </a:r>
            <a:r>
              <a:rPr lang="en-US" sz="1600" b="1" kern="0" dirty="0" smtClean="0">
                <a:latin typeface="+mn-lt"/>
              </a:rPr>
              <a:t> </a:t>
            </a:r>
            <a:r>
              <a:rPr lang="en-US" sz="1600" b="1" kern="0" dirty="0" smtClean="0"/>
              <a:t> - BAIXO</a:t>
            </a:r>
            <a:endParaRPr lang="en-US" sz="1600" b="1" kern="0" dirty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Tahoma" pitchFamily="34" charset="0"/>
              <a:buChar char="–"/>
              <a:defRPr/>
            </a:pPr>
            <a:r>
              <a:rPr lang="en-US" sz="1600" b="1" kern="0" dirty="0" err="1" smtClean="0">
                <a:latin typeface="+mn-lt"/>
              </a:rPr>
              <a:t>Surgimento</a:t>
            </a:r>
            <a:r>
              <a:rPr lang="en-US" sz="1600" b="1" kern="0" dirty="0" smtClean="0">
                <a:latin typeface="+mn-lt"/>
              </a:rPr>
              <a:t> de </a:t>
            </a:r>
            <a:r>
              <a:rPr lang="en-US" sz="1600" b="1" u="sng" kern="0" dirty="0" err="1" smtClean="0">
                <a:latin typeface="+mn-lt"/>
              </a:rPr>
              <a:t>novas</a:t>
            </a:r>
            <a:r>
              <a:rPr lang="en-US" sz="1600" b="1" kern="0" dirty="0" smtClean="0">
                <a:latin typeface="+mn-lt"/>
              </a:rPr>
              <a:t> </a:t>
            </a:r>
            <a:r>
              <a:rPr lang="en-US" sz="1600" b="1" kern="0" dirty="0" err="1" smtClean="0">
                <a:latin typeface="+mn-lt"/>
              </a:rPr>
              <a:t>áreas</a:t>
            </a:r>
            <a:r>
              <a:rPr lang="en-US" sz="1600" b="1" kern="0" dirty="0" smtClean="0">
                <a:latin typeface="+mn-lt"/>
              </a:rPr>
              <a:t> de </a:t>
            </a:r>
            <a:r>
              <a:rPr lang="en-US" sz="1600" b="1" kern="0" dirty="0" err="1" smtClean="0">
                <a:latin typeface="+mn-lt"/>
              </a:rPr>
              <a:t>transmissão</a:t>
            </a:r>
            <a:r>
              <a:rPr lang="en-US" sz="1600" b="1" kern="0" dirty="0" smtClean="0">
                <a:latin typeface="+mn-lt"/>
              </a:rPr>
              <a:t> </a:t>
            </a:r>
            <a:r>
              <a:rPr lang="en-US" sz="1600" b="1" kern="0" dirty="0" err="1" smtClean="0">
                <a:latin typeface="+mn-lt"/>
              </a:rPr>
              <a:t>vetorial</a:t>
            </a:r>
            <a:r>
              <a:rPr lang="en-US" sz="1600" b="1" kern="0" dirty="0" smtClean="0">
                <a:latin typeface="+mn-lt"/>
              </a:rPr>
              <a:t> – BAIXO (</a:t>
            </a:r>
            <a:r>
              <a:rPr lang="en-US" sz="1600" b="1" kern="0" dirty="0" err="1" smtClean="0">
                <a:latin typeface="+mn-lt"/>
              </a:rPr>
              <a:t>cuidar</a:t>
            </a:r>
            <a:r>
              <a:rPr lang="en-US" sz="1600" b="1" kern="0" dirty="0" smtClean="0">
                <a:latin typeface="+mn-lt"/>
              </a:rPr>
              <a:t> </a:t>
            </a:r>
            <a:r>
              <a:rPr lang="en-US" sz="1600" b="1" kern="0" dirty="0" err="1" smtClean="0">
                <a:latin typeface="+mn-lt"/>
              </a:rPr>
              <a:t>Amazônia</a:t>
            </a:r>
            <a:r>
              <a:rPr lang="en-US" sz="1600" b="1" kern="0" dirty="0" smtClean="0">
                <a:latin typeface="+mn-lt"/>
              </a:rPr>
              <a:t>)</a:t>
            </a:r>
            <a:endParaRPr lang="en-US" sz="1600" b="1" kern="0" dirty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Tahoma" pitchFamily="34" charset="0"/>
              <a:buChar char="–"/>
              <a:defRPr/>
            </a:pPr>
            <a:r>
              <a:rPr lang="en-US" sz="1600" b="1" kern="0" dirty="0" err="1" smtClean="0">
                <a:latin typeface="+mn-lt"/>
              </a:rPr>
              <a:t>Recrudescência</a:t>
            </a:r>
            <a:r>
              <a:rPr lang="en-US" sz="1600" b="1" kern="0" dirty="0" smtClean="0">
                <a:latin typeface="+mn-lt"/>
              </a:rPr>
              <a:t> da </a:t>
            </a:r>
            <a:r>
              <a:rPr lang="en-US" sz="1600" b="1" kern="0" dirty="0" err="1" smtClean="0">
                <a:latin typeface="+mn-lt"/>
              </a:rPr>
              <a:t>transmissão</a:t>
            </a:r>
            <a:r>
              <a:rPr lang="en-US" sz="1600" b="1" kern="0" dirty="0" smtClean="0">
                <a:latin typeface="+mn-lt"/>
              </a:rPr>
              <a:t> </a:t>
            </a:r>
            <a:r>
              <a:rPr lang="en-US" sz="1600" b="1" kern="0" dirty="0" err="1" smtClean="0">
                <a:latin typeface="+mn-lt"/>
              </a:rPr>
              <a:t>congenita</a:t>
            </a:r>
            <a:r>
              <a:rPr lang="en-US" sz="1600" b="1" kern="0" dirty="0" smtClean="0">
                <a:latin typeface="+mn-lt"/>
              </a:rPr>
              <a:t> e </a:t>
            </a:r>
            <a:r>
              <a:rPr lang="en-US" sz="1600" b="1" kern="0" dirty="0" err="1" smtClean="0">
                <a:latin typeface="+mn-lt"/>
              </a:rPr>
              <a:t>em</a:t>
            </a:r>
            <a:r>
              <a:rPr lang="en-US" sz="1600" b="1" kern="0" dirty="0" smtClean="0">
                <a:latin typeface="+mn-lt"/>
              </a:rPr>
              <a:t> </a:t>
            </a:r>
            <a:r>
              <a:rPr lang="en-US" sz="1600" b="1" kern="0" dirty="0" err="1" smtClean="0">
                <a:latin typeface="+mn-lt"/>
              </a:rPr>
              <a:t>bancos</a:t>
            </a:r>
            <a:r>
              <a:rPr lang="en-US" sz="1600" b="1" kern="0" dirty="0" smtClean="0">
                <a:latin typeface="+mn-lt"/>
              </a:rPr>
              <a:t> de </a:t>
            </a:r>
            <a:r>
              <a:rPr lang="en-US" sz="1600" b="1" kern="0" dirty="0" err="1" smtClean="0">
                <a:latin typeface="+mn-lt"/>
              </a:rPr>
              <a:t>sangue</a:t>
            </a:r>
            <a:r>
              <a:rPr lang="en-US" sz="1600" b="1" kern="0" dirty="0" smtClean="0">
                <a:latin typeface="+mn-lt"/>
              </a:rPr>
              <a:t> – MUITO BAIXO</a:t>
            </a:r>
            <a:endParaRPr lang="en-US" sz="1600" b="1" kern="0" dirty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Tahoma" pitchFamily="34" charset="0"/>
              <a:buChar char="–"/>
              <a:defRPr/>
            </a:pPr>
            <a:r>
              <a:rPr lang="en-US" sz="1600" b="1" kern="0" dirty="0" err="1" smtClean="0">
                <a:latin typeface="+mn-lt"/>
              </a:rPr>
              <a:t>Aumento</a:t>
            </a:r>
            <a:r>
              <a:rPr lang="en-US" sz="1600" b="1" kern="0" dirty="0" smtClean="0">
                <a:latin typeface="+mn-lt"/>
              </a:rPr>
              <a:t>/</a:t>
            </a:r>
            <a:r>
              <a:rPr lang="en-US" sz="1600" b="1" kern="0" dirty="0" err="1" smtClean="0">
                <a:latin typeface="+mn-lt"/>
              </a:rPr>
              <a:t>expansão</a:t>
            </a:r>
            <a:r>
              <a:rPr lang="en-US" sz="1600" b="1" kern="0" dirty="0" smtClean="0">
                <a:latin typeface="+mn-lt"/>
              </a:rPr>
              <a:t> da </a:t>
            </a:r>
            <a:r>
              <a:rPr lang="en-US" sz="1600" b="1" kern="0" dirty="0" err="1" smtClean="0">
                <a:latin typeface="+mn-lt"/>
              </a:rPr>
              <a:t>transmissão</a:t>
            </a:r>
            <a:r>
              <a:rPr lang="en-US" sz="1600" b="1" kern="0" dirty="0" smtClean="0">
                <a:latin typeface="+mn-lt"/>
              </a:rPr>
              <a:t> oral – IMPREVISÍVEL, mas </a:t>
            </a:r>
            <a:r>
              <a:rPr lang="en-US" sz="1600" b="1" kern="0" dirty="0" err="1" smtClean="0">
                <a:latin typeface="+mn-lt"/>
              </a:rPr>
              <a:t>sempre</a:t>
            </a:r>
            <a:r>
              <a:rPr lang="en-US" sz="1600" b="1" kern="0" dirty="0" smtClean="0">
                <a:latin typeface="+mn-lt"/>
              </a:rPr>
              <a:t> </a:t>
            </a:r>
            <a:r>
              <a:rPr lang="en-US" sz="1600" b="1" kern="0" dirty="0" err="1" smtClean="0">
                <a:latin typeface="+mn-lt"/>
              </a:rPr>
              <a:t>dependente</a:t>
            </a:r>
            <a:r>
              <a:rPr lang="en-US" sz="1600" b="1" kern="0" dirty="0" smtClean="0">
                <a:latin typeface="+mn-lt"/>
              </a:rPr>
              <a:t> do </a:t>
            </a:r>
            <a:r>
              <a:rPr lang="en-US" sz="1600" b="1" kern="0" dirty="0" err="1" smtClean="0">
                <a:latin typeface="+mn-lt"/>
              </a:rPr>
              <a:t>vetor</a:t>
            </a:r>
            <a:r>
              <a:rPr lang="en-US" sz="1600" b="1" kern="0" dirty="0" smtClean="0">
                <a:latin typeface="+mn-lt"/>
              </a:rPr>
              <a:t> </a:t>
            </a:r>
            <a:r>
              <a:rPr lang="en-US" sz="1600" b="1" kern="0" dirty="0" err="1" smtClean="0">
                <a:latin typeface="+mn-lt"/>
              </a:rPr>
              <a:t>nas</a:t>
            </a:r>
            <a:r>
              <a:rPr lang="en-US" sz="1600" b="1" kern="0" dirty="0" smtClean="0">
                <a:latin typeface="+mn-lt"/>
              </a:rPr>
              <a:t> </a:t>
            </a:r>
            <a:r>
              <a:rPr lang="en-US" sz="1600" b="1" kern="0" dirty="0" err="1" smtClean="0">
                <a:latin typeface="+mn-lt"/>
              </a:rPr>
              <a:t>imediações</a:t>
            </a:r>
            <a:endParaRPr lang="en-US" sz="1600" b="1" kern="0" dirty="0" smtClean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Tahoma" pitchFamily="34" charset="0"/>
              <a:buChar char="–"/>
              <a:defRPr/>
            </a:pPr>
            <a:r>
              <a:rPr lang="en-US" sz="1600" b="1" kern="0" dirty="0" err="1" smtClean="0"/>
              <a:t>Aumento</a:t>
            </a:r>
            <a:r>
              <a:rPr lang="en-US" sz="1600" b="1" kern="0" dirty="0" smtClean="0"/>
              <a:t> de </a:t>
            </a:r>
            <a:r>
              <a:rPr lang="en-US" sz="1600" b="1" kern="0" dirty="0" err="1" smtClean="0"/>
              <a:t>casos</a:t>
            </a:r>
            <a:r>
              <a:rPr lang="en-US" sz="1600" b="1" kern="0" dirty="0" smtClean="0"/>
              <a:t> </a:t>
            </a:r>
            <a:r>
              <a:rPr lang="en-US" sz="1600" b="1" kern="0" dirty="0" err="1" smtClean="0"/>
              <a:t>agudos</a:t>
            </a:r>
            <a:r>
              <a:rPr lang="en-US" sz="1600" b="1" kern="0" dirty="0" smtClean="0"/>
              <a:t> – BAIXO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Tahoma" pitchFamily="34" charset="0"/>
              <a:buChar char="–"/>
              <a:defRPr/>
            </a:pPr>
            <a:r>
              <a:rPr lang="en-US" sz="1600" b="1" kern="0" dirty="0" err="1" smtClean="0">
                <a:latin typeface="+mn-lt"/>
              </a:rPr>
              <a:t>Aumento</a:t>
            </a:r>
            <a:r>
              <a:rPr lang="en-US" sz="1600" b="1" kern="0" dirty="0" smtClean="0">
                <a:latin typeface="+mn-lt"/>
              </a:rPr>
              <a:t> da </a:t>
            </a:r>
            <a:r>
              <a:rPr lang="en-US" sz="1600" b="1" kern="0" dirty="0" err="1" smtClean="0">
                <a:latin typeface="+mn-lt"/>
              </a:rPr>
              <a:t>morbi-mortalidade</a:t>
            </a:r>
            <a:r>
              <a:rPr lang="en-US" sz="1600" b="1" kern="0" dirty="0" smtClean="0">
                <a:latin typeface="+mn-lt"/>
              </a:rPr>
              <a:t> - BAIXO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endParaRPr lang="en-US" sz="1600" b="1" kern="0" dirty="0" smtClean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b="1" kern="0" dirty="0" err="1" smtClean="0">
                <a:latin typeface="+mn-lt"/>
              </a:rPr>
              <a:t>Institucional</a:t>
            </a:r>
            <a:r>
              <a:rPr lang="en-US" b="1" kern="0" dirty="0" smtClean="0">
                <a:latin typeface="+mn-lt"/>
              </a:rPr>
              <a:t>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Tahoma" pitchFamily="34" charset="0"/>
              <a:buChar char="–"/>
              <a:defRPr/>
            </a:pPr>
            <a:r>
              <a:rPr lang="en-US" sz="1600" b="1" kern="0" dirty="0" err="1" smtClean="0">
                <a:latin typeface="+mn-lt"/>
              </a:rPr>
              <a:t>Incompetência</a:t>
            </a:r>
            <a:r>
              <a:rPr lang="en-US" sz="1600" b="1" kern="0" dirty="0" smtClean="0">
                <a:latin typeface="+mn-lt"/>
              </a:rPr>
              <a:t> de </a:t>
            </a:r>
            <a:r>
              <a:rPr lang="en-US" sz="1600" b="1" kern="0" dirty="0" err="1" smtClean="0">
                <a:latin typeface="+mn-lt"/>
              </a:rPr>
              <a:t>estruturas</a:t>
            </a:r>
            <a:r>
              <a:rPr lang="en-US" sz="1600" b="1" kern="0" dirty="0" smtClean="0">
                <a:latin typeface="+mn-lt"/>
              </a:rPr>
              <a:t> </a:t>
            </a:r>
            <a:r>
              <a:rPr lang="en-US" sz="1600" b="1" kern="0" dirty="0" err="1" smtClean="0">
                <a:latin typeface="+mn-lt"/>
              </a:rPr>
              <a:t>descentralizadas</a:t>
            </a:r>
            <a:r>
              <a:rPr lang="en-US" sz="1600" b="1" kern="0" dirty="0" smtClean="0">
                <a:latin typeface="+mn-lt"/>
              </a:rPr>
              <a:t> </a:t>
            </a:r>
            <a:r>
              <a:rPr lang="en-US" sz="1600" b="1" kern="0" dirty="0" err="1" smtClean="0">
                <a:latin typeface="+mn-lt"/>
              </a:rPr>
              <a:t>para</a:t>
            </a:r>
            <a:r>
              <a:rPr lang="en-US" sz="1600" b="1" kern="0" dirty="0" smtClean="0">
                <a:latin typeface="+mn-lt"/>
              </a:rPr>
              <a:t> a </a:t>
            </a:r>
            <a:r>
              <a:rPr lang="en-US" sz="1600" b="1" kern="0" dirty="0" err="1" smtClean="0">
                <a:latin typeface="+mn-lt"/>
              </a:rPr>
              <a:t>V.Ep</a:t>
            </a:r>
            <a:r>
              <a:rPr lang="en-US" sz="1600" b="1" kern="0" dirty="0" smtClean="0">
                <a:latin typeface="+mn-lt"/>
              </a:rPr>
              <a:t>. – MÉDIO/ALTO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Tahoma" pitchFamily="34" charset="0"/>
              <a:buChar char="–"/>
              <a:defRPr/>
            </a:pPr>
            <a:r>
              <a:rPr lang="en-US" sz="1600" b="1" kern="0" dirty="0" err="1" smtClean="0"/>
              <a:t>Redução</a:t>
            </a:r>
            <a:r>
              <a:rPr lang="en-US" sz="1600" b="1" kern="0" dirty="0" smtClean="0"/>
              <a:t> </a:t>
            </a:r>
            <a:r>
              <a:rPr lang="en-US" sz="1600" b="1" kern="0" dirty="0" err="1" smtClean="0"/>
              <a:t>ou</a:t>
            </a:r>
            <a:r>
              <a:rPr lang="en-US" sz="1600" b="1" kern="0" dirty="0" smtClean="0"/>
              <a:t> </a:t>
            </a:r>
            <a:r>
              <a:rPr lang="en-US" sz="1600" b="1" kern="0" dirty="0" err="1" smtClean="0"/>
              <a:t>perda</a:t>
            </a:r>
            <a:r>
              <a:rPr lang="en-US" sz="1600" b="1" kern="0" dirty="0" smtClean="0"/>
              <a:t> da </a:t>
            </a:r>
            <a:r>
              <a:rPr lang="en-US" sz="1600" b="1" kern="0" dirty="0" err="1" smtClean="0"/>
              <a:t>informação</a:t>
            </a:r>
            <a:r>
              <a:rPr lang="en-US" sz="1600" b="1" kern="0" dirty="0" smtClean="0"/>
              <a:t> </a:t>
            </a:r>
            <a:r>
              <a:rPr lang="en-US" sz="1600" b="1" kern="0" dirty="0" err="1" smtClean="0"/>
              <a:t>epidemiológica</a:t>
            </a:r>
            <a:r>
              <a:rPr lang="en-US" sz="1600" b="1" kern="0" dirty="0" smtClean="0"/>
              <a:t>  </a:t>
            </a:r>
            <a:r>
              <a:rPr lang="en-US" sz="1600" b="1" kern="0" dirty="0" err="1" smtClean="0"/>
              <a:t>em</a:t>
            </a:r>
            <a:r>
              <a:rPr lang="en-US" sz="1600" b="1" kern="0" dirty="0" smtClean="0"/>
              <a:t> tempo real - ALTO</a:t>
            </a:r>
            <a:endParaRPr lang="en-US" sz="1600" b="1" kern="0" dirty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Tahoma" pitchFamily="34" charset="0"/>
              <a:buChar char="–"/>
              <a:defRPr/>
            </a:pPr>
            <a:r>
              <a:rPr lang="en-US" sz="1600" b="1" kern="0" dirty="0" err="1" smtClean="0">
                <a:latin typeface="+mn-lt"/>
              </a:rPr>
              <a:t>Decr</a:t>
            </a:r>
            <a:r>
              <a:rPr lang="en-US" sz="1600" b="1" kern="0" dirty="0" err="1" smtClean="0"/>
              <a:t>éscimo</a:t>
            </a:r>
            <a:r>
              <a:rPr lang="en-US" sz="1600" b="1" kern="0" dirty="0" smtClean="0"/>
              <a:t> </a:t>
            </a:r>
            <a:r>
              <a:rPr lang="en-US" sz="1600" b="1" kern="0" dirty="0" err="1" smtClean="0"/>
              <a:t>na</a:t>
            </a:r>
            <a:r>
              <a:rPr lang="en-US" sz="1600" b="1" kern="0" dirty="0" smtClean="0"/>
              <a:t> </a:t>
            </a:r>
            <a:r>
              <a:rPr lang="en-US" sz="1600" b="1" kern="0" dirty="0" err="1" smtClean="0"/>
              <a:t>prioridade</a:t>
            </a:r>
            <a:r>
              <a:rPr lang="en-US" sz="1600" b="1" kern="0" dirty="0" smtClean="0"/>
              <a:t> da </a:t>
            </a:r>
            <a:r>
              <a:rPr lang="en-US" sz="1600" b="1" kern="0" dirty="0" err="1" smtClean="0"/>
              <a:t>doença</a:t>
            </a:r>
            <a:r>
              <a:rPr lang="en-US" sz="1600" b="1" kern="0" dirty="0" smtClean="0"/>
              <a:t> e </a:t>
            </a:r>
            <a:r>
              <a:rPr lang="en-US" sz="1600" b="1" kern="0" dirty="0" err="1" smtClean="0"/>
              <a:t>seu</a:t>
            </a:r>
            <a:r>
              <a:rPr lang="en-US" sz="1600" b="1" kern="0" dirty="0" smtClean="0"/>
              <a:t> </a:t>
            </a:r>
            <a:r>
              <a:rPr lang="en-US" sz="1600" b="1" kern="0" dirty="0" err="1" smtClean="0"/>
              <a:t>controle</a:t>
            </a:r>
            <a:r>
              <a:rPr lang="en-US" sz="1600" b="1" kern="0" dirty="0" smtClean="0"/>
              <a:t>- ALTO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Tahoma" pitchFamily="34" charset="0"/>
              <a:buChar char="–"/>
              <a:defRPr/>
            </a:pPr>
            <a:r>
              <a:rPr lang="en-US" sz="1600" b="1" kern="0" dirty="0" err="1" smtClean="0"/>
              <a:t>Perda</a:t>
            </a:r>
            <a:r>
              <a:rPr lang="en-US" sz="1600" b="1" kern="0" dirty="0" smtClean="0"/>
              <a:t>/</a:t>
            </a:r>
            <a:r>
              <a:rPr lang="en-US" sz="1600" b="1" kern="0" dirty="0" err="1" smtClean="0"/>
              <a:t>diminuição</a:t>
            </a:r>
            <a:r>
              <a:rPr lang="en-US" sz="1600" b="1" kern="0" dirty="0" smtClean="0"/>
              <a:t> de </a:t>
            </a:r>
            <a:r>
              <a:rPr lang="en-US" sz="1600" b="1" kern="0" dirty="0" err="1" smtClean="0"/>
              <a:t>expertícia</a:t>
            </a:r>
            <a:r>
              <a:rPr lang="en-US" sz="1600" b="1" kern="0" dirty="0" smtClean="0"/>
              <a:t> </a:t>
            </a:r>
            <a:r>
              <a:rPr lang="en-US" sz="1600" b="1" kern="0" dirty="0" err="1" smtClean="0"/>
              <a:t>para</a:t>
            </a:r>
            <a:r>
              <a:rPr lang="en-US" sz="1600" b="1" kern="0" dirty="0" smtClean="0"/>
              <a:t> o </a:t>
            </a:r>
            <a:r>
              <a:rPr lang="en-US" sz="1600" b="1" kern="0" dirty="0" err="1" smtClean="0"/>
              <a:t>controle</a:t>
            </a:r>
            <a:r>
              <a:rPr lang="en-US" sz="1600" b="1" kern="0" dirty="0" smtClean="0"/>
              <a:t> e </a:t>
            </a:r>
            <a:r>
              <a:rPr lang="en-US" sz="1600" b="1" kern="0" dirty="0" err="1" smtClean="0"/>
              <a:t>atenção</a:t>
            </a:r>
            <a:r>
              <a:rPr lang="en-US" sz="1600" b="1" kern="0" dirty="0" smtClean="0"/>
              <a:t>, </a:t>
            </a:r>
            <a:r>
              <a:rPr lang="en-US" sz="1600" b="1" kern="0" dirty="0" err="1" smtClean="0"/>
              <a:t>por</a:t>
            </a:r>
            <a:r>
              <a:rPr lang="en-US" sz="1600" b="1" kern="0" dirty="0" smtClean="0"/>
              <a:t> </a:t>
            </a:r>
            <a:r>
              <a:rPr lang="en-US" sz="1600" b="1" kern="0" dirty="0" err="1" smtClean="0"/>
              <a:t>jubilação</a:t>
            </a:r>
            <a:r>
              <a:rPr lang="en-US" sz="1600" b="1" kern="0" dirty="0" smtClean="0"/>
              <a:t>, </a:t>
            </a:r>
            <a:r>
              <a:rPr lang="en-US" sz="1600" b="1" kern="0" dirty="0" err="1" smtClean="0"/>
              <a:t>não</a:t>
            </a:r>
            <a:r>
              <a:rPr lang="en-US" sz="1600" b="1" kern="0" dirty="0" smtClean="0"/>
              <a:t> </a:t>
            </a:r>
            <a:r>
              <a:rPr lang="en-US" sz="1600" b="1" kern="0" dirty="0" err="1" smtClean="0"/>
              <a:t>reposição</a:t>
            </a:r>
            <a:r>
              <a:rPr lang="en-US" sz="1600" b="1" kern="0" dirty="0" smtClean="0"/>
              <a:t> e </a:t>
            </a:r>
            <a:r>
              <a:rPr lang="en-US" sz="1600" b="1" kern="0" dirty="0" err="1" smtClean="0"/>
              <a:t>redução</a:t>
            </a:r>
            <a:r>
              <a:rPr lang="en-US" sz="1600" b="1" kern="0" dirty="0" smtClean="0"/>
              <a:t> </a:t>
            </a:r>
            <a:r>
              <a:rPr lang="en-US" sz="1600" b="1" kern="0" dirty="0" err="1" smtClean="0"/>
              <a:t>na</a:t>
            </a:r>
            <a:r>
              <a:rPr lang="en-US" sz="1600" b="1" kern="0" dirty="0" smtClean="0"/>
              <a:t> </a:t>
            </a:r>
            <a:r>
              <a:rPr lang="en-US" sz="1600" b="1" kern="0" dirty="0" err="1" smtClean="0"/>
              <a:t>importância</a:t>
            </a:r>
            <a:r>
              <a:rPr lang="en-US" sz="1600" b="1" kern="0" dirty="0" smtClean="0"/>
              <a:t> </a:t>
            </a:r>
            <a:r>
              <a:rPr lang="en-US" sz="1600" b="1" kern="0" dirty="0" err="1" smtClean="0"/>
              <a:t>política</a:t>
            </a:r>
            <a:r>
              <a:rPr lang="en-US" sz="1600" b="1" kern="0" dirty="0" smtClean="0"/>
              <a:t> da </a:t>
            </a:r>
            <a:r>
              <a:rPr lang="en-US" sz="1600" b="1" kern="0" dirty="0" err="1" smtClean="0"/>
              <a:t>doença</a:t>
            </a:r>
            <a:r>
              <a:rPr lang="en-US" sz="1600" b="1" kern="0" dirty="0" smtClean="0"/>
              <a:t> - ALTO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Tahoma" pitchFamily="34" charset="0"/>
              <a:buChar char="–"/>
              <a:defRPr/>
            </a:pPr>
            <a:r>
              <a:rPr lang="en-US" sz="1600" b="1" kern="0" dirty="0" err="1" smtClean="0"/>
              <a:t>Não</a:t>
            </a:r>
            <a:r>
              <a:rPr lang="en-US" sz="1600" b="1" kern="0" dirty="0" smtClean="0"/>
              <a:t> </a:t>
            </a:r>
            <a:r>
              <a:rPr lang="en-US" sz="1600" b="1" kern="0" dirty="0" err="1" smtClean="0"/>
              <a:t>suficiência</a:t>
            </a:r>
            <a:r>
              <a:rPr lang="en-US" sz="1600" b="1" kern="0" dirty="0" smtClean="0"/>
              <a:t> </a:t>
            </a:r>
            <a:r>
              <a:rPr lang="en-US" sz="1600" b="1" kern="0" dirty="0" err="1" smtClean="0"/>
              <a:t>na</a:t>
            </a:r>
            <a:r>
              <a:rPr lang="en-US" sz="1600" b="1" kern="0" dirty="0" smtClean="0"/>
              <a:t> </a:t>
            </a:r>
            <a:r>
              <a:rPr lang="en-US" sz="1600" b="1" kern="0" dirty="0" err="1" smtClean="0"/>
              <a:t>capacidade</a:t>
            </a:r>
            <a:r>
              <a:rPr lang="en-US" sz="1600" b="1" kern="0" dirty="0" smtClean="0"/>
              <a:t> de </a:t>
            </a:r>
            <a:r>
              <a:rPr lang="en-US" sz="1600" b="1" kern="0" dirty="0" err="1" smtClean="0"/>
              <a:t>atenção</a:t>
            </a:r>
            <a:r>
              <a:rPr lang="en-US" sz="1600" b="1" kern="0" dirty="0" smtClean="0"/>
              <a:t> e TE dos </a:t>
            </a:r>
            <a:r>
              <a:rPr lang="en-US" sz="1600" b="1" kern="0" dirty="0" err="1" smtClean="0"/>
              <a:t>infectados</a:t>
            </a:r>
            <a:r>
              <a:rPr lang="en-US" sz="1600" b="1" kern="0" dirty="0" smtClean="0"/>
              <a:t> – MÉDIO/ALTO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Tahoma" pitchFamily="34" charset="0"/>
              <a:buChar char="–"/>
              <a:defRPr/>
            </a:pPr>
            <a:r>
              <a:rPr lang="en-US" sz="1600" b="1" kern="0" dirty="0" err="1" smtClean="0">
                <a:latin typeface="+mn-lt"/>
              </a:rPr>
              <a:t>Perda</a:t>
            </a:r>
            <a:r>
              <a:rPr lang="en-US" sz="1600" b="1" kern="0" dirty="0" smtClean="0">
                <a:latin typeface="+mn-lt"/>
              </a:rPr>
              <a:t> de </a:t>
            </a:r>
            <a:r>
              <a:rPr lang="en-US" sz="1600" b="1" kern="0" dirty="0" err="1" smtClean="0">
                <a:latin typeface="+mn-lt"/>
              </a:rPr>
              <a:t>importância</a:t>
            </a:r>
            <a:r>
              <a:rPr lang="en-US" sz="1600" b="1" kern="0" dirty="0" smtClean="0">
                <a:latin typeface="+mn-lt"/>
              </a:rPr>
              <a:t> da DCH </a:t>
            </a:r>
            <a:r>
              <a:rPr lang="en-US" sz="1600" b="1" kern="0" dirty="0" err="1" smtClean="0">
                <a:latin typeface="+mn-lt"/>
              </a:rPr>
              <a:t>nos</a:t>
            </a:r>
            <a:r>
              <a:rPr lang="en-US" sz="1600" b="1" kern="0" dirty="0" smtClean="0">
                <a:latin typeface="+mn-lt"/>
              </a:rPr>
              <a:t> </a:t>
            </a:r>
            <a:r>
              <a:rPr lang="en-US" sz="1600" b="1" kern="0" dirty="0" err="1" smtClean="0">
                <a:latin typeface="+mn-lt"/>
              </a:rPr>
              <a:t>currículos</a:t>
            </a:r>
            <a:r>
              <a:rPr lang="en-US" sz="1600" b="1" kern="0" dirty="0" smtClean="0">
                <a:latin typeface="+mn-lt"/>
              </a:rPr>
              <a:t> </a:t>
            </a:r>
            <a:r>
              <a:rPr lang="en-US" sz="1600" b="1" kern="0" dirty="0" err="1" smtClean="0">
                <a:latin typeface="+mn-lt"/>
              </a:rPr>
              <a:t>universitários</a:t>
            </a:r>
            <a:r>
              <a:rPr lang="en-US" sz="1600" b="1" kern="0" dirty="0" smtClean="0">
                <a:latin typeface="+mn-lt"/>
              </a:rPr>
              <a:t> - ALTO</a:t>
            </a:r>
            <a:endParaRPr lang="en-US" sz="1600" b="1" kern="0" dirty="0"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b="1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endParaRPr lang="en-US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50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noFill/>
        </p:spPr>
        <p:txBody>
          <a:bodyPr anchor="t"/>
          <a:lstStyle/>
          <a:p>
            <a:pPr>
              <a:defRPr/>
            </a:pPr>
            <a:fld id="{DF19FC34-1F01-4594-A028-97E30F4B0BC2}" type="slidenum">
              <a:rPr lang="pt-BR" sz="1000">
                <a:latin typeface="Tahoma" charset="0"/>
              </a:rPr>
              <a:pPr>
                <a:defRPr/>
              </a:pPr>
              <a:t>45</a:t>
            </a:fld>
            <a:endParaRPr lang="pt-BR" sz="1000">
              <a:latin typeface="Tahoma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87400" y="44624"/>
            <a:ext cx="67706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Doença</a:t>
            </a:r>
            <a:r>
              <a:rPr lang="en-GB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de </a:t>
            </a:r>
            <a:r>
              <a:rPr lang="en-GB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Chagas</a:t>
            </a:r>
            <a:r>
              <a:rPr lang="en-GB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 </a:t>
            </a:r>
            <a:r>
              <a:rPr lang="en-GB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hoje</a:t>
            </a:r>
            <a:r>
              <a:rPr lang="en-GB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  <a:r>
              <a:rPr lang="en-GB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em</a:t>
            </a:r>
            <a:r>
              <a:rPr lang="en-GB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  <a:r>
              <a:rPr lang="en-GB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dia</a:t>
            </a:r>
            <a:endParaRPr lang="en-GB" sz="28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 algn="ctr">
              <a:defRPr/>
            </a:pPr>
            <a:r>
              <a:rPr lang="en-GB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- </a:t>
            </a:r>
            <a:r>
              <a:rPr lang="en-GB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os</a:t>
            </a:r>
            <a:r>
              <a:rPr lang="en-GB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  <a:r>
              <a:rPr lang="en-GB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novos</a:t>
            </a:r>
            <a:r>
              <a:rPr lang="en-GB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  <a:r>
              <a:rPr lang="en-GB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desafios</a:t>
            </a:r>
            <a:r>
              <a:rPr lang="en-GB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-</a:t>
            </a:r>
            <a:endParaRPr lang="en-GB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39552" y="1196752"/>
            <a:ext cx="8424936" cy="420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/>
            </a:pPr>
            <a:r>
              <a:rPr lang="en-GB" sz="2000" b="1" dirty="0" smtClean="0">
                <a:latin typeface="Tahoma" charset="0"/>
              </a:rPr>
              <a:t>A </a:t>
            </a:r>
            <a:r>
              <a:rPr lang="en-GB" sz="2000" b="1" dirty="0" err="1" smtClean="0">
                <a:latin typeface="Tahoma" charset="0"/>
              </a:rPr>
              <a:t>sustentabilidade</a:t>
            </a:r>
            <a:r>
              <a:rPr lang="en-GB" sz="2000" b="1" dirty="0" smtClean="0">
                <a:latin typeface="Tahoma" charset="0"/>
              </a:rPr>
              <a:t> dos  </a:t>
            </a:r>
            <a:r>
              <a:rPr lang="en-GB" sz="2000" b="1" dirty="0" err="1" smtClean="0">
                <a:latin typeface="Tahoma" charset="0"/>
              </a:rPr>
              <a:t>sucessos</a:t>
            </a:r>
            <a:r>
              <a:rPr lang="en-GB" sz="2000" b="1" dirty="0" smtClean="0">
                <a:latin typeface="Tahoma" charset="0"/>
              </a:rPr>
              <a:t> no </a:t>
            </a:r>
            <a:r>
              <a:rPr lang="en-GB" sz="2000" b="1" dirty="0" err="1" smtClean="0">
                <a:latin typeface="Tahoma" charset="0"/>
              </a:rPr>
              <a:t>controle</a:t>
            </a:r>
            <a:r>
              <a:rPr lang="en-GB" sz="2000" b="1" dirty="0" smtClean="0">
                <a:latin typeface="Tahoma" charset="0"/>
              </a:rPr>
              <a:t> 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GB" sz="2000" b="1" dirty="0" smtClean="0">
                <a:latin typeface="Tahoma" charset="0"/>
              </a:rPr>
              <a:t>     da </a:t>
            </a:r>
            <a:r>
              <a:rPr lang="en-GB" sz="2000" b="1" dirty="0" err="1" smtClean="0">
                <a:latin typeface="Tahoma" charset="0"/>
              </a:rPr>
              <a:t>transmissão</a:t>
            </a:r>
            <a:r>
              <a:rPr lang="en-GB" sz="2000" b="1" dirty="0" smtClean="0">
                <a:latin typeface="Tahoma" charset="0"/>
              </a:rPr>
              <a:t> </a:t>
            </a:r>
            <a:r>
              <a:rPr lang="en-GB" sz="2000" b="1" dirty="0" err="1" smtClean="0">
                <a:latin typeface="Tahoma" charset="0"/>
              </a:rPr>
              <a:t>por</a:t>
            </a:r>
            <a:r>
              <a:rPr lang="en-GB" sz="2000" b="1" dirty="0" smtClean="0">
                <a:latin typeface="Tahoma" charset="0"/>
              </a:rPr>
              <a:t> </a:t>
            </a:r>
            <a:r>
              <a:rPr lang="en-GB" sz="2000" b="1" dirty="0" err="1" smtClean="0">
                <a:latin typeface="Tahoma" charset="0"/>
              </a:rPr>
              <a:t>vetores</a:t>
            </a:r>
            <a:r>
              <a:rPr lang="en-GB" sz="2000" b="1" dirty="0" smtClean="0">
                <a:latin typeface="Tahoma" charset="0"/>
              </a:rPr>
              <a:t> e </a:t>
            </a:r>
            <a:r>
              <a:rPr lang="en-GB" sz="2000" b="1" dirty="0" err="1" smtClean="0">
                <a:latin typeface="Tahoma" charset="0"/>
              </a:rPr>
              <a:t>transfusão</a:t>
            </a:r>
            <a:endParaRPr lang="en-GB" sz="2000" b="1" dirty="0" smtClean="0">
              <a:latin typeface="Tahoma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/>
            </a:pPr>
            <a:endParaRPr lang="en-GB" sz="2000" b="1" dirty="0" smtClean="0">
              <a:latin typeface="Tahoma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/>
            </a:pPr>
            <a:r>
              <a:rPr lang="en-GB" sz="2000" b="1" dirty="0" smtClean="0">
                <a:latin typeface="Tahoma" charset="0"/>
              </a:rPr>
              <a:t>Os </a:t>
            </a:r>
            <a:r>
              <a:rPr lang="en-GB" sz="2000" b="1" dirty="0" err="1" smtClean="0">
                <a:latin typeface="Tahoma" charset="0"/>
              </a:rPr>
              <a:t>vetores</a:t>
            </a:r>
            <a:r>
              <a:rPr lang="en-GB" sz="2000" b="1" dirty="0" smtClean="0">
                <a:latin typeface="Tahoma" charset="0"/>
              </a:rPr>
              <a:t> </a:t>
            </a:r>
            <a:r>
              <a:rPr lang="en-GB" sz="2000" b="1" dirty="0" err="1" smtClean="0">
                <a:latin typeface="Tahoma" charset="0"/>
              </a:rPr>
              <a:t>silvestres</a:t>
            </a:r>
            <a:r>
              <a:rPr lang="en-GB" sz="2000" b="1" dirty="0" smtClean="0">
                <a:latin typeface="Tahoma" charset="0"/>
              </a:rPr>
              <a:t> e </a:t>
            </a:r>
            <a:r>
              <a:rPr lang="en-GB" sz="2000" b="1" dirty="0" err="1" smtClean="0">
                <a:latin typeface="Tahoma" charset="0"/>
              </a:rPr>
              <a:t>peridomésticos</a:t>
            </a:r>
            <a:endParaRPr lang="en-GB" sz="2000" b="1" dirty="0" smtClean="0">
              <a:latin typeface="Tahoma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/>
            </a:pPr>
            <a:endParaRPr lang="en-GB" sz="2000" b="1" dirty="0" smtClean="0">
              <a:latin typeface="Tahoma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/>
            </a:pPr>
            <a:r>
              <a:rPr lang="en-GB" sz="2000" b="1" dirty="0" smtClean="0">
                <a:latin typeface="Tahoma" charset="0"/>
              </a:rPr>
              <a:t>O </a:t>
            </a:r>
            <a:r>
              <a:rPr lang="en-GB" sz="2000" b="1" dirty="0" err="1" smtClean="0">
                <a:latin typeface="Tahoma" charset="0"/>
              </a:rPr>
              <a:t>manejo</a:t>
            </a:r>
            <a:r>
              <a:rPr lang="en-GB" sz="2000" b="1" dirty="0" smtClean="0">
                <a:latin typeface="Tahoma" charset="0"/>
              </a:rPr>
              <a:t> do </a:t>
            </a:r>
            <a:r>
              <a:rPr lang="en-GB" sz="2000" b="1" dirty="0" err="1" smtClean="0">
                <a:latin typeface="Tahoma" charset="0"/>
              </a:rPr>
              <a:t>peridomicílio</a:t>
            </a:r>
            <a:r>
              <a:rPr lang="en-GB" sz="2000" b="1" dirty="0" smtClean="0">
                <a:latin typeface="Tahoma" charset="0"/>
              </a:rPr>
              <a:t> e a </a:t>
            </a:r>
            <a:r>
              <a:rPr lang="en-GB" sz="2000" b="1" dirty="0" err="1" smtClean="0">
                <a:latin typeface="Tahoma" charset="0"/>
              </a:rPr>
              <a:t>transmissão</a:t>
            </a:r>
            <a:r>
              <a:rPr lang="en-GB" sz="2000" b="1" dirty="0" smtClean="0">
                <a:latin typeface="Tahoma" charset="0"/>
              </a:rPr>
              <a:t> oral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/>
            </a:pPr>
            <a:endParaRPr lang="en-GB" sz="2000" b="1" dirty="0">
              <a:latin typeface="Tahoma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/>
            </a:pPr>
            <a:endParaRPr lang="en-GB" sz="2000" b="1" dirty="0" smtClean="0">
              <a:latin typeface="Tahoma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/>
            </a:pPr>
            <a:r>
              <a:rPr lang="en-GB" sz="2000" b="1" dirty="0" smtClean="0">
                <a:latin typeface="Tahoma" charset="0"/>
              </a:rPr>
              <a:t>Os </a:t>
            </a:r>
            <a:r>
              <a:rPr lang="en-GB" sz="2000" b="1" dirty="0" err="1" smtClean="0">
                <a:latin typeface="Tahoma" charset="0"/>
              </a:rPr>
              <a:t>problemas</a:t>
            </a:r>
            <a:r>
              <a:rPr lang="en-GB" sz="2000" b="1" dirty="0" smtClean="0">
                <a:latin typeface="Tahoma" charset="0"/>
              </a:rPr>
              <a:t> </a:t>
            </a:r>
            <a:r>
              <a:rPr lang="en-GB" sz="2000" b="1" dirty="0" err="1" smtClean="0">
                <a:latin typeface="Tahoma" charset="0"/>
              </a:rPr>
              <a:t>médicos</a:t>
            </a:r>
            <a:r>
              <a:rPr lang="en-GB" sz="2000" b="1" dirty="0" smtClean="0">
                <a:latin typeface="Tahoma" charset="0"/>
              </a:rPr>
              <a:t> e </a:t>
            </a:r>
            <a:r>
              <a:rPr lang="en-GB" sz="2000" b="1" dirty="0" err="1" smtClean="0">
                <a:latin typeface="Tahoma" charset="0"/>
              </a:rPr>
              <a:t>sociais</a:t>
            </a:r>
            <a:r>
              <a:rPr lang="en-GB" sz="2000" b="1" dirty="0" smtClean="0">
                <a:latin typeface="Tahoma" charset="0"/>
              </a:rPr>
              <a:t> </a:t>
            </a:r>
            <a:r>
              <a:rPr lang="en-GB" sz="2000" b="1" dirty="0" err="1" smtClean="0">
                <a:latin typeface="Tahoma" charset="0"/>
              </a:rPr>
              <a:t>associados</a:t>
            </a:r>
            <a:r>
              <a:rPr lang="en-GB" sz="2000" b="1" dirty="0" smtClean="0">
                <a:latin typeface="Tahoma" charset="0"/>
              </a:rPr>
              <a:t> : </a:t>
            </a:r>
            <a:r>
              <a:rPr lang="en-GB" sz="2000" b="1" dirty="0" err="1" smtClean="0">
                <a:latin typeface="Tahoma" charset="0"/>
              </a:rPr>
              <a:t>detecção</a:t>
            </a:r>
            <a:r>
              <a:rPr lang="en-GB" sz="2000" b="1" dirty="0" smtClean="0">
                <a:latin typeface="Tahoma" charset="0"/>
              </a:rPr>
              <a:t>, </a:t>
            </a:r>
            <a:r>
              <a:rPr lang="en-GB" sz="2000" b="1" dirty="0" err="1" smtClean="0">
                <a:latin typeface="Tahoma" charset="0"/>
              </a:rPr>
              <a:t>custos</a:t>
            </a:r>
            <a:r>
              <a:rPr lang="en-GB" sz="2000" b="1" dirty="0" smtClean="0">
                <a:latin typeface="Tahoma" charset="0"/>
              </a:rPr>
              <a:t>, </a:t>
            </a:r>
            <a:r>
              <a:rPr lang="en-GB" sz="2000" b="1" dirty="0" err="1" smtClean="0">
                <a:latin typeface="Tahoma" charset="0"/>
              </a:rPr>
              <a:t>acesso</a:t>
            </a:r>
            <a:r>
              <a:rPr lang="en-GB" sz="2000" b="1" dirty="0" smtClean="0">
                <a:latin typeface="Tahoma" charset="0"/>
              </a:rPr>
              <a:t>, </a:t>
            </a:r>
            <a:r>
              <a:rPr lang="en-GB" sz="2000" b="1" dirty="0" err="1" smtClean="0">
                <a:latin typeface="Tahoma" charset="0"/>
              </a:rPr>
              <a:t>referência</a:t>
            </a:r>
            <a:r>
              <a:rPr lang="en-GB" sz="2000" b="1" dirty="0" smtClean="0">
                <a:latin typeface="Tahoma" charset="0"/>
              </a:rPr>
              <a:t>, </a:t>
            </a:r>
            <a:r>
              <a:rPr lang="en-GB" sz="2000" b="1" dirty="0" err="1" smtClean="0">
                <a:latin typeface="Tahoma" charset="0"/>
              </a:rPr>
              <a:t>adesão</a:t>
            </a:r>
            <a:endParaRPr lang="en-GB" sz="2000" b="1" dirty="0" smtClean="0">
              <a:latin typeface="Tahoma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/>
            </a:pPr>
            <a:endParaRPr lang="en-GB" sz="2000" b="1" dirty="0" smtClean="0">
              <a:latin typeface="Tahoma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/>
            </a:pPr>
            <a:r>
              <a:rPr lang="en-GB" sz="2000" b="1" dirty="0" smtClean="0">
                <a:latin typeface="Tahoma" charset="0"/>
              </a:rPr>
              <a:t>A </a:t>
            </a:r>
            <a:r>
              <a:rPr lang="en-GB" sz="2000" b="1" dirty="0" err="1" smtClean="0">
                <a:latin typeface="Tahoma" charset="0"/>
              </a:rPr>
              <a:t>manutenção</a:t>
            </a:r>
            <a:r>
              <a:rPr lang="en-GB" sz="2000" b="1" dirty="0" smtClean="0">
                <a:latin typeface="Tahoma" charset="0"/>
              </a:rPr>
              <a:t> das agendas  de </a:t>
            </a:r>
            <a:r>
              <a:rPr lang="en-GB" sz="2000" b="1" dirty="0" err="1" smtClean="0">
                <a:latin typeface="Tahoma" charset="0"/>
              </a:rPr>
              <a:t>atenção</a:t>
            </a:r>
            <a:r>
              <a:rPr lang="en-GB" sz="2000" b="1" dirty="0" smtClean="0">
                <a:latin typeface="Tahoma" charset="0"/>
              </a:rPr>
              <a:t> e </a:t>
            </a:r>
            <a:r>
              <a:rPr lang="en-GB" sz="2000" b="1" dirty="0" err="1" smtClean="0">
                <a:latin typeface="Tahoma" charset="0"/>
              </a:rPr>
              <a:t>controle</a:t>
            </a:r>
            <a:r>
              <a:rPr lang="en-GB" sz="2000" b="1" dirty="0" smtClean="0">
                <a:latin typeface="Tahoma" charset="0"/>
              </a:rPr>
              <a:t> </a:t>
            </a:r>
            <a:r>
              <a:rPr lang="en-GB" sz="2000" b="1" dirty="0" err="1" smtClean="0">
                <a:latin typeface="Tahoma" charset="0"/>
              </a:rPr>
              <a:t>nos</a:t>
            </a:r>
            <a:r>
              <a:rPr lang="en-GB" sz="2000" b="1" dirty="0" smtClean="0">
                <a:latin typeface="Tahoma" charset="0"/>
              </a:rPr>
              <a:t> </a:t>
            </a:r>
            <a:r>
              <a:rPr lang="en-GB" sz="2000" b="1" dirty="0" err="1" smtClean="0">
                <a:latin typeface="Tahoma" charset="0"/>
              </a:rPr>
              <a:t>Estados</a:t>
            </a:r>
            <a:r>
              <a:rPr lang="en-GB" sz="2000" b="1" dirty="0" smtClean="0">
                <a:latin typeface="Tahoma" charset="0"/>
              </a:rPr>
              <a:t> e </a:t>
            </a:r>
            <a:r>
              <a:rPr lang="en-GB" sz="2000" b="1" dirty="0" err="1" smtClean="0">
                <a:latin typeface="Tahoma" charset="0"/>
              </a:rPr>
              <a:t>Municípios</a:t>
            </a:r>
            <a:r>
              <a:rPr lang="en-GB" sz="2000" b="1" dirty="0" smtClean="0">
                <a:latin typeface="Tahoma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GB" sz="2400" b="1" dirty="0" smtClean="0">
                <a:latin typeface="Tahoma" charset="0"/>
              </a:rPr>
              <a:t> </a:t>
            </a:r>
            <a:endParaRPr lang="en-GB" sz="2400" b="1" dirty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0978AB33-8EED-4E12-BB28-C52A12870FD8}" type="slidenum">
              <a:rPr lang="en-US" altLang="pt-BR" smtClean="0"/>
              <a:pPr/>
              <a:t>46</a:t>
            </a:fld>
            <a:endParaRPr lang="en-US" altLang="pt-BR" smtClean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-152400" y="0"/>
            <a:ext cx="9390063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altLang="pt-BR" sz="4400" b="1" dirty="0">
                <a:solidFill>
                  <a:schemeClr val="tx2"/>
                </a:solidFill>
              </a:rPr>
              <a:t>Futuro, </a:t>
            </a:r>
            <a:r>
              <a:rPr lang="pt-BR" altLang="pt-BR" sz="4400" b="1" dirty="0" smtClean="0">
                <a:solidFill>
                  <a:schemeClr val="tx2"/>
                </a:solidFill>
              </a:rPr>
              <a:t>expectativas....</a:t>
            </a:r>
            <a:endParaRPr lang="en-US" altLang="pt-BR" sz="4400" b="1" dirty="0">
              <a:solidFill>
                <a:schemeClr val="tx2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600" y="1447800"/>
            <a:ext cx="8534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altLang="pt-BR" b="1" dirty="0">
                <a:latin typeface="Arial" charset="0"/>
              </a:rPr>
              <a:t>METAS POSSÍVEIS :</a:t>
            </a:r>
          </a:p>
          <a:p>
            <a:pPr algn="l"/>
            <a:r>
              <a:rPr lang="pt-BR" altLang="pt-BR" b="1" dirty="0">
                <a:latin typeface="Arial" charset="0"/>
              </a:rPr>
              <a:t>	Interromper </a:t>
            </a:r>
            <a:r>
              <a:rPr lang="pt-BR" altLang="pt-BR" b="1" dirty="0" smtClean="0">
                <a:latin typeface="Arial" charset="0"/>
              </a:rPr>
              <a:t>(minimizar ao máximo) a </a:t>
            </a:r>
            <a:r>
              <a:rPr lang="pt-BR" altLang="pt-BR" b="1" dirty="0">
                <a:latin typeface="Arial" charset="0"/>
              </a:rPr>
              <a:t>transmissão</a:t>
            </a:r>
          </a:p>
          <a:p>
            <a:pPr algn="l"/>
            <a:r>
              <a:rPr lang="pt-BR" altLang="pt-BR" b="1" dirty="0">
                <a:latin typeface="Arial" charset="0"/>
              </a:rPr>
              <a:t>	</a:t>
            </a:r>
            <a:r>
              <a:rPr lang="pt-BR" altLang="pt-BR" b="1" dirty="0" smtClean="0">
                <a:latin typeface="Arial" charset="0"/>
              </a:rPr>
              <a:t>Reduzir e prevenir a </a:t>
            </a:r>
            <a:r>
              <a:rPr lang="pt-BR" altLang="pt-BR" b="1" dirty="0">
                <a:latin typeface="Arial" charset="0"/>
              </a:rPr>
              <a:t>morbidade e a mortalidade</a:t>
            </a:r>
          </a:p>
          <a:p>
            <a:pPr algn="l"/>
            <a:endParaRPr lang="pt-BR" altLang="pt-BR" b="1" dirty="0">
              <a:latin typeface="Arial" charset="0"/>
            </a:endParaRPr>
          </a:p>
          <a:p>
            <a:pPr algn="l"/>
            <a:r>
              <a:rPr lang="pt-BR" altLang="pt-BR" b="1" dirty="0">
                <a:latin typeface="Arial" charset="0"/>
              </a:rPr>
              <a:t>DESAFIOS:</a:t>
            </a:r>
          </a:p>
          <a:p>
            <a:pPr lvl="1">
              <a:buFontTx/>
              <a:buChar char="•"/>
            </a:pPr>
            <a:r>
              <a:rPr lang="pt-BR" altLang="pt-BR" b="1" dirty="0">
                <a:latin typeface="Arial" charset="0"/>
              </a:rPr>
              <a:t> </a:t>
            </a:r>
            <a:r>
              <a:rPr lang="pt-BR" altLang="pt-BR" sz="2000" b="1" dirty="0">
                <a:latin typeface="Arial" charset="0"/>
              </a:rPr>
              <a:t>Manter vigilância sobre o vetor e a transfusão de sangue. </a:t>
            </a:r>
          </a:p>
          <a:p>
            <a:pPr lvl="1">
              <a:buFontTx/>
              <a:buChar char="•"/>
            </a:pPr>
            <a:r>
              <a:rPr lang="pt-BR" altLang="pt-BR" sz="2000" b="1" dirty="0">
                <a:latin typeface="Arial" charset="0"/>
              </a:rPr>
              <a:t>  Política ambiental e cuidado com áreas </a:t>
            </a:r>
            <a:r>
              <a:rPr lang="pt-BR" altLang="pt-BR" sz="2000" b="1" dirty="0" smtClean="0">
                <a:latin typeface="Arial" charset="0"/>
              </a:rPr>
              <a:t>naturais</a:t>
            </a:r>
          </a:p>
          <a:p>
            <a:pPr lvl="1">
              <a:buFontTx/>
              <a:buChar char="•"/>
            </a:pPr>
            <a:r>
              <a:rPr lang="pt-BR" altLang="pt-BR" sz="2000" b="1" dirty="0" smtClean="0">
                <a:latin typeface="Arial" charset="0"/>
              </a:rPr>
              <a:t> Detecção e prevenção dos casos agudos por transmissão oral</a:t>
            </a:r>
            <a:endParaRPr lang="pt-BR" altLang="pt-BR" sz="2000" b="1" dirty="0">
              <a:latin typeface="Arial" charset="0"/>
            </a:endParaRPr>
          </a:p>
          <a:p>
            <a:pPr lvl="1">
              <a:buFontTx/>
              <a:buChar char="•"/>
            </a:pPr>
            <a:r>
              <a:rPr lang="pt-BR" altLang="pt-BR" sz="2000" b="1" dirty="0" smtClean="0">
                <a:latin typeface="Arial" charset="0"/>
              </a:rPr>
              <a:t> Detecção e manejo da </a:t>
            </a:r>
            <a:r>
              <a:rPr lang="pt-BR" altLang="pt-BR" sz="2000" b="1" dirty="0">
                <a:latin typeface="Arial" charset="0"/>
              </a:rPr>
              <a:t>doença de Chagas congênita</a:t>
            </a:r>
          </a:p>
          <a:p>
            <a:pPr lvl="1">
              <a:buFontTx/>
              <a:buChar char="•"/>
            </a:pPr>
            <a:r>
              <a:rPr lang="pt-BR" altLang="pt-BR" sz="2000" b="1" dirty="0" smtClean="0">
                <a:latin typeface="Arial" charset="0"/>
              </a:rPr>
              <a:t> </a:t>
            </a:r>
            <a:r>
              <a:rPr lang="pt-BR" altLang="pt-BR" sz="2000" b="1" dirty="0">
                <a:latin typeface="Arial" charset="0"/>
              </a:rPr>
              <a:t>Atenção médica e previdenciária para os já infectados;</a:t>
            </a:r>
          </a:p>
          <a:p>
            <a:pPr algn="l">
              <a:buFontTx/>
              <a:buChar char="•"/>
            </a:pPr>
            <a:endParaRPr lang="pt-BR" altLang="pt-BR" sz="2000" b="1" dirty="0">
              <a:latin typeface="Arial" charset="0"/>
            </a:endParaRPr>
          </a:p>
          <a:p>
            <a:pPr algn="l">
              <a:buFontTx/>
              <a:buChar char="•"/>
            </a:pPr>
            <a:r>
              <a:rPr lang="pt-BR" altLang="pt-BR" sz="2000" b="1" dirty="0">
                <a:latin typeface="Arial" charset="0"/>
              </a:rPr>
              <a:t> Na Academia: </a:t>
            </a:r>
          </a:p>
          <a:p>
            <a:pPr lvl="1" algn="l">
              <a:buFontTx/>
              <a:buChar char="•"/>
            </a:pPr>
            <a:r>
              <a:rPr lang="pt-BR" altLang="pt-BR" sz="2000" b="1" dirty="0">
                <a:latin typeface="Arial" charset="0"/>
              </a:rPr>
              <a:t> pesquisa e capacitação de Recurso Humano</a:t>
            </a:r>
          </a:p>
          <a:p>
            <a:pPr lvl="1" algn="l">
              <a:buFontTx/>
              <a:buChar char="•"/>
            </a:pPr>
            <a:r>
              <a:rPr lang="pt-BR" altLang="pt-BR" sz="2000" b="1" dirty="0">
                <a:latin typeface="Arial" charset="0"/>
              </a:rPr>
              <a:t> memória do agravo e seu controle</a:t>
            </a:r>
          </a:p>
          <a:p>
            <a:pPr lvl="1" algn="l">
              <a:buFontTx/>
              <a:buChar char="•"/>
            </a:pPr>
            <a:r>
              <a:rPr lang="pt-BR" altLang="pt-BR" sz="2000" b="1" dirty="0">
                <a:latin typeface="Arial" charset="0"/>
              </a:rPr>
              <a:t> estímulo continuado ao poder público </a:t>
            </a:r>
          </a:p>
          <a:p>
            <a:pPr algn="l"/>
            <a:r>
              <a:rPr lang="pt-BR" altLang="pt-BR" b="1" dirty="0">
                <a:latin typeface="Arial" charset="0"/>
              </a:rPr>
              <a:t>                         </a:t>
            </a:r>
            <a:endParaRPr lang="en-US" altLang="pt-BR" b="1" dirty="0">
              <a:latin typeface="Arial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793038" y="5824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pt-BR" altLang="pt-BR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8822" y="2564904"/>
            <a:ext cx="2813298" cy="194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 r="8820" b="7009"/>
          <a:stretch>
            <a:fillRect/>
          </a:stretch>
        </p:blipFill>
        <p:spPr bwMode="auto">
          <a:xfrm>
            <a:off x="611560" y="692696"/>
            <a:ext cx="2880320" cy="181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933056"/>
            <a:ext cx="2880320" cy="192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1811640" y="5589240"/>
            <a:ext cx="506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Por </a:t>
            </a:r>
            <a:r>
              <a:rPr lang="pt-BR" dirty="0" smtClean="0"/>
              <a:t>eles, com </a:t>
            </a:r>
            <a:r>
              <a:rPr lang="pt-BR" dirty="0" smtClean="0"/>
              <a:t>eles e </a:t>
            </a:r>
            <a:r>
              <a:rPr lang="pt-BR" dirty="0" smtClean="0"/>
              <a:t>para eles ...</a:t>
            </a:r>
          </a:p>
          <a:p>
            <a:r>
              <a:rPr lang="pt-BR" dirty="0" smtClean="0"/>
              <a:t> </a:t>
            </a:r>
          </a:p>
          <a:p>
            <a:pPr algn="r"/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47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788024" y="1052736"/>
            <a:ext cx="3092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Nosso compromisso: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547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000" dirty="0" smtClean="0"/>
              <a:t>Pouca capacidade logístico-operacional frente a doença aguda</a:t>
            </a:r>
          </a:p>
          <a:p>
            <a:pPr lvl="1"/>
            <a:r>
              <a:rPr lang="pt-BR" sz="1600" dirty="0" smtClean="0"/>
              <a:t>Na detecção e notificação  do caso e nos procedimentos de vigilância/investigação</a:t>
            </a:r>
          </a:p>
          <a:p>
            <a:pPr lvl="1"/>
            <a:r>
              <a:rPr lang="pt-BR" sz="1600" dirty="0" smtClean="0"/>
              <a:t> Na demora para o manejo médico dos casos detectados</a:t>
            </a:r>
          </a:p>
          <a:p>
            <a:r>
              <a:rPr lang="pt-BR" sz="2000" dirty="0" smtClean="0"/>
              <a:t>Pouca eficiência no manejo do caso crônico</a:t>
            </a:r>
          </a:p>
          <a:p>
            <a:pPr lvl="1"/>
            <a:r>
              <a:rPr lang="pt-BR" sz="1600" dirty="0" smtClean="0"/>
              <a:t>Pela detecção insuficiente de casos</a:t>
            </a:r>
          </a:p>
          <a:p>
            <a:pPr lvl="1"/>
            <a:r>
              <a:rPr lang="pt-BR" sz="1600" dirty="0" smtClean="0"/>
              <a:t>Pela detecção tardia dos casos, dependente de quadro clínico mais severo</a:t>
            </a:r>
          </a:p>
          <a:p>
            <a:pPr lvl="1"/>
            <a:r>
              <a:rPr lang="pt-BR" sz="1600" dirty="0" smtClean="0"/>
              <a:t>Pelas dificuldades de referência  a centros  mais  capacitados ao diagnóstico e manejo</a:t>
            </a:r>
          </a:p>
          <a:p>
            <a:pPr lvl="1"/>
            <a:r>
              <a:rPr lang="pt-BR" sz="1600" dirty="0" smtClean="0"/>
              <a:t>Pela grande dificuldade da </a:t>
            </a:r>
            <a:r>
              <a:rPr lang="pt-BR" sz="1600" dirty="0" err="1" smtClean="0"/>
              <a:t>contra-referência</a:t>
            </a:r>
            <a:r>
              <a:rPr lang="pt-BR" sz="1600" dirty="0" smtClean="0"/>
              <a:t> (rotatividade e pouca capacidade dos </a:t>
            </a:r>
            <a:r>
              <a:rPr lang="pt-BR" sz="1600" dirty="0"/>
              <a:t>n</a:t>
            </a:r>
            <a:r>
              <a:rPr lang="pt-BR" sz="1600" dirty="0" smtClean="0"/>
              <a:t>íveis de atenção primária)</a:t>
            </a:r>
          </a:p>
          <a:p>
            <a:pPr lvl="1"/>
            <a:r>
              <a:rPr lang="pt-BR" sz="1600" dirty="0" smtClean="0"/>
              <a:t>Pelas questões conhecidas de acesso e aderência</a:t>
            </a:r>
          </a:p>
          <a:p>
            <a:pPr lvl="1"/>
            <a:r>
              <a:rPr lang="pt-BR" sz="1600" dirty="0" smtClean="0"/>
              <a:t>Pela ainda exígua disponibilidade na ponta de vários fármacos de suporte na atenção à cardiopatia e aos </a:t>
            </a:r>
            <a:r>
              <a:rPr lang="pt-BR" sz="1600" dirty="0" err="1" smtClean="0"/>
              <a:t>megas</a:t>
            </a:r>
            <a:r>
              <a:rPr lang="pt-BR" sz="1600" dirty="0" smtClean="0"/>
              <a:t>   </a:t>
            </a:r>
            <a:r>
              <a:rPr lang="pt-BR" sz="2000" dirty="0" smtClean="0"/>
              <a:t>  </a:t>
            </a:r>
            <a:endParaRPr lang="pt-BR" sz="20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Problemas já perceptíveis no campo da atenção e manejo dos infectados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69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07504" y="260648"/>
            <a:ext cx="8763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3600" b="1" dirty="0" err="1" smtClean="0">
                <a:latin typeface="Times New Roman" pitchFamily="18" charset="0"/>
              </a:rPr>
              <a:t>Perspectivas</a:t>
            </a:r>
            <a:r>
              <a:rPr lang="en-GB" sz="3600" b="1" dirty="0" smtClean="0">
                <a:latin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</a:rPr>
              <a:t>atuais</a:t>
            </a:r>
            <a:r>
              <a:rPr lang="en-GB" sz="3600" b="1" dirty="0" smtClean="0">
                <a:latin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</a:rPr>
              <a:t>na</a:t>
            </a:r>
            <a:r>
              <a:rPr lang="en-GB" sz="3600" b="1" dirty="0" smtClean="0">
                <a:latin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</a:rPr>
              <a:t>epidemiologia</a:t>
            </a:r>
            <a:r>
              <a:rPr lang="en-GB" sz="3600" b="1" dirty="0" smtClean="0">
                <a:latin typeface="Times New Roman" pitchFamily="18" charset="0"/>
              </a:rPr>
              <a:t> </a:t>
            </a:r>
            <a:r>
              <a:rPr lang="en-GB" sz="3600" b="1" dirty="0">
                <a:latin typeface="Times New Roman" pitchFamily="18" charset="0"/>
              </a:rPr>
              <a:t>da </a:t>
            </a:r>
            <a:r>
              <a:rPr lang="en-GB" sz="3600" b="1" dirty="0" err="1">
                <a:latin typeface="Times New Roman" pitchFamily="18" charset="0"/>
              </a:rPr>
              <a:t>doença</a:t>
            </a:r>
            <a:r>
              <a:rPr lang="en-GB" sz="3600" b="1" dirty="0">
                <a:latin typeface="Times New Roman" pitchFamily="18" charset="0"/>
              </a:rPr>
              <a:t> de Chagas </a:t>
            </a:r>
            <a:r>
              <a:rPr lang="en-GB" sz="3600" b="1" dirty="0" err="1">
                <a:latin typeface="Times New Roman" pitchFamily="18" charset="0"/>
              </a:rPr>
              <a:t>humana</a:t>
            </a:r>
            <a:r>
              <a:rPr lang="en-GB" sz="3600" b="1" dirty="0">
                <a:latin typeface="Times New Roman" pitchFamily="18" charset="0"/>
              </a:rPr>
              <a:t> no </a:t>
            </a:r>
            <a:r>
              <a:rPr lang="en-GB" sz="3600" b="1" dirty="0" err="1">
                <a:latin typeface="Times New Roman" pitchFamily="18" charset="0"/>
              </a:rPr>
              <a:t>Brasil</a:t>
            </a:r>
            <a:r>
              <a:rPr lang="en-GB" sz="3600" b="1" dirty="0">
                <a:latin typeface="Times New Roman" pitchFamily="18" charset="0"/>
              </a:rPr>
              <a:t> 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2400" y="1556792"/>
            <a:ext cx="8763000" cy="3657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AutoNum type="alphaLcParenR"/>
            </a:pPr>
            <a:r>
              <a:rPr lang="pt-BR" sz="2400" b="1" dirty="0">
                <a:latin typeface="Times New Roman" pitchFamily="18" charset="0"/>
              </a:rPr>
              <a:t>Curto prazo</a:t>
            </a:r>
            <a:r>
              <a:rPr lang="pt-BR" sz="2400" b="1" dirty="0" smtClean="0">
                <a:latin typeface="Times New Roman" pitchFamily="18" charset="0"/>
              </a:rPr>
              <a:t>:</a:t>
            </a:r>
          </a:p>
          <a:p>
            <a:pPr marL="914400" lvl="1" indent="-457200">
              <a:spcBef>
                <a:spcPct val="20000"/>
              </a:spcBef>
              <a:buFont typeface="Wingdings" pitchFamily="2" charset="2"/>
              <a:buChar char="§"/>
            </a:pPr>
            <a:r>
              <a:rPr lang="pt-BR" sz="2400" b="1" dirty="0">
                <a:latin typeface="Times New Roman" pitchFamily="18" charset="0"/>
              </a:rPr>
              <a:t>virtual controle da transmissão vetorial, dependente  de vigilância epidemiológica;</a:t>
            </a:r>
          </a:p>
          <a:p>
            <a:pPr marL="914400" lvl="1" indent="-457200">
              <a:spcBef>
                <a:spcPct val="20000"/>
              </a:spcBef>
              <a:buFont typeface="Wingdings" pitchFamily="2" charset="2"/>
              <a:buChar char="§"/>
            </a:pPr>
            <a:r>
              <a:rPr lang="pt-BR" sz="2400" b="1" dirty="0">
                <a:latin typeface="Times New Roman" pitchFamily="18" charset="0"/>
              </a:rPr>
              <a:t> redução significativa das transmissões transfusional e congênita;</a:t>
            </a:r>
          </a:p>
          <a:p>
            <a:pPr marL="457200" indent="-457200">
              <a:spcBef>
                <a:spcPct val="20000"/>
              </a:spcBef>
              <a:buFontTx/>
              <a:buAutoNum type="alphaLcParenR"/>
            </a:pPr>
            <a:r>
              <a:rPr lang="pt-BR" sz="2400" b="1" dirty="0" smtClean="0">
                <a:latin typeface="Times New Roman" pitchFamily="18" charset="0"/>
              </a:rPr>
              <a:t>Ocorrência errática (descendente?) de transmissão oral </a:t>
            </a:r>
          </a:p>
          <a:p>
            <a:pPr marL="457200" indent="-457200">
              <a:spcBef>
                <a:spcPct val="20000"/>
              </a:spcBef>
              <a:buFontTx/>
              <a:buAutoNum type="alphaLcParenR"/>
            </a:pPr>
            <a:r>
              <a:rPr lang="pt-BR" sz="2400" b="1" dirty="0" smtClean="0">
                <a:latin typeface="Times New Roman" pitchFamily="18" charset="0"/>
              </a:rPr>
              <a:t>Uma </a:t>
            </a:r>
            <a:r>
              <a:rPr lang="pt-BR" sz="2400" b="1" dirty="0">
                <a:latin typeface="Times New Roman" pitchFamily="18" charset="0"/>
              </a:rPr>
              <a:t>progressiva redução da </a:t>
            </a:r>
            <a:r>
              <a:rPr lang="pt-BR" sz="2400" b="1" dirty="0" err="1">
                <a:latin typeface="Times New Roman" pitchFamily="18" charset="0"/>
              </a:rPr>
              <a:t>morbi-mortalidade</a:t>
            </a:r>
            <a:r>
              <a:rPr lang="pt-BR" sz="2400" b="1" dirty="0">
                <a:latin typeface="Times New Roman" pitchFamily="18" charset="0"/>
              </a:rPr>
              <a:t> </a:t>
            </a:r>
            <a:r>
              <a:rPr lang="pt-BR" sz="2400" b="1" dirty="0" smtClean="0">
                <a:latin typeface="Times New Roman" pitchFamily="18" charset="0"/>
              </a:rPr>
              <a:t>nos infectados crônicos;</a:t>
            </a:r>
            <a:endParaRPr lang="pt-BR" sz="2400" b="1" dirty="0">
              <a:latin typeface="Times New Roman" pitchFamily="18" charset="0"/>
            </a:endParaRPr>
          </a:p>
          <a:p>
            <a:pPr marL="457200" indent="-457200">
              <a:spcBef>
                <a:spcPct val="20000"/>
              </a:spcBef>
              <a:buFontTx/>
              <a:buAutoNum type="alphaLcParenR"/>
            </a:pPr>
            <a:r>
              <a:rPr lang="pt-BR" sz="2400" b="1" dirty="0">
                <a:latin typeface="Times New Roman" pitchFamily="18" charset="0"/>
              </a:rPr>
              <a:t>Um progressivo deslocamento demográfico de chagásicos para idades mais elevadas;</a:t>
            </a:r>
          </a:p>
          <a:p>
            <a:pPr marL="457200" indent="-457200">
              <a:spcBef>
                <a:spcPct val="20000"/>
              </a:spcBef>
              <a:buFontTx/>
              <a:buAutoNum type="alphaLcParenR"/>
            </a:pPr>
            <a:r>
              <a:rPr lang="pt-BR" sz="2400" b="1" dirty="0">
                <a:latin typeface="Times New Roman" pitchFamily="18" charset="0"/>
              </a:rPr>
              <a:t>Superposição de agravos (HIV, crônico-degenerativas).</a:t>
            </a:r>
          </a:p>
          <a:p>
            <a:pPr marL="457200" indent="-457200">
              <a:spcBef>
                <a:spcPct val="20000"/>
              </a:spcBef>
            </a:pPr>
            <a:endParaRPr lang="pt-BR" sz="2400" b="1" dirty="0">
              <a:latin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493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sz="2400" dirty="0" smtClean="0"/>
              <a:t>Cenário atual </a:t>
            </a:r>
            <a:r>
              <a:rPr lang="pt-BR" sz="2400" dirty="0" err="1" smtClean="0"/>
              <a:t>consensuado</a:t>
            </a:r>
            <a:r>
              <a:rPr lang="pt-BR" sz="2400" dirty="0" smtClean="0"/>
              <a:t>: necessária melhor detecção de agudos e infectados de baixa idade</a:t>
            </a:r>
          </a:p>
          <a:p>
            <a:endParaRPr lang="pt-BR" sz="2400" dirty="0" smtClean="0"/>
          </a:p>
          <a:p>
            <a:r>
              <a:rPr lang="pt-BR" sz="2400" dirty="0" smtClean="0"/>
              <a:t>No cenário esperado/provável do benefício do TE para infectados na forma indeterminada e clínica não avançada:</a:t>
            </a:r>
          </a:p>
          <a:p>
            <a:pPr lvl="1"/>
            <a:r>
              <a:rPr lang="pt-BR" sz="2000" dirty="0" smtClean="0"/>
              <a:t>Horizonte numérico atual superior a 800.000 candidatos</a:t>
            </a:r>
          </a:p>
          <a:p>
            <a:pPr lvl="1"/>
            <a:r>
              <a:rPr lang="pt-BR" sz="2000" dirty="0" smtClean="0"/>
              <a:t>Não capacidade laboratorial instalada para sua detecção</a:t>
            </a:r>
          </a:p>
          <a:p>
            <a:pPr lvl="1"/>
            <a:r>
              <a:rPr lang="pt-BR" sz="2000" dirty="0" smtClean="0"/>
              <a:t>Pouca ou nenhuma visibilidade clínica da infecção nestes casos</a:t>
            </a:r>
          </a:p>
          <a:p>
            <a:pPr lvl="1"/>
            <a:r>
              <a:rPr lang="pt-BR" sz="2000" dirty="0" smtClean="0"/>
              <a:t>Baixa capacidade instalada de manejo adequado nos níveis periféricos</a:t>
            </a:r>
          </a:p>
          <a:p>
            <a:pPr lvl="1"/>
            <a:r>
              <a:rPr lang="pt-BR" sz="2000" dirty="0" smtClean="0"/>
              <a:t>Insuficiência do </a:t>
            </a:r>
            <a:r>
              <a:rPr lang="pt-BR" sz="2000" dirty="0" err="1" smtClean="0"/>
              <a:t>Benzonidazol</a:t>
            </a:r>
            <a:r>
              <a:rPr lang="pt-BR" sz="2000" dirty="0" smtClean="0"/>
              <a:t> para esta nova demanda</a:t>
            </a:r>
          </a:p>
          <a:p>
            <a:pPr lvl="1"/>
            <a:r>
              <a:rPr lang="pt-BR" sz="2000" dirty="0" smtClean="0"/>
              <a:t>Dificuldades de fármaco vigilância para este  montante de tratamentos</a:t>
            </a:r>
          </a:p>
          <a:p>
            <a:pPr lvl="1"/>
            <a:r>
              <a:rPr lang="pt-BR" sz="2000" dirty="0" smtClean="0"/>
              <a:t>Dificuldades na disponibilização das drogas alternativas (</a:t>
            </a:r>
            <a:r>
              <a:rPr lang="pt-BR" sz="2000" dirty="0" err="1" smtClean="0"/>
              <a:t>Nifurtimox</a:t>
            </a:r>
            <a:r>
              <a:rPr lang="pt-BR" sz="2000" dirty="0" smtClean="0"/>
              <a:t>)</a:t>
            </a:r>
          </a:p>
          <a:p>
            <a:pPr lvl="1"/>
            <a:endParaRPr lang="pt-BR" sz="2000" dirty="0" smtClean="0"/>
          </a:p>
          <a:p>
            <a:pPr lvl="1"/>
            <a:endParaRPr lang="pt-BR" sz="20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Particularidades esperáveis para a expansão do Tratamento Específico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42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2000" dirty="0" smtClean="0"/>
              <a:t>As grandes frentes do cuidado para o infectado no Brasil se encontram nos níveis primários e secundários de atenção à saúde</a:t>
            </a:r>
          </a:p>
          <a:p>
            <a:r>
              <a:rPr lang="pt-BR" sz="2000" dirty="0" smtClean="0"/>
              <a:t>Os infectados têm na grande maioria um perfil homogêneo que dificulta:</a:t>
            </a:r>
          </a:p>
          <a:p>
            <a:r>
              <a:rPr lang="pt-BR" sz="2000" dirty="0" smtClean="0"/>
              <a:t>Socialmente  são, portanto dependentes de Saúde Pública e provisões dos governos principalmente municipais e estaduais</a:t>
            </a:r>
          </a:p>
          <a:p>
            <a:r>
              <a:rPr lang="pt-BR" sz="2000" dirty="0" smtClean="0"/>
              <a:t>A atenção/manejo ao infectado prevê um horizonte ainda largo (pelo menos 20 anos)</a:t>
            </a:r>
          </a:p>
          <a:p>
            <a:r>
              <a:rPr lang="pt-BR" sz="2000" dirty="0" smtClean="0"/>
              <a:t>São imprescindíveis as referências regionais e sub regionais de atenção e tratamento (nível secundário, laboratórios e equipamentos), projetando-se os quantitativos históricos de 30% de cardiopatias e 10-15% de </a:t>
            </a:r>
            <a:r>
              <a:rPr lang="pt-BR" sz="2000" dirty="0" err="1" smtClean="0"/>
              <a:t>megas</a:t>
            </a:r>
            <a:endParaRPr lang="pt-BR" sz="2000" dirty="0" smtClean="0"/>
          </a:p>
          <a:p>
            <a:r>
              <a:rPr lang="pt-BR" sz="2000" dirty="0" smtClean="0"/>
              <a:t>Os níveis terciários correspondem a cerca de 5 % dos infectados (algo como 50.000 casos, em médio prazo)    </a:t>
            </a:r>
            <a:endParaRPr lang="pt-BR" sz="20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Reforçando alguns pontos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53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8363272" cy="4525963"/>
          </a:xfrm>
        </p:spPr>
        <p:txBody>
          <a:bodyPr>
            <a:normAutofit fontScale="85000" lnSpcReduction="20000"/>
          </a:bodyPr>
          <a:lstStyle/>
          <a:p>
            <a:r>
              <a:rPr lang="pt-BR" sz="2400" dirty="0" smtClean="0"/>
              <a:t>Reforço das gerências nacionais e regionais ligadas à DCH</a:t>
            </a:r>
          </a:p>
          <a:p>
            <a:r>
              <a:rPr lang="pt-BR" sz="2400" dirty="0" smtClean="0"/>
              <a:t>Inserção do tema do manejo e articulações programáticas nas instâncias governamentais de Atenção à Saúde</a:t>
            </a:r>
          </a:p>
          <a:p>
            <a:r>
              <a:rPr lang="pt-BR" sz="2400" dirty="0" smtClean="0"/>
              <a:t>Capacitação e provimento de </a:t>
            </a:r>
            <a:r>
              <a:rPr lang="pt-BR" sz="2400" dirty="0" err="1" smtClean="0"/>
              <a:t>LACENs</a:t>
            </a:r>
            <a:r>
              <a:rPr lang="pt-BR" sz="2400" dirty="0" smtClean="0"/>
              <a:t> para o diagnóstico etiológico regionalizado em maior escala</a:t>
            </a:r>
          </a:p>
          <a:p>
            <a:r>
              <a:rPr lang="pt-BR" sz="2400" dirty="0" smtClean="0"/>
              <a:t>Incremento/aprimoramento de estratégias </a:t>
            </a:r>
            <a:r>
              <a:rPr lang="pt-BR" sz="2400" smtClean="0"/>
              <a:t>e insumos de </a:t>
            </a:r>
            <a:r>
              <a:rPr lang="pt-BR" sz="2400" dirty="0" smtClean="0"/>
              <a:t>capacitação para o manejo clínico da DCH</a:t>
            </a:r>
          </a:p>
          <a:p>
            <a:r>
              <a:rPr lang="pt-BR" sz="2400" dirty="0" smtClean="0"/>
              <a:t>Envolvimento de instâncias específicas como PSF, ACS, programas materno-infantis etc.</a:t>
            </a:r>
          </a:p>
          <a:p>
            <a:r>
              <a:rPr lang="pt-BR" sz="2400" dirty="0" smtClean="0"/>
              <a:t>Gestões e agendamentos estimuladores ao nível das Secretarias Estaduais e do CONASS (advocacia política bem embasada)</a:t>
            </a:r>
          </a:p>
          <a:p>
            <a:r>
              <a:rPr lang="pt-BR" sz="2400" dirty="0" smtClean="0"/>
              <a:t>Continuado e ampliado esforço na prospecção e entendimento da doença na Amazônia e por transmissão oral</a:t>
            </a:r>
          </a:p>
          <a:p>
            <a:r>
              <a:rPr lang="pt-BR" sz="2400" dirty="0" smtClean="0"/>
              <a:t> Intensificação e consolidação do combate ao </a:t>
            </a:r>
            <a:r>
              <a:rPr lang="pt-BR" sz="2400" i="1" dirty="0" smtClean="0"/>
              <a:t>T. </a:t>
            </a:r>
            <a:r>
              <a:rPr lang="pt-BR" sz="2400" i="1" dirty="0" err="1" smtClean="0"/>
              <a:t>infestans</a:t>
            </a:r>
            <a:r>
              <a:rPr lang="pt-BR" sz="2400" dirty="0" smtClean="0"/>
              <a:t> na Bahia</a:t>
            </a:r>
          </a:p>
          <a:p>
            <a:r>
              <a:rPr lang="pt-BR" sz="2400" dirty="0" smtClean="0"/>
              <a:t>Definitivo aprimoramento (quantitativo e qualitativo) da produção nacional de </a:t>
            </a:r>
            <a:r>
              <a:rPr lang="pt-BR" sz="2400" dirty="0" err="1" smtClean="0"/>
              <a:t>benzonidazol</a:t>
            </a:r>
            <a:endParaRPr lang="pt-BR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Perspectivas imediatas a trabalhar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276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sz="2400" dirty="0" smtClean="0"/>
              <a:t>Cenário atual </a:t>
            </a:r>
            <a:r>
              <a:rPr lang="pt-BR" sz="2400" dirty="0" err="1" smtClean="0"/>
              <a:t>consensuado</a:t>
            </a:r>
            <a:r>
              <a:rPr lang="pt-BR" sz="2400" dirty="0" smtClean="0"/>
              <a:t>: necessária melhor detecção de agudos e infectados de baixa idade</a:t>
            </a:r>
          </a:p>
          <a:p>
            <a:endParaRPr lang="pt-BR" sz="2400" dirty="0" smtClean="0"/>
          </a:p>
          <a:p>
            <a:r>
              <a:rPr lang="pt-BR" sz="2400" dirty="0" smtClean="0"/>
              <a:t>No cenário esperado/provável do benefício do TE para infectados na forma indeterminada e clínica não avançada:</a:t>
            </a:r>
          </a:p>
          <a:p>
            <a:pPr lvl="1"/>
            <a:r>
              <a:rPr lang="pt-BR" sz="2000" dirty="0" smtClean="0"/>
              <a:t>Horizonte numérico atual superior a 800.000 candidatos</a:t>
            </a:r>
          </a:p>
          <a:p>
            <a:pPr lvl="1"/>
            <a:r>
              <a:rPr lang="pt-BR" sz="2000" dirty="0" smtClean="0"/>
              <a:t>Não capacidade laboratorial instalada para sua detecção</a:t>
            </a:r>
          </a:p>
          <a:p>
            <a:pPr lvl="1"/>
            <a:r>
              <a:rPr lang="pt-BR" sz="2000" dirty="0" smtClean="0"/>
              <a:t>Pouca ou nenhuma visibilidade clínica da infecção nestes casos</a:t>
            </a:r>
          </a:p>
          <a:p>
            <a:pPr lvl="1"/>
            <a:r>
              <a:rPr lang="pt-BR" sz="2000" dirty="0" smtClean="0"/>
              <a:t>Baixa capacidade instalada de manejo adequado nos níveis periféricos</a:t>
            </a:r>
          </a:p>
          <a:p>
            <a:pPr lvl="1"/>
            <a:r>
              <a:rPr lang="pt-BR" sz="2000" dirty="0" smtClean="0"/>
              <a:t>Insuficiência do </a:t>
            </a:r>
            <a:r>
              <a:rPr lang="pt-BR" sz="2000" dirty="0" err="1" smtClean="0"/>
              <a:t>Benzonidazol</a:t>
            </a:r>
            <a:r>
              <a:rPr lang="pt-BR" sz="2000" dirty="0" smtClean="0"/>
              <a:t> para esta nova demanda</a:t>
            </a:r>
          </a:p>
          <a:p>
            <a:pPr lvl="1"/>
            <a:r>
              <a:rPr lang="pt-BR" sz="2000" dirty="0" smtClean="0"/>
              <a:t>Dificuldades de fármaco vigilância para este  montante de tratamentos</a:t>
            </a:r>
          </a:p>
          <a:p>
            <a:pPr lvl="1"/>
            <a:r>
              <a:rPr lang="pt-BR" sz="2000" dirty="0" smtClean="0"/>
              <a:t>Dificuldades na disponibilização das drogas alternativas (</a:t>
            </a:r>
            <a:r>
              <a:rPr lang="pt-BR" sz="2000" dirty="0" err="1" smtClean="0"/>
              <a:t>Nifurtimox</a:t>
            </a:r>
            <a:r>
              <a:rPr lang="pt-BR" sz="2000" dirty="0" smtClean="0"/>
              <a:t>)</a:t>
            </a:r>
          </a:p>
          <a:p>
            <a:pPr lvl="1"/>
            <a:endParaRPr lang="pt-BR" sz="2000" dirty="0" smtClean="0"/>
          </a:p>
          <a:p>
            <a:pPr lvl="1"/>
            <a:endParaRPr lang="pt-BR" sz="20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Particularidades esperáveis para a expansão do Tratamento Específico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42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8363272" cy="4525963"/>
          </a:xfrm>
        </p:spPr>
        <p:txBody>
          <a:bodyPr>
            <a:normAutofit fontScale="85000" lnSpcReduction="20000"/>
          </a:bodyPr>
          <a:lstStyle/>
          <a:p>
            <a:r>
              <a:rPr lang="pt-BR" sz="2400" dirty="0" smtClean="0"/>
              <a:t>Reforço das gerências nacionais e regionais ligadas à DCH</a:t>
            </a:r>
          </a:p>
          <a:p>
            <a:r>
              <a:rPr lang="pt-BR" sz="2400" dirty="0" smtClean="0"/>
              <a:t>Inserção do tema do manejo e articulações programáticas nas instâncias governamentais de Atenção à Saúde</a:t>
            </a:r>
          </a:p>
          <a:p>
            <a:r>
              <a:rPr lang="pt-BR" sz="2400" dirty="0" smtClean="0"/>
              <a:t>Capacitação e provimento de </a:t>
            </a:r>
            <a:r>
              <a:rPr lang="pt-BR" sz="2400" dirty="0" err="1" smtClean="0"/>
              <a:t>LACENs</a:t>
            </a:r>
            <a:r>
              <a:rPr lang="pt-BR" sz="2400" dirty="0" smtClean="0"/>
              <a:t> para o diagnóstico etiológico regionalizado em maior escala</a:t>
            </a:r>
          </a:p>
          <a:p>
            <a:r>
              <a:rPr lang="pt-BR" sz="2400" dirty="0" smtClean="0"/>
              <a:t>Incremento/aprimoramento de estratégias </a:t>
            </a:r>
            <a:r>
              <a:rPr lang="pt-BR" sz="2400" smtClean="0"/>
              <a:t>e insumos de </a:t>
            </a:r>
            <a:r>
              <a:rPr lang="pt-BR" sz="2400" dirty="0" smtClean="0"/>
              <a:t>capacitação para o manejo clínico da DCH</a:t>
            </a:r>
          </a:p>
          <a:p>
            <a:r>
              <a:rPr lang="pt-BR" sz="2400" dirty="0" smtClean="0"/>
              <a:t>Envolvimento de instâncias específicas como PSF, ACS, programas materno-infantis etc.</a:t>
            </a:r>
          </a:p>
          <a:p>
            <a:r>
              <a:rPr lang="pt-BR" sz="2400" dirty="0" smtClean="0"/>
              <a:t>Gestões e agendamentos estimuladores ao nível das Secretarias Estaduais e do CONASS (advocacia política bem embasada)</a:t>
            </a:r>
          </a:p>
          <a:p>
            <a:r>
              <a:rPr lang="pt-BR" sz="2400" dirty="0" smtClean="0"/>
              <a:t>Continuado e ampliado esforço na prospecção e entendimento da doença na Amazônia e por transmissão oral</a:t>
            </a:r>
          </a:p>
          <a:p>
            <a:r>
              <a:rPr lang="pt-BR" sz="2400" dirty="0" smtClean="0"/>
              <a:t> Intensificação e consolidação do combate ao </a:t>
            </a:r>
            <a:r>
              <a:rPr lang="pt-BR" sz="2400" i="1" dirty="0" smtClean="0"/>
              <a:t>T. </a:t>
            </a:r>
            <a:r>
              <a:rPr lang="pt-BR" sz="2400" i="1" dirty="0" err="1" smtClean="0"/>
              <a:t>infestans</a:t>
            </a:r>
            <a:r>
              <a:rPr lang="pt-BR" sz="2400" dirty="0" smtClean="0"/>
              <a:t> na Bahia</a:t>
            </a:r>
          </a:p>
          <a:p>
            <a:r>
              <a:rPr lang="pt-BR" sz="2400" dirty="0" smtClean="0"/>
              <a:t>Definitivo aprimoramento (quantitativo e qualitativo) da produção nacional de </a:t>
            </a:r>
            <a:r>
              <a:rPr lang="pt-BR" sz="2400" dirty="0" err="1" smtClean="0"/>
              <a:t>benzonidazol</a:t>
            </a:r>
            <a:endParaRPr lang="pt-BR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Perspectivas imediatas a trabalhar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276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9E729D24-B13E-4AC7-98A0-5A476212D005}" type="slidenum">
              <a:rPr lang="pt-BR"/>
              <a:pPr>
                <a:defRPr/>
              </a:pPr>
              <a:t>55</a:t>
            </a:fld>
            <a:endParaRPr lang="pt-BR"/>
          </a:p>
        </p:txBody>
      </p:sp>
      <p:sp>
        <p:nvSpPr>
          <p:cNvPr id="7" name="Espaço Reservado para Número de Slide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0058C8E-436B-4F7E-9052-1B1E0D266C76}" type="slidenum">
              <a:rPr lang="pt-BR" sz="1400">
                <a:latin typeface="Calibri" pitchFamily="34" charset="0"/>
              </a:rPr>
              <a:pPr algn="r"/>
              <a:t>55</a:t>
            </a:fld>
            <a:endParaRPr lang="pt-BR" sz="1400">
              <a:latin typeface="Calibri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382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pt-BR" sz="2800" b="1">
                <a:solidFill>
                  <a:schemeClr val="tx2"/>
                </a:solidFill>
                <a:latin typeface="Calibri" pitchFamily="34" charset="0"/>
              </a:rPr>
              <a:t>Horizontes epidemiológicos da doença de Chagas no Brasil (próximos 20 anos)</a:t>
            </a:r>
            <a:endParaRPr lang="en-US" sz="28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-36512" y="160020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sz="2400" b="1" dirty="0">
                <a:latin typeface="Calibri" pitchFamily="34" charset="0"/>
              </a:rPr>
              <a:t>Redução e focalização da população vetorial domiciliada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sz="2400" b="1" dirty="0">
                <a:latin typeface="Calibri" pitchFamily="34" charset="0"/>
              </a:rPr>
              <a:t>Modificação, redução e adensamento dos </a:t>
            </a:r>
            <a:r>
              <a:rPr lang="pt-BR" sz="2400" b="1" dirty="0" err="1">
                <a:latin typeface="Calibri" pitchFamily="34" charset="0"/>
              </a:rPr>
              <a:t>ecótopos</a:t>
            </a:r>
            <a:r>
              <a:rPr lang="pt-BR" sz="2400" b="1" dirty="0">
                <a:latin typeface="Calibri" pitchFamily="34" charset="0"/>
              </a:rPr>
              <a:t> silvestres (mosaico e </a:t>
            </a:r>
            <a:r>
              <a:rPr lang="pt-BR" sz="2400" b="1" dirty="0" smtClean="0">
                <a:latin typeface="Calibri" pitchFamily="34" charset="0"/>
              </a:rPr>
              <a:t>concentração)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sz="2400" b="1" dirty="0" smtClean="0">
                <a:latin typeface="Calibri" pitchFamily="34" charset="0"/>
              </a:rPr>
              <a:t>Possíveis  </a:t>
            </a:r>
            <a:r>
              <a:rPr lang="pt-BR" sz="2400" b="1" dirty="0">
                <a:latin typeface="Calibri" pitchFamily="34" charset="0"/>
              </a:rPr>
              <a:t>focos de expansão (Amazônia e fronteiras agrícolas)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sz="2400" b="1" dirty="0">
                <a:latin typeface="Calibri" pitchFamily="34" charset="0"/>
              </a:rPr>
              <a:t>Redução demográfica rural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sz="2400" b="1" dirty="0">
                <a:latin typeface="Calibri" pitchFamily="34" charset="0"/>
              </a:rPr>
              <a:t>Aumento de populações urbanas </a:t>
            </a:r>
            <a:r>
              <a:rPr lang="pt-BR" sz="2400" b="1" dirty="0" smtClean="0">
                <a:latin typeface="Calibri" pitchFamily="34" charset="0"/>
              </a:rPr>
              <a:t>marginais</a:t>
            </a:r>
            <a:endParaRPr lang="pt-BR" sz="2400" b="1" dirty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sz="2400" b="1" dirty="0">
                <a:latin typeface="Calibri" pitchFamily="34" charset="0"/>
              </a:rPr>
              <a:t>Redução progressiva de infectados, devida ao corte de transmissão e à </a:t>
            </a:r>
            <a:r>
              <a:rPr lang="pt-BR" sz="2400" b="1" dirty="0" smtClean="0">
                <a:latin typeface="Calibri" pitchFamily="34" charset="0"/>
              </a:rPr>
              <a:t>mortalidade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sz="2400" b="1" dirty="0" smtClean="0">
                <a:latin typeface="Calibri" pitchFamily="34" charset="0"/>
              </a:rPr>
              <a:t>Esgotamento das transmissões </a:t>
            </a:r>
            <a:r>
              <a:rPr lang="pt-BR" sz="2400" b="1" dirty="0" err="1" smtClean="0">
                <a:latin typeface="Calibri" pitchFamily="34" charset="0"/>
              </a:rPr>
              <a:t>transfusional</a:t>
            </a:r>
            <a:r>
              <a:rPr lang="pt-BR" sz="2400" b="1" dirty="0" smtClean="0">
                <a:latin typeface="Calibri" pitchFamily="34" charset="0"/>
              </a:rPr>
              <a:t> e congênita</a:t>
            </a:r>
            <a:endParaRPr lang="pt-BR" sz="2400" b="1" dirty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sz="2400" b="1" dirty="0">
                <a:latin typeface="Calibri" pitchFamily="34" charset="0"/>
              </a:rPr>
              <a:t>Redução progressiva na visibilidade geral  da doença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pt-BR" sz="2400" b="1" dirty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 dirty="0">
              <a:latin typeface="Calibri" pitchFamily="34" charset="0"/>
            </a:endParaRPr>
          </a:p>
        </p:txBody>
      </p:sp>
      <p:sp>
        <p:nvSpPr>
          <p:cNvPr id="10" name="Espaço Reservado para Número de Slide 3"/>
          <p:cNvSpPr txBox="1">
            <a:spLocks/>
          </p:cNvSpPr>
          <p:nvPr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pt-BR" sz="14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91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000" dirty="0" smtClean="0"/>
              <a:t>Pouca capacidade logístico-operacional frente a doença aguda</a:t>
            </a:r>
          </a:p>
          <a:p>
            <a:pPr lvl="1"/>
            <a:r>
              <a:rPr lang="pt-BR" sz="1600" dirty="0" smtClean="0"/>
              <a:t>Na detecção e notificação  do caso e nos procedimentos de vigilância/investigação</a:t>
            </a:r>
          </a:p>
          <a:p>
            <a:pPr lvl="1"/>
            <a:r>
              <a:rPr lang="pt-BR" sz="1600" dirty="0" smtClean="0"/>
              <a:t> Na demora para o manejo médico dos casos detectados</a:t>
            </a:r>
          </a:p>
          <a:p>
            <a:r>
              <a:rPr lang="pt-BR" sz="2000" dirty="0" smtClean="0"/>
              <a:t>Pouca eficiência no manejo do caso crônico</a:t>
            </a:r>
          </a:p>
          <a:p>
            <a:pPr lvl="1"/>
            <a:r>
              <a:rPr lang="pt-BR" sz="1600" dirty="0" smtClean="0"/>
              <a:t>Pela detecção insuficiente de casos</a:t>
            </a:r>
          </a:p>
          <a:p>
            <a:pPr lvl="1"/>
            <a:r>
              <a:rPr lang="pt-BR" sz="1600" dirty="0" smtClean="0"/>
              <a:t>Pela detecção tardia dos casos, dependente de quadro clínico mais severo</a:t>
            </a:r>
          </a:p>
          <a:p>
            <a:pPr lvl="1"/>
            <a:r>
              <a:rPr lang="pt-BR" sz="1600" dirty="0" smtClean="0"/>
              <a:t>Pelas dificuldades de referência  a centros  mais  capacitados ao diagnóstico e manejo</a:t>
            </a:r>
          </a:p>
          <a:p>
            <a:pPr lvl="1"/>
            <a:r>
              <a:rPr lang="pt-BR" sz="1600" dirty="0" smtClean="0"/>
              <a:t>Pela grande dificuldade da </a:t>
            </a:r>
            <a:r>
              <a:rPr lang="pt-BR" sz="1600" dirty="0" err="1" smtClean="0"/>
              <a:t>contra-referência</a:t>
            </a:r>
            <a:r>
              <a:rPr lang="pt-BR" sz="1600" dirty="0" smtClean="0"/>
              <a:t> (rotatividade e pouca capacidade dos </a:t>
            </a:r>
            <a:r>
              <a:rPr lang="pt-BR" sz="1600" dirty="0"/>
              <a:t>n</a:t>
            </a:r>
            <a:r>
              <a:rPr lang="pt-BR" sz="1600" dirty="0" smtClean="0"/>
              <a:t>íveis de atenção primária)</a:t>
            </a:r>
          </a:p>
          <a:p>
            <a:pPr lvl="1"/>
            <a:r>
              <a:rPr lang="pt-BR" sz="1600" dirty="0" smtClean="0"/>
              <a:t>Pelas questões conhecidas de acesso e aderência</a:t>
            </a:r>
          </a:p>
          <a:p>
            <a:pPr lvl="1"/>
            <a:r>
              <a:rPr lang="pt-BR" sz="1600" dirty="0" smtClean="0"/>
              <a:t>Pela ainda exígua disponibilidade na ponta de vários fármacos de suporte na atenção à cardiopatia e aos </a:t>
            </a:r>
            <a:r>
              <a:rPr lang="pt-BR" sz="1600" dirty="0" err="1" smtClean="0"/>
              <a:t>megas</a:t>
            </a:r>
            <a:r>
              <a:rPr lang="pt-BR" sz="1600" dirty="0" smtClean="0"/>
              <a:t>   </a:t>
            </a:r>
            <a:r>
              <a:rPr lang="pt-BR" sz="2000" dirty="0" smtClean="0"/>
              <a:t>  </a:t>
            </a:r>
            <a:endParaRPr lang="pt-BR" sz="20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Problemas já perceptíveis no campo da atenção e manejo dos infectados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69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endParaRPr lang="en-US" altLang="pt-BR" dirty="0" smtClean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28600" y="457200"/>
            <a:ext cx="8763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pt-BR" sz="3200" b="1" dirty="0" err="1" smtClean="0"/>
              <a:t>Particularizando</a:t>
            </a:r>
            <a:r>
              <a:rPr lang="en-GB" altLang="pt-BR" sz="3200" b="1" dirty="0" smtClean="0"/>
              <a:t> </a:t>
            </a:r>
            <a:r>
              <a:rPr lang="en-GB" altLang="pt-BR" sz="3200" b="1" dirty="0" err="1" smtClean="0"/>
              <a:t>para</a:t>
            </a:r>
            <a:r>
              <a:rPr lang="en-GB" altLang="pt-BR" sz="3200" b="1" dirty="0" smtClean="0"/>
              <a:t> </a:t>
            </a:r>
            <a:r>
              <a:rPr lang="en-GB" altLang="pt-BR" sz="3200" b="1" dirty="0" err="1" smtClean="0"/>
              <a:t>uma</a:t>
            </a:r>
            <a:r>
              <a:rPr lang="en-GB" altLang="pt-BR" sz="3200" b="1" dirty="0" smtClean="0"/>
              <a:t> </a:t>
            </a:r>
            <a:r>
              <a:rPr lang="en-GB" altLang="pt-BR" sz="3200" b="1" dirty="0" err="1" smtClean="0"/>
              <a:t>visão</a:t>
            </a:r>
            <a:r>
              <a:rPr lang="en-GB" altLang="pt-BR" sz="3200" b="1" dirty="0" smtClean="0"/>
              <a:t> da </a:t>
            </a:r>
            <a:r>
              <a:rPr lang="en-GB" altLang="pt-BR" sz="3200" b="1" dirty="0" err="1" smtClean="0"/>
              <a:t>doença</a:t>
            </a:r>
            <a:r>
              <a:rPr lang="en-GB" altLang="pt-BR" sz="3200" b="1" dirty="0" smtClean="0"/>
              <a:t> </a:t>
            </a:r>
            <a:r>
              <a:rPr lang="en-GB" altLang="pt-BR" sz="3200" b="1" dirty="0" err="1" smtClean="0"/>
              <a:t>humana</a:t>
            </a:r>
            <a:r>
              <a:rPr lang="en-GB" altLang="pt-BR" sz="3200" b="1" dirty="0" smtClean="0"/>
              <a:t> e </a:t>
            </a:r>
            <a:r>
              <a:rPr lang="en-GB" altLang="pt-BR" sz="3200" b="1" dirty="0" err="1" smtClean="0"/>
              <a:t>seu</a:t>
            </a:r>
            <a:r>
              <a:rPr lang="en-GB" altLang="pt-BR" sz="3200" b="1" dirty="0" smtClean="0"/>
              <a:t> </a:t>
            </a:r>
            <a:r>
              <a:rPr lang="en-GB" altLang="pt-BR" sz="3200" b="1" dirty="0" err="1" smtClean="0"/>
              <a:t>manejo</a:t>
            </a:r>
            <a:r>
              <a:rPr lang="en-GB" altLang="pt-BR" sz="3200" b="1" dirty="0" smtClean="0"/>
              <a:t> no </a:t>
            </a:r>
            <a:r>
              <a:rPr lang="en-GB" altLang="pt-BR" sz="3200" b="1" dirty="0" err="1" smtClean="0"/>
              <a:t>Brasil</a:t>
            </a:r>
            <a:r>
              <a:rPr lang="en-GB" altLang="pt-BR" sz="3200" b="1" dirty="0" smtClean="0"/>
              <a:t> </a:t>
            </a:r>
            <a:endParaRPr lang="en-GB" altLang="pt-BR" sz="3200" b="1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23528" y="1700808"/>
            <a:ext cx="8610600" cy="4267200"/>
          </a:xfrm>
          <a:prstGeom prst="rect">
            <a:avLst/>
          </a:prstGeom>
          <a:noFill/>
          <a:ln w="38100" cmpd="dbl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spcBef>
                <a:spcPct val="20000"/>
              </a:spcBef>
              <a:buFontTx/>
              <a:buAutoNum type="alphaLcParenR"/>
            </a:pPr>
            <a:r>
              <a:rPr lang="pt-BR" altLang="pt-BR" sz="2000" b="1" dirty="0" smtClean="0"/>
              <a:t>Permanência </a:t>
            </a:r>
            <a:r>
              <a:rPr lang="pt-BR" altLang="pt-BR" sz="2000" b="1" dirty="0"/>
              <a:t>de </a:t>
            </a:r>
            <a:r>
              <a:rPr lang="pt-BR" altLang="pt-BR" sz="2000" b="1" dirty="0" smtClean="0"/>
              <a:t>bolsões de transmissão e ocorrência </a:t>
            </a:r>
            <a:r>
              <a:rPr lang="pt-BR" altLang="pt-BR" sz="2000" b="1" dirty="0"/>
              <a:t>de ciclos </a:t>
            </a:r>
            <a:r>
              <a:rPr lang="pt-BR" altLang="pt-BR" sz="2000" b="1" dirty="0" smtClean="0"/>
              <a:t>exóticos na Amazônia </a:t>
            </a:r>
            <a:endParaRPr lang="pt-BR" altLang="pt-BR" sz="2000" b="1" dirty="0"/>
          </a:p>
          <a:p>
            <a:pPr marL="457200" indent="-457200" algn="l">
              <a:spcBef>
                <a:spcPct val="20000"/>
              </a:spcBef>
              <a:buFontTx/>
              <a:buAutoNum type="alphaLcParenR"/>
            </a:pPr>
            <a:r>
              <a:rPr lang="pt-BR" altLang="pt-BR" sz="2000" b="1" dirty="0" smtClean="0"/>
              <a:t>Uma progressiva redução da </a:t>
            </a:r>
            <a:r>
              <a:rPr lang="pt-BR" altLang="pt-BR" sz="2000" b="1" dirty="0" err="1" smtClean="0"/>
              <a:t>morbi-mortalidade</a:t>
            </a:r>
            <a:r>
              <a:rPr lang="pt-BR" altLang="pt-BR" sz="2000" b="1" dirty="0" smtClean="0"/>
              <a:t>:</a:t>
            </a:r>
          </a:p>
          <a:p>
            <a:pPr marL="971550" lvl="1" indent="-514350">
              <a:spcBef>
                <a:spcPct val="20000"/>
              </a:spcBef>
              <a:buFont typeface="+mj-lt"/>
              <a:buAutoNum type="romanLcPeriod"/>
            </a:pPr>
            <a:r>
              <a:rPr lang="pt-BR" altLang="pt-BR" sz="2000" b="1" dirty="0" smtClean="0"/>
              <a:t>Pelo decréscimo de transmissão e a sobrevivência dos casos menos graves</a:t>
            </a:r>
          </a:p>
          <a:p>
            <a:pPr marL="971550" lvl="1" indent="-514350">
              <a:spcBef>
                <a:spcPct val="20000"/>
              </a:spcBef>
              <a:buFont typeface="+mj-lt"/>
              <a:buAutoNum type="romanLcPeriod"/>
            </a:pPr>
            <a:r>
              <a:rPr lang="pt-BR" altLang="pt-BR" sz="2000" b="1" dirty="0" smtClean="0"/>
              <a:t>Pela atenção médica e previdenciária nos centros de maiores recursos (urbanização de infectados)</a:t>
            </a:r>
          </a:p>
          <a:p>
            <a:pPr marL="971550" lvl="1" indent="-514350">
              <a:spcBef>
                <a:spcPct val="20000"/>
              </a:spcBef>
              <a:buFont typeface="+mj-lt"/>
              <a:buAutoNum type="romanLcPeriod"/>
            </a:pPr>
            <a:r>
              <a:rPr lang="pt-BR" altLang="pt-BR" sz="2000" b="1" dirty="0" smtClean="0"/>
              <a:t>Pela reminiscência mais provável de novas infecções por populações de T. </a:t>
            </a:r>
            <a:r>
              <a:rPr lang="pt-BR" altLang="pt-BR" sz="2000" b="1" dirty="0" err="1" smtClean="0"/>
              <a:t>cruzi</a:t>
            </a:r>
            <a:r>
              <a:rPr lang="pt-BR" altLang="pt-BR" sz="2000" b="1" dirty="0" smtClean="0"/>
              <a:t> de menor patogenicidade (Grupos I, </a:t>
            </a:r>
            <a:r>
              <a:rPr lang="pt-BR" altLang="pt-BR" sz="2000" b="1" dirty="0" err="1" smtClean="0"/>
              <a:t>IIa</a:t>
            </a:r>
            <a:r>
              <a:rPr lang="pt-BR" altLang="pt-BR" sz="2000" b="1" dirty="0" smtClean="0"/>
              <a:t> e </a:t>
            </a:r>
            <a:r>
              <a:rPr lang="pt-BR" altLang="pt-BR" sz="2000" b="1" dirty="0" err="1" smtClean="0"/>
              <a:t>IIc</a:t>
            </a:r>
            <a:r>
              <a:rPr lang="pt-BR" altLang="pt-BR" sz="2000" b="1" dirty="0" smtClean="0"/>
              <a:t>)</a:t>
            </a:r>
            <a:endParaRPr lang="pt-BR" altLang="pt-BR" sz="2000" b="1" dirty="0"/>
          </a:p>
          <a:p>
            <a:pPr marL="457200" indent="-457200" algn="l">
              <a:spcBef>
                <a:spcPct val="20000"/>
              </a:spcBef>
              <a:buFontTx/>
              <a:buAutoNum type="alphaLcParenR"/>
            </a:pPr>
            <a:r>
              <a:rPr lang="pt-BR" altLang="pt-BR" sz="2000" b="1" dirty="0"/>
              <a:t>O</a:t>
            </a:r>
            <a:r>
              <a:rPr lang="pt-BR" altLang="pt-BR" sz="2000" b="1" dirty="0" smtClean="0"/>
              <a:t> progressivo deslocamento </a:t>
            </a:r>
            <a:r>
              <a:rPr lang="pt-BR" altLang="pt-BR" sz="2000" b="1" dirty="0"/>
              <a:t>demográfico de </a:t>
            </a:r>
            <a:r>
              <a:rPr lang="pt-BR" altLang="pt-BR" sz="2000" b="1" dirty="0" smtClean="0"/>
              <a:t>infectados </a:t>
            </a:r>
            <a:r>
              <a:rPr lang="pt-BR" altLang="pt-BR" sz="2000" b="1" dirty="0"/>
              <a:t>para i</a:t>
            </a:r>
            <a:r>
              <a:rPr lang="pt-BR" altLang="pt-BR" sz="2000" b="1" dirty="0" smtClean="0"/>
              <a:t>dades mais altas</a:t>
            </a:r>
            <a:r>
              <a:rPr lang="pt-BR" altLang="pt-BR" sz="2000" b="1" dirty="0"/>
              <a:t>;</a:t>
            </a:r>
          </a:p>
          <a:p>
            <a:pPr marL="457200" indent="-457200">
              <a:spcBef>
                <a:spcPct val="20000"/>
              </a:spcBef>
              <a:buFontTx/>
              <a:buAutoNum type="alphaLcParenR"/>
            </a:pPr>
            <a:r>
              <a:rPr lang="pt-BR" altLang="pt-BR" sz="2000" b="1" dirty="0" smtClean="0"/>
              <a:t>Superposição </a:t>
            </a:r>
            <a:r>
              <a:rPr lang="pt-BR" altLang="pt-BR" sz="2000" b="1" dirty="0"/>
              <a:t>de </a:t>
            </a:r>
            <a:r>
              <a:rPr lang="pt-BR" altLang="pt-BR" sz="2000" b="1" dirty="0" smtClean="0"/>
              <a:t>agravos </a:t>
            </a:r>
            <a:r>
              <a:rPr lang="pt-BR" altLang="pt-BR" sz="2000" b="1" dirty="0"/>
              <a:t>(</a:t>
            </a:r>
            <a:r>
              <a:rPr lang="pt-BR" altLang="pt-BR" sz="2000" b="1" dirty="0" smtClean="0"/>
              <a:t>HIV e  crônico-degenerativos) gerando novos desafios de  competência médica e seguridade social  .</a:t>
            </a:r>
            <a:endParaRPr lang="pt-BR" altLang="pt-BR" sz="2000" b="1" dirty="0"/>
          </a:p>
          <a:p>
            <a:pPr marL="457200" indent="-457200" algn="l">
              <a:spcBef>
                <a:spcPct val="20000"/>
              </a:spcBef>
            </a:pPr>
            <a:endParaRPr lang="pt-BR" altLang="pt-BR" sz="2000" b="1" dirty="0"/>
          </a:p>
          <a:p>
            <a:pPr marL="457200" indent="-457200" algn="l">
              <a:spcBef>
                <a:spcPct val="20000"/>
              </a:spcBef>
            </a:pPr>
            <a:endParaRPr lang="pt-BR" alt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noFill/>
        </p:spPr>
        <p:txBody>
          <a:bodyPr anchor="t"/>
          <a:lstStyle/>
          <a:p>
            <a:pPr>
              <a:defRPr/>
            </a:pPr>
            <a:fld id="{18BAE3B6-2AB4-4CE6-A688-491526EA5A84}" type="slidenum">
              <a:rPr lang="pt-BR" sz="1000">
                <a:latin typeface="Tahoma" charset="0"/>
              </a:rPr>
              <a:pPr>
                <a:defRPr/>
              </a:pPr>
              <a:t>58</a:t>
            </a:fld>
            <a:endParaRPr lang="pt-BR" sz="1000">
              <a:latin typeface="Tahoma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92100"/>
            <a:ext cx="8229600" cy="13843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 care: a great remaining challenge</a:t>
            </a:r>
            <a: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pt-BR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905000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urbanization of millions of infected individuals can be involved with better medical attention, reduced physical efforts, interruption of exogenous reinfection and other possible causative parameters.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Thus, the still existing 10-12 million of infected individuals do not permit a merely contemplative attitude of health professionals and authorities for the next 3 decades.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One of the more urgent tasks in the new millennium just remains in the provision of medical care to chagasic people, mainly for those suffering of chronic cardiopathy (Dias &amp; al 2008)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pt-B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Nevertheless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pt-B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clinical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expertise </a:t>
            </a:r>
            <a:r>
              <a:rPr kumimoji="0" lang="pt-B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about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HCD management </a:t>
            </a:r>
            <a:r>
              <a:rPr kumimoji="0" lang="pt-B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been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considered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extremely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deficient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pt-B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endemic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non </a:t>
            </a:r>
            <a:r>
              <a:rPr kumimoji="0" lang="pt-B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endemic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countries...   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noFill/>
        </p:spPr>
        <p:txBody>
          <a:bodyPr anchor="t"/>
          <a:lstStyle/>
          <a:p>
            <a:pPr>
              <a:defRPr/>
            </a:pPr>
            <a:fld id="{B08D1A44-F83D-4505-B090-146293DD1F13}" type="slidenum">
              <a:rPr lang="pt-BR" sz="1000">
                <a:latin typeface="Tahoma" charset="0"/>
              </a:rPr>
              <a:pPr>
                <a:defRPr/>
              </a:pPr>
              <a:t>59</a:t>
            </a:fld>
            <a:endParaRPr lang="pt-BR" sz="1000">
              <a:latin typeface="Tahoma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92100"/>
            <a:ext cx="8229600" cy="13843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Some particular figures at the social and political</a:t>
            </a:r>
            <a:r>
              <a:rPr kumimoji="0" lang="en-US" sz="3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side</a:t>
            </a:r>
            <a:endParaRPr kumimoji="0" lang="en-US" sz="3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905000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Unstable social policies: fragile health authorities (ministers staying about one year in their post)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Difficulties in the transition from vertical to horizontal control programmes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 insertion of HCD in global market rules: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Market basically dependent of a poor public health sector Proportional little profits in insecticides and drugs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Very low political valour of the population at risk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Progressive loosing of interest in HCD from the scientific side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324291"/>
              </p:ext>
            </p:extLst>
          </p:nvPr>
        </p:nvGraphicFramePr>
        <p:xfrm>
          <a:off x="611559" y="1916832"/>
          <a:ext cx="7776864" cy="3266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2717"/>
                <a:gridCol w="912101"/>
                <a:gridCol w="1139421"/>
                <a:gridCol w="939634"/>
                <a:gridCol w="886688"/>
                <a:gridCol w="1152128"/>
                <a:gridCol w="699607"/>
                <a:gridCol w="884568"/>
              </a:tblGrid>
              <a:tr h="1051076">
                <a:tc>
                  <a:txBody>
                    <a:bodyPr/>
                    <a:lstStyle/>
                    <a:p>
                      <a:endParaRPr lang="en-GB" sz="1100" dirty="0" smtClean="0">
                        <a:effectLst/>
                      </a:endParaRPr>
                    </a:p>
                    <a:p>
                      <a:pPr algn="ctr"/>
                      <a:r>
                        <a:rPr lang="en-GB" sz="1100" dirty="0" smtClean="0">
                          <a:effectLst/>
                        </a:rPr>
                        <a:t>  Transmission</a:t>
                      </a:r>
                      <a:r>
                        <a:rPr lang="en-GB" sz="1100" baseline="0" dirty="0" smtClean="0">
                          <a:effectLst/>
                        </a:rPr>
                        <a:t> mechanisms</a:t>
                      </a:r>
                      <a:endParaRPr lang="en-GB" sz="1100" dirty="0" smtClean="0">
                        <a:effectLst/>
                      </a:endParaRPr>
                    </a:p>
                    <a:p>
                      <a:endParaRPr lang="en-GB" sz="1100" dirty="0" smtClean="0">
                        <a:effectLst/>
                      </a:endParaRPr>
                    </a:p>
                    <a:p>
                      <a:r>
                        <a:rPr lang="en-GB" sz="1100" baseline="0" dirty="0" smtClean="0">
                          <a:effectLst/>
                        </a:rPr>
                        <a:t>      </a:t>
                      </a:r>
                      <a:r>
                        <a:rPr lang="en-GB" sz="1100" dirty="0" smtClean="0">
                          <a:effectLst/>
                        </a:rPr>
                        <a:t>Year </a:t>
                      </a:r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100" dirty="0" smtClean="0">
                          <a:effectLst/>
                        </a:rPr>
                        <a:t>Unknown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effectLst/>
                        </a:rPr>
                        <a:t>(%)</a:t>
                      </a:r>
                      <a:endParaRPr lang="pt-BR" sz="1100" dirty="0" smtClean="0">
                        <a:effectLst/>
                        <a:latin typeface="Cambria"/>
                        <a:ea typeface="Cambria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100" dirty="0" smtClean="0">
                          <a:effectLst/>
                        </a:rPr>
                        <a:t>Transfusion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effectLst/>
                        </a:rPr>
                        <a:t>(%)</a:t>
                      </a:r>
                      <a:endParaRPr lang="pt-BR" sz="1100" dirty="0" smtClean="0">
                        <a:effectLst/>
                        <a:latin typeface="Cambria"/>
                        <a:ea typeface="Cambria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100" dirty="0" smtClean="0">
                          <a:effectLst/>
                        </a:rPr>
                        <a:t>Vector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effectLst/>
                        </a:rPr>
                        <a:t>(%)</a:t>
                      </a:r>
                      <a:endParaRPr lang="pt-BR" sz="1100" dirty="0" smtClean="0">
                        <a:effectLst/>
                        <a:latin typeface="Cambria"/>
                        <a:ea typeface="Cambria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100" dirty="0" smtClean="0">
                          <a:effectLst/>
                        </a:rPr>
                        <a:t>Vertical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effectLst/>
                        </a:rPr>
                        <a:t>(%)</a:t>
                      </a:r>
                      <a:endParaRPr lang="pt-BR" sz="1100" dirty="0" smtClean="0">
                        <a:effectLst/>
                        <a:latin typeface="Cambria"/>
                        <a:ea typeface="Cambria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100" dirty="0" smtClean="0">
                          <a:effectLst/>
                        </a:rPr>
                        <a:t>Oral  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100" dirty="0" smtClean="0">
                          <a:effectLst/>
                        </a:rPr>
                        <a:t>(%)</a:t>
                      </a:r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100" dirty="0">
                          <a:effectLst/>
                        </a:rPr>
                        <a:t>Other</a:t>
                      </a:r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100" dirty="0" smtClean="0">
                          <a:effectLst/>
                        </a:rPr>
                        <a:t>Total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100" dirty="0" smtClean="0">
                          <a:effectLst/>
                          <a:latin typeface="Cambria"/>
                          <a:ea typeface="Cambria"/>
                        </a:rPr>
                        <a:t>(100,0%)</a:t>
                      </a:r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</a:tr>
              <a:tr h="428216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2013</a:t>
                      </a:r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20</a:t>
                      </a:r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1</a:t>
                      </a:r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19</a:t>
                      </a:r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2</a:t>
                      </a:r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90</a:t>
                      </a:r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1</a:t>
                      </a:r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133</a:t>
                      </a:r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</a:tr>
              <a:tr h="428216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2012</a:t>
                      </a:r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22</a:t>
                      </a:r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2</a:t>
                      </a:r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9</a:t>
                      </a:r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2</a:t>
                      </a:r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124</a:t>
                      </a:r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1</a:t>
                      </a:r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160</a:t>
                      </a:r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</a:tr>
              <a:tr h="428216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2011</a:t>
                      </a:r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33</a:t>
                      </a:r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1</a:t>
                      </a:r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10</a:t>
                      </a:r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0</a:t>
                      </a:r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100</a:t>
                      </a:r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0</a:t>
                      </a:r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144</a:t>
                      </a:r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</a:tr>
              <a:tr h="428216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2010</a:t>
                      </a:r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7</a:t>
                      </a:r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0</a:t>
                      </a:r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1</a:t>
                      </a:r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0</a:t>
                      </a:r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15</a:t>
                      </a:r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0</a:t>
                      </a:r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23</a:t>
                      </a:r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</a:tr>
              <a:tr h="428216">
                <a:tc>
                  <a:txBody>
                    <a:bodyPr/>
                    <a:lstStyle/>
                    <a:p>
                      <a:pPr algn="ctr"/>
                      <a:endParaRPr lang="pt-BR" sz="1100" dirty="0" smtClean="0">
                        <a:effectLst/>
                        <a:latin typeface="Cambria"/>
                        <a:ea typeface="Cambria"/>
                      </a:endParaRPr>
                    </a:p>
                    <a:p>
                      <a:pPr algn="ctr"/>
                      <a:r>
                        <a:rPr lang="pt-BR" sz="1100" dirty="0" smtClean="0">
                          <a:effectLst/>
                          <a:latin typeface="Cambria"/>
                          <a:ea typeface="Cambria"/>
                        </a:rPr>
                        <a:t>Total</a:t>
                      </a:r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effectLst/>
                          <a:latin typeface="Cambria"/>
                          <a:ea typeface="Cambria"/>
                        </a:rPr>
                        <a:t>80</a:t>
                      </a:r>
                    </a:p>
                    <a:p>
                      <a:pPr algn="ctr"/>
                      <a:r>
                        <a:rPr lang="pt-BR" sz="1100" dirty="0" smtClean="0">
                          <a:effectLst/>
                          <a:latin typeface="Cambria"/>
                          <a:ea typeface="Cambria"/>
                        </a:rPr>
                        <a:t>(17,8)</a:t>
                      </a:r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effectLst/>
                          <a:latin typeface="Cambria"/>
                          <a:ea typeface="Cambria"/>
                        </a:rPr>
                        <a:t>4</a:t>
                      </a:r>
                    </a:p>
                    <a:p>
                      <a:pPr algn="ctr"/>
                      <a:r>
                        <a:rPr lang="pt-BR" sz="1100" dirty="0" smtClean="0">
                          <a:effectLst/>
                          <a:latin typeface="Cambria"/>
                          <a:ea typeface="Cambria"/>
                        </a:rPr>
                        <a:t>(0,9%)</a:t>
                      </a:r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effectLst/>
                          <a:latin typeface="Cambria"/>
                          <a:ea typeface="Cambria"/>
                        </a:rPr>
                        <a:t>39</a:t>
                      </a:r>
                    </a:p>
                    <a:p>
                      <a:pPr algn="ctr"/>
                      <a:r>
                        <a:rPr lang="pt-BR" sz="1100" dirty="0" smtClean="0">
                          <a:effectLst/>
                          <a:latin typeface="Cambria"/>
                          <a:ea typeface="Cambria"/>
                        </a:rPr>
                        <a:t>(8,9)</a:t>
                      </a:r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effectLst/>
                          <a:latin typeface="Cambria"/>
                          <a:ea typeface="Cambria"/>
                        </a:rPr>
                        <a:t>4</a:t>
                      </a:r>
                    </a:p>
                    <a:p>
                      <a:pPr algn="ctr"/>
                      <a:r>
                        <a:rPr lang="pt-BR" sz="1100" dirty="0" smtClean="0">
                          <a:effectLst/>
                          <a:latin typeface="Cambria"/>
                          <a:ea typeface="Cambria"/>
                        </a:rPr>
                        <a:t>(0,9)</a:t>
                      </a:r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effectLst/>
                          <a:latin typeface="Cambria"/>
                          <a:ea typeface="Cambria"/>
                        </a:rPr>
                        <a:t>329</a:t>
                      </a:r>
                    </a:p>
                    <a:p>
                      <a:pPr algn="ctr"/>
                      <a:r>
                        <a:rPr lang="pt-BR" sz="1100" dirty="0" smtClean="0">
                          <a:effectLst/>
                          <a:latin typeface="Cambria"/>
                          <a:ea typeface="Cambria"/>
                        </a:rPr>
                        <a:t>(73,1)</a:t>
                      </a:r>
                    </a:p>
                    <a:p>
                      <a:pPr algn="ctr"/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effectLst/>
                          <a:latin typeface="Cambria"/>
                          <a:ea typeface="Cambria"/>
                        </a:rPr>
                        <a:t>2</a:t>
                      </a:r>
                    </a:p>
                    <a:p>
                      <a:pPr algn="ctr"/>
                      <a:r>
                        <a:rPr lang="pt-BR" sz="1100" dirty="0" smtClean="0">
                          <a:effectLst/>
                          <a:latin typeface="Cambria"/>
                          <a:ea typeface="Cambria"/>
                        </a:rPr>
                        <a:t>(0,5)</a:t>
                      </a:r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effectLst/>
                          <a:latin typeface="Cambria"/>
                          <a:ea typeface="Cambria"/>
                        </a:rPr>
                        <a:t>450</a:t>
                      </a:r>
                    </a:p>
                    <a:p>
                      <a:pPr algn="ctr"/>
                      <a:r>
                        <a:rPr lang="pt-BR" sz="1100" dirty="0" smtClean="0">
                          <a:effectLst/>
                          <a:latin typeface="Cambria"/>
                          <a:ea typeface="Cambria"/>
                        </a:rPr>
                        <a:t>(100,0)</a:t>
                      </a:r>
                      <a:endParaRPr lang="pt-BR" sz="1100" dirty="0">
                        <a:effectLst/>
                        <a:latin typeface="Cambria"/>
                        <a:ea typeface="Cambri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55576" y="363434"/>
            <a:ext cx="7920880" cy="12157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</a:pPr>
            <a:r>
              <a:rPr kumimoji="0" lang="en-GB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ACUTE CHAGAS DISEASE IN BRAZIL, BETWEEN 2010 AND 2013</a:t>
            </a:r>
            <a:r>
              <a:rPr lang="en-GB" b="1" i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</a:pPr>
            <a:r>
              <a:rPr lang="en-GB" sz="1600" b="1" i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Confirmed cases </a:t>
            </a:r>
            <a:r>
              <a:rPr lang="en-GB" sz="1600" b="1" i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in the Information System of </a:t>
            </a:r>
            <a:r>
              <a:rPr lang="en-GB" sz="1600" b="1" i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Notifiable</a:t>
            </a:r>
            <a:r>
              <a:rPr lang="en-GB" sz="1600" b="1" i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Diseases</a:t>
            </a:r>
            <a:r>
              <a:rPr lang="en-GB" sz="1600" b="1" i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GB" sz="1600" b="1" i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Sinan</a:t>
            </a:r>
            <a:r>
              <a:rPr lang="en-GB" sz="1600" b="1" i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-NET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</a:tabLst>
            </a:pPr>
            <a:endParaRPr kumimoji="0" lang="en-GB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</a:tabLst>
            </a:pPr>
            <a:r>
              <a:rPr kumimoji="0" lang="en-GB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Source: </a:t>
            </a:r>
            <a:r>
              <a:rPr kumimoji="0" lang="en-GB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DataSUS</a:t>
            </a:r>
            <a:r>
              <a:rPr kumimoji="0" lang="en-GB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, Brazilian Health Ministry</a:t>
            </a: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</a:tabLst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>
            <a:off x="1187624" y="2492896"/>
            <a:ext cx="576064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1259632" y="2645296"/>
            <a:ext cx="0" cy="27964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42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Tendências de prevalência e morbi-mortalidade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57200" y="1268760"/>
            <a:ext cx="82296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Redução progressiva na prevalência e na morbidade: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Resultado do corte/redução de casos novos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Resultado da mortalidade entre os infectados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Deslocamento da prevalência para idades mais altas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Consequente superposição de agravos crônico-degenerativos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Mortalidade decrescente pela redução na prevalência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Crescente concentração de infectados em espaços urbanos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Crescente &gt; decrescente demanda médica e previdenciária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Efeitos benéficos da ação médica e social: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Redução aparente de casos mais graves de cardiopatia e megas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Redução da letalidade na população infectada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Aumento da sobrevida. 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60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42938" y="0"/>
            <a:ext cx="7772400" cy="962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Situação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epidemiológica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2800" b="1" u="sng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recente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b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n-US" sz="2800" b="1" i="0" u="sng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7338" y="714375"/>
            <a:ext cx="8856662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0" lvl="1" algn="just">
              <a:spcBef>
                <a:spcPct val="20000"/>
              </a:spcBef>
              <a:buSzPct val="100000"/>
              <a:defRPr/>
            </a:pP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Casos confirmados de </a:t>
            </a: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DCA,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por </a:t>
            </a: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ano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de </a:t>
            </a: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Notificação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e </a:t>
            </a: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Forma Provável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de </a:t>
            </a: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Transmissão.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Brasil, 2000 a 2013*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713079087"/>
              </p:ext>
            </p:extLst>
          </p:nvPr>
        </p:nvGraphicFramePr>
        <p:xfrm>
          <a:off x="214282" y="1285860"/>
          <a:ext cx="8643966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0" y="6529388"/>
            <a:ext cx="6429375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1400">
                <a:latin typeface="Calibri" pitchFamily="34" charset="0"/>
              </a:rPr>
              <a:t>*Fonte: Dados GT Chagas/SVS/MS. Atualizados em maio/2014. Sujeitos à alteração</a:t>
            </a:r>
            <a:endParaRPr lang="pt-BR" sz="140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7544" y="125759"/>
            <a:ext cx="7772400" cy="114300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sng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CaixaDeTexto 10"/>
          <p:cNvSpPr txBox="1">
            <a:spLocks noChangeArrowheads="1"/>
          </p:cNvSpPr>
          <p:nvPr/>
        </p:nvSpPr>
        <p:spPr bwMode="auto">
          <a:xfrm>
            <a:off x="899592" y="476672"/>
            <a:ext cx="6806530" cy="98488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61950" indent="-266700" algn="ctr">
              <a:spcAft>
                <a:spcPts val="1200"/>
              </a:spcAft>
              <a:defRPr/>
            </a:pP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Surtos detectados de  DCA no Brasil : 2006 -2013</a:t>
            </a:r>
          </a:p>
          <a:p>
            <a:pPr marL="361950" indent="-266700" algn="ctr">
              <a:spcAft>
                <a:spcPts val="1200"/>
              </a:spcAft>
              <a:defRPr/>
            </a:pPr>
            <a:endParaRPr lang="pt-BR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aixaDeTexto 10"/>
          <p:cNvSpPr txBox="1">
            <a:spLocks noChangeArrowheads="1"/>
          </p:cNvSpPr>
          <p:nvPr/>
        </p:nvSpPr>
        <p:spPr bwMode="auto">
          <a:xfrm>
            <a:off x="251520" y="1772816"/>
            <a:ext cx="3240087" cy="307776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52000" indent="-266700"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1400" b="1" dirty="0" smtClean="0">
                <a:latin typeface="Calibri" pitchFamily="34" charset="0"/>
              </a:rPr>
              <a:t>80 surtos no território   nacional</a:t>
            </a:r>
          </a:p>
          <a:p>
            <a:pPr indent="-266700"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pt-BR" sz="1400" b="1" dirty="0" smtClean="0">
              <a:latin typeface="Calibri" pitchFamily="34" charset="0"/>
            </a:endParaRPr>
          </a:p>
          <a:p>
            <a:pPr indent="-266700"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1400" b="1" dirty="0" smtClean="0">
                <a:latin typeface="Calibri" pitchFamily="34" charset="0"/>
              </a:rPr>
              <a:t>71% - Pará </a:t>
            </a:r>
          </a:p>
          <a:p>
            <a:pPr indent="-266700"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1400" b="1" dirty="0" smtClean="0">
                <a:latin typeface="Calibri" pitchFamily="34" charset="0"/>
              </a:rPr>
              <a:t>16% -Amapá</a:t>
            </a:r>
          </a:p>
          <a:p>
            <a:pPr indent="-266700"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pt-BR" sz="1400" b="1" dirty="0" smtClean="0">
              <a:latin typeface="Calibri" pitchFamily="34" charset="0"/>
            </a:endParaRPr>
          </a:p>
          <a:p>
            <a:pPr indent="-266700"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pt-BR" sz="1400" b="1" dirty="0" smtClean="0">
                <a:latin typeface="Calibri" pitchFamily="34" charset="0"/>
              </a:rPr>
              <a:t>Fonte alimentar</a:t>
            </a:r>
          </a:p>
          <a:p>
            <a:pPr marL="361950" indent="-266700" algn="just">
              <a:spcAft>
                <a:spcPts val="0"/>
              </a:spcAft>
              <a:defRPr/>
            </a:pPr>
            <a:r>
              <a:rPr lang="pt-BR" sz="1400" b="1" dirty="0" smtClean="0">
                <a:latin typeface="Calibri" pitchFamily="34" charset="0"/>
              </a:rPr>
              <a:t>	Açaí</a:t>
            </a:r>
          </a:p>
          <a:p>
            <a:pPr marL="361950" indent="-266700" algn="just">
              <a:spcAft>
                <a:spcPts val="0"/>
              </a:spcAft>
              <a:defRPr/>
            </a:pPr>
            <a:r>
              <a:rPr lang="pt-BR" sz="1400" b="1" dirty="0" smtClean="0">
                <a:latin typeface="Calibri" pitchFamily="34" charset="0"/>
              </a:rPr>
              <a:t>	Bacaba</a:t>
            </a:r>
          </a:p>
          <a:p>
            <a:pPr marL="361950" indent="-266700" algn="just">
              <a:spcAft>
                <a:spcPts val="0"/>
              </a:spcAft>
              <a:defRPr/>
            </a:pPr>
            <a:r>
              <a:rPr lang="pt-BR" sz="1400" b="1" dirty="0" smtClean="0">
                <a:latin typeface="Calibri" pitchFamily="34" charset="0"/>
              </a:rPr>
              <a:t>    Palmito</a:t>
            </a:r>
          </a:p>
          <a:p>
            <a:pPr marL="361950" indent="-266700" algn="just">
              <a:spcAft>
                <a:spcPts val="0"/>
              </a:spcAft>
              <a:defRPr/>
            </a:pPr>
            <a:r>
              <a:rPr lang="en-US" sz="1400" b="1" dirty="0" smtClean="0">
                <a:latin typeface="Calibri" pitchFamily="34" charset="0"/>
              </a:rPr>
              <a:t>    Cana de </a:t>
            </a:r>
            <a:r>
              <a:rPr lang="pt-BR" sz="1400" b="1" dirty="0" smtClean="0">
                <a:latin typeface="Calibri" pitchFamily="34" charset="0"/>
              </a:rPr>
              <a:t>açúcar</a:t>
            </a:r>
          </a:p>
          <a:p>
            <a:pPr marL="361950" indent="-266700" algn="just">
              <a:spcAft>
                <a:spcPts val="1200"/>
              </a:spcAft>
              <a:defRPr/>
            </a:pPr>
            <a:endParaRPr lang="pt-BR" sz="2200" dirty="0" smtClean="0">
              <a:latin typeface="Calibri" pitchFamily="34" charset="0"/>
            </a:endParaRPr>
          </a:p>
          <a:p>
            <a:pPr marL="361950" indent="-266700" algn="just">
              <a:spcAft>
                <a:spcPts val="1200"/>
              </a:spcAft>
              <a:defRPr/>
            </a:pPr>
            <a:endParaRPr lang="pt-BR" sz="2200" dirty="0">
              <a:latin typeface="Calibri" pitchFamily="34" charset="0"/>
            </a:endParaRPr>
          </a:p>
        </p:txBody>
      </p:sp>
      <p:pic>
        <p:nvPicPr>
          <p:cNvPr id="5" name="Imagem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88" y="1214438"/>
            <a:ext cx="5643562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107950" y="6305550"/>
            <a:ext cx="7107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>
                <a:latin typeface="Calibri" pitchFamily="34" charset="0"/>
              </a:rPr>
              <a:t>Surto de DCA: registro de 2 ou mais casos com a mesma provável fonte de infecção, em um mesmo período de tempo e em uma mesma área geográfica.</a:t>
            </a:r>
            <a:endParaRPr lang="pt-BR"/>
          </a:p>
        </p:txBody>
      </p:sp>
      <p:sp>
        <p:nvSpPr>
          <p:cNvPr id="7" name="Estrela de 5 pontas 6"/>
          <p:cNvSpPr/>
          <p:nvPr/>
        </p:nvSpPr>
        <p:spPr>
          <a:xfrm>
            <a:off x="6300192" y="5348064"/>
            <a:ext cx="157188" cy="169168"/>
          </a:xfrm>
          <a:prstGeom prst="star5">
            <a:avLst/>
          </a:prstGeom>
          <a:solidFill>
            <a:srgbClr val="FFFF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trela de 5 pontas 7"/>
          <p:cNvSpPr/>
          <p:nvPr/>
        </p:nvSpPr>
        <p:spPr>
          <a:xfrm>
            <a:off x="7452320" y="3429000"/>
            <a:ext cx="157188" cy="169168"/>
          </a:xfrm>
          <a:prstGeom prst="star5">
            <a:avLst/>
          </a:prstGeom>
          <a:solidFill>
            <a:srgbClr val="FFFF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trela de 5 pontas 8"/>
          <p:cNvSpPr/>
          <p:nvPr/>
        </p:nvSpPr>
        <p:spPr>
          <a:xfrm>
            <a:off x="7511156" y="2420888"/>
            <a:ext cx="157188" cy="169168"/>
          </a:xfrm>
          <a:prstGeom prst="star5">
            <a:avLst/>
          </a:prstGeom>
          <a:solidFill>
            <a:srgbClr val="FFFF0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sz="1500" b="1">
                <a:latin typeface="Arial" charset="0"/>
              </a:rPr>
              <a:t>A, Acute Chagas disease in Brazil, by municipality, 2000–2010.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520" y="6283380"/>
            <a:ext cx="2534400" cy="50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0" y="1562564"/>
            <a:ext cx="7804800" cy="372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71040" y="5972307"/>
            <a:ext cx="3918240" cy="30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100" b="1" i="1" dirty="0" err="1" smtClean="0">
                <a:latin typeface="Arial" charset="0"/>
              </a:rPr>
              <a:t>Apud</a:t>
            </a:r>
            <a:r>
              <a:rPr lang="en-GB" sz="1100" b="1" i="1" dirty="0" smtClean="0">
                <a:latin typeface="Arial" charset="0"/>
              </a:rPr>
              <a:t> </a:t>
            </a:r>
            <a:r>
              <a:rPr lang="en-GB" sz="1100" b="1" dirty="0" err="1" smtClean="0">
                <a:latin typeface="Arial" charset="0"/>
              </a:rPr>
              <a:t>Shikanai</a:t>
            </a:r>
            <a:r>
              <a:rPr lang="en-GB" sz="1100" b="1" dirty="0" smtClean="0">
                <a:latin typeface="Arial" charset="0"/>
              </a:rPr>
              <a:t>-Yasuda </a:t>
            </a:r>
            <a:r>
              <a:rPr lang="en-GB" sz="1100" b="1" dirty="0">
                <a:latin typeface="Arial" charset="0"/>
              </a:rPr>
              <a:t>M A , and </a:t>
            </a:r>
            <a:r>
              <a:rPr lang="en-GB" sz="1100" b="1" dirty="0" err="1">
                <a:latin typeface="Arial" charset="0"/>
              </a:rPr>
              <a:t>Carvalho</a:t>
            </a:r>
            <a:r>
              <a:rPr lang="en-GB" sz="1100" b="1" dirty="0">
                <a:latin typeface="Arial" charset="0"/>
              </a:rPr>
              <a:t> N B </a:t>
            </a:r>
            <a:r>
              <a:rPr lang="en-GB" sz="1100" b="1" dirty="0" err="1">
                <a:latin typeface="Arial" charset="0"/>
              </a:rPr>
              <a:t>Clin</a:t>
            </a:r>
            <a:r>
              <a:rPr lang="en-GB" sz="1100" b="1" dirty="0">
                <a:latin typeface="Arial" charset="0"/>
              </a:rPr>
              <a:t> Infect Dis. 2012;cid.cir956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7920" y="6450438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900">
                <a:latin typeface="Arial" charset="0"/>
              </a:rPr>
              <a:t>© The Author 2012. Published by Oxford University Press on behalf of the Infectious Diseases Society of America. All rights reserved. For Permissions, please e-mail: journals.permissions@oup.com.</a:t>
            </a:r>
          </a:p>
        </p:txBody>
      </p:sp>
      <p:sp>
        <p:nvSpPr>
          <p:cNvPr id="7" name="Estrela de 5 pontas 6"/>
          <p:cNvSpPr/>
          <p:nvPr/>
        </p:nvSpPr>
        <p:spPr>
          <a:xfrm>
            <a:off x="2987824" y="4581128"/>
            <a:ext cx="122312" cy="19432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BDB3-1146-4D7D-8732-B0C9448A6B64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 Dura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1879</TotalTime>
  <Words>4070</Words>
  <Application>Microsoft Office PowerPoint</Application>
  <PresentationFormat>Apresentação na tela (4:3)</PresentationFormat>
  <Paragraphs>914</Paragraphs>
  <Slides>60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60</vt:i4>
      </vt:variant>
    </vt:vector>
  </HeadingPairs>
  <TitlesOfParts>
    <vt:vector size="63" baseType="lpstr">
      <vt:lpstr>Capa Dura</vt:lpstr>
      <vt:lpstr>Chart</vt:lpstr>
      <vt:lpstr>Gráfico</vt:lpstr>
      <vt:lpstr>PIDC -  Terezópolis  - 2015 Aspectos da situação atual da doença de Chagas no Brasil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Agro indústria e viabilidade econômica’ </vt:lpstr>
      <vt:lpstr>Apresentação do PowerPoint</vt:lpstr>
      <vt:lpstr>Soja: produção em larga escala e domiciliação de triatomíneos no Brasil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Problemas já perceptíveis no campo da atenção e manejo dos infectados</vt:lpstr>
      <vt:lpstr>Particularidades esperáveis para a expansão do Tratamento Específico</vt:lpstr>
      <vt:lpstr>Reforçando alguns pontos</vt:lpstr>
      <vt:lpstr>Perspectivas imediatas a trabalhar</vt:lpstr>
      <vt:lpstr>Particularidades esperáveis para a expansão do Tratamento Específico</vt:lpstr>
      <vt:lpstr>Perspectivas imediatas a trabalhar</vt:lpstr>
      <vt:lpstr>Apresentação do PowerPoint</vt:lpstr>
      <vt:lpstr>Problemas já perceptíveis no campo da atenção e manejo dos infectados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PIDC -  Terezópolis  - 2015 Aspectos da situação atual da doença de Chagas no Brasil</dc:title>
  <dc:creator>João Carlos Pinto Dias</dc:creator>
  <cp:lastModifiedBy>JOAO</cp:lastModifiedBy>
  <cp:revision>97</cp:revision>
  <dcterms:created xsi:type="dcterms:W3CDTF">2015-04-13T13:10:42Z</dcterms:created>
  <dcterms:modified xsi:type="dcterms:W3CDTF">2015-05-19T00:22:23Z</dcterms:modified>
</cp:coreProperties>
</file>