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1410" r:id="rId2"/>
    <p:sldId id="884" r:id="rId3"/>
    <p:sldId id="1421" r:id="rId4"/>
    <p:sldId id="1409" r:id="rId5"/>
    <p:sldId id="1495" r:id="rId6"/>
    <p:sldId id="1463" r:id="rId7"/>
    <p:sldId id="1523" r:id="rId8"/>
    <p:sldId id="1524" r:id="rId9"/>
    <p:sldId id="1517" r:id="rId10"/>
    <p:sldId id="1518" r:id="rId11"/>
    <p:sldId id="1496" r:id="rId12"/>
    <p:sldId id="1525" r:id="rId13"/>
    <p:sldId id="1460" r:id="rId14"/>
    <p:sldId id="1461" r:id="rId15"/>
    <p:sldId id="1441" r:id="rId16"/>
    <p:sldId id="1478" r:id="rId17"/>
    <p:sldId id="1458" r:id="rId18"/>
    <p:sldId id="1481" r:id="rId19"/>
    <p:sldId id="1444" r:id="rId20"/>
    <p:sldId id="1483" r:id="rId21"/>
    <p:sldId id="1487" r:id="rId22"/>
    <p:sldId id="1488" r:id="rId23"/>
    <p:sldId id="1485" r:id="rId24"/>
    <p:sldId id="1486" r:id="rId25"/>
    <p:sldId id="1427" r:id="rId26"/>
    <p:sldId id="1428" r:id="rId27"/>
    <p:sldId id="1429" r:id="rId28"/>
    <p:sldId id="1504" r:id="rId29"/>
    <p:sldId id="1430" r:id="rId30"/>
    <p:sldId id="1508" r:id="rId31"/>
    <p:sldId id="1509" r:id="rId32"/>
    <p:sldId id="1431" r:id="rId33"/>
    <p:sldId id="1432" r:id="rId34"/>
    <p:sldId id="1510" r:id="rId35"/>
    <p:sldId id="1505" r:id="rId36"/>
    <p:sldId id="1511" r:id="rId37"/>
    <p:sldId id="1477" r:id="rId38"/>
    <p:sldId id="1494" r:id="rId3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79">
          <p15:clr>
            <a:srgbClr val="A4A3A4"/>
          </p15:clr>
        </p15:guide>
        <p15:guide id="4" pos="287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rina Riediger" initials="IR" lastIdx="1" clrIdx="0"/>
  <p:cmAuthor id="1" name="Fabricio Marchini" initials="FKM" lastIdx="1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ECD"/>
    <a:srgbClr val="FFFF66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327" autoAdjust="0"/>
    <p:restoredTop sz="93434" autoAdjust="0"/>
  </p:normalViewPr>
  <p:slideViewPr>
    <p:cSldViewPr snapToObjects="1">
      <p:cViewPr varScale="1">
        <p:scale>
          <a:sx n="65" d="100"/>
          <a:sy n="65" d="100"/>
        </p:scale>
        <p:origin x="898" y="48"/>
      </p:cViewPr>
      <p:guideLst>
        <p:guide orient="horz" pos="2160"/>
        <p:guide pos="2880"/>
        <p:guide orient="horz" pos="1979"/>
        <p:guide pos="2879"/>
      </p:guideLst>
    </p:cSldViewPr>
  </p:slideViewPr>
  <p:outlineViewPr>
    <p:cViewPr>
      <p:scale>
        <a:sx n="33" d="100"/>
        <a:sy n="33" d="100"/>
      </p:scale>
      <p:origin x="0" y="9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image" Target="../media/image7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A589FA1-1636-4C97-B843-B67A0992507F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338EB9A-C5E6-4116-BB13-9D99F6EE34E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19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32CDBF8-24A4-475D-B868-375CD7D86937}" type="slidenum">
              <a:rPr lang="pt-BR"/>
              <a:pPr>
                <a:defRPr/>
              </a:pPr>
              <a:t>2</a:t>
            </a:fld>
            <a:endParaRPr lang="pt-BR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850038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32CDBF8-24A4-475D-B868-375CD7D86937}" type="slidenum">
              <a:rPr lang="pt-BR"/>
              <a:pPr>
                <a:defRPr/>
              </a:pPr>
              <a:t>4</a:t>
            </a:fld>
            <a:endParaRPr lang="pt-BR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055560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projeção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2014?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HBV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8EB9A-C5E6-4116-BB13-9D99F6EE34E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3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A6B99C2-38FB-43B9-B242-A7E6C6021A65}" type="slidenum">
              <a:rPr lang="pt-BR"/>
              <a:pPr>
                <a:defRPr/>
              </a:pPr>
              <a:t>7</a:t>
            </a:fld>
            <a:endParaRPr lang="pt-BR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870438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3B507BE-1481-49B4-B832-19DBDCF071AB}" type="slidenum">
              <a:rPr lang="pt-BR"/>
              <a:pPr>
                <a:defRPr/>
              </a:pPr>
              <a:t>8</a:t>
            </a:fld>
            <a:endParaRPr lang="pt-BR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78345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49C26F1-CC95-4AAF-9A6F-CB8C49E2319C}" type="slidenum">
              <a:rPr lang="pt-BR"/>
              <a:pPr>
                <a:defRPr/>
              </a:pPr>
              <a:t>9</a:t>
            </a:fld>
            <a:endParaRPr lang="pt-BR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832692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08ED2D-5552-452D-9301-4E64D59BBC72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pt-BR" altLang="pt-BR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460079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D61F7-6267-425F-8CC1-C392B743C6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32802-5693-483F-910A-E63A06708B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7A099-50EE-4D62-BFB5-C88B300E93F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46889A5-5EB5-EF4A-9D50-F22CE1DAD25C}" type="datetime1">
              <a:rPr lang="pt-BR"/>
              <a:pPr>
                <a:defRPr/>
              </a:pPr>
              <a:t>19/05/2015</a:t>
            </a:fld>
            <a:endParaRPr lang="pt-B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4676-5D11-7C4C-83C5-F4A80CC744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733869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5862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2338" y="1981200"/>
            <a:ext cx="3815862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2338" y="4114800"/>
            <a:ext cx="3815862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DA09-3692-4065-A2D8-A5B351D33F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652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 lIns="64291" tIns="32146" rIns="64291" bIns="32146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85800" y="1981201"/>
            <a:ext cx="3815862" cy="1981200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2338" y="1981201"/>
            <a:ext cx="3815862" cy="1981200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5862" cy="1981200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2338" y="4114800"/>
            <a:ext cx="3815862" cy="1981200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pPr>
              <a:defRPr/>
            </a:pPr>
            <a:fld id="{B727EE08-08D7-4064-A18E-34F0C6EEC0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5124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C75B5-5A11-44BB-9A50-8958B7625C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BA94D-30EB-4E9B-A3A0-E733D63030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31D54-0D1D-4AA2-8F28-2BC3CCAA152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BE716-8689-4C80-8F72-6715581396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3AE33-7123-4C50-9F4A-1F4215438F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20409-BF47-49BA-89C5-E47D52719E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9BDCA-B82C-43B9-933D-D9FE20DF71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078D0-74F2-44C1-9FA6-DA9C6708D6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359CCEC-0FDF-4A3D-AF14-1136257A3AA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53" r:id="rId12"/>
    <p:sldLayoutId id="2147483757" r:id="rId13"/>
    <p:sldLayoutId id="214748375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24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emf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53.emf"/><Relationship Id="rId7" Type="http://schemas.openxmlformats.org/officeDocument/2006/relationships/image" Target="../media/image41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4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bio.fiocruz.br/index.htm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http://www.bio.fiocruz.br/images/logobio.gif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bio.fiocruz.br/index.htm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image" Target="http://www.bio.fiocruz.br/images/logobio.gif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Biomanghinhos Rio 67"/>
          <p:cNvPicPr>
            <a:picLocks noChangeAspect="1" noChangeArrowheads="1"/>
          </p:cNvPicPr>
          <p:nvPr/>
        </p:nvPicPr>
        <p:blipFill>
          <a:blip r:embed="rId2" cstate="print"/>
          <a:srcRect l="1883" r="4086" b="471"/>
          <a:stretch>
            <a:fillRect/>
          </a:stretch>
        </p:blipFill>
        <p:spPr bwMode="auto">
          <a:xfrm>
            <a:off x="0" y="0"/>
            <a:ext cx="9144000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351692" y="6071955"/>
            <a:ext cx="85407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pt-BR" altLang="pt-BR" dirty="0" err="1">
                <a:solidFill>
                  <a:srgbClr val="212121"/>
                </a:solidFill>
                <a:latin typeface="inherit"/>
              </a:rPr>
              <a:t>Research</a:t>
            </a:r>
            <a:r>
              <a:rPr lang="pt-BR" altLang="pt-BR" dirty="0">
                <a:solidFill>
                  <a:srgbClr val="212121"/>
                </a:solidFill>
                <a:latin typeface="inherit"/>
              </a:rPr>
              <a:t>, </a:t>
            </a:r>
            <a:r>
              <a:rPr lang="pt-BR" altLang="pt-BR" dirty="0" err="1">
                <a:solidFill>
                  <a:srgbClr val="212121"/>
                </a:solidFill>
                <a:latin typeface="inherit"/>
              </a:rPr>
              <a:t>technological</a:t>
            </a:r>
            <a:r>
              <a:rPr lang="pt-BR" altLang="pt-BR" dirty="0">
                <a:solidFill>
                  <a:srgbClr val="212121"/>
                </a:solidFill>
                <a:latin typeface="inherit"/>
              </a:rPr>
              <a:t> </a:t>
            </a:r>
            <a:r>
              <a:rPr lang="pt-BR" altLang="pt-BR" dirty="0" err="1">
                <a:solidFill>
                  <a:srgbClr val="212121"/>
                </a:solidFill>
                <a:latin typeface="inherit"/>
              </a:rPr>
              <a:t>development</a:t>
            </a:r>
            <a:r>
              <a:rPr lang="pt-BR" altLang="pt-BR" dirty="0">
                <a:solidFill>
                  <a:srgbClr val="212121"/>
                </a:solidFill>
                <a:latin typeface="inherit"/>
              </a:rPr>
              <a:t> </a:t>
            </a:r>
            <a:r>
              <a:rPr lang="pt-BR" altLang="pt-BR" dirty="0" err="1">
                <a:solidFill>
                  <a:srgbClr val="212121"/>
                </a:solidFill>
                <a:latin typeface="inherit"/>
              </a:rPr>
              <a:t>and</a:t>
            </a:r>
            <a:r>
              <a:rPr lang="pt-BR" altLang="pt-BR" dirty="0">
                <a:solidFill>
                  <a:srgbClr val="212121"/>
                </a:solidFill>
                <a:latin typeface="inherit"/>
              </a:rPr>
              <a:t> </a:t>
            </a:r>
            <a:r>
              <a:rPr lang="pt-BR" altLang="pt-BR" dirty="0" err="1" smtClean="0">
                <a:solidFill>
                  <a:srgbClr val="212121"/>
                </a:solidFill>
                <a:latin typeface="inherit"/>
              </a:rPr>
              <a:t>production</a:t>
            </a:r>
            <a:r>
              <a:rPr lang="pt-BR" altLang="pt-BR" dirty="0" smtClean="0">
                <a:solidFill>
                  <a:srgbClr val="212121"/>
                </a:solidFill>
                <a:latin typeface="inherit"/>
              </a:rPr>
              <a:t> </a:t>
            </a:r>
            <a:r>
              <a:rPr lang="pt-BR" altLang="pt-BR" dirty="0" err="1" smtClean="0">
                <a:solidFill>
                  <a:srgbClr val="212121"/>
                </a:solidFill>
                <a:latin typeface="inherit"/>
              </a:rPr>
              <a:t>of</a:t>
            </a:r>
            <a:r>
              <a:rPr lang="pt-BR" altLang="pt-BR" dirty="0" smtClean="0">
                <a:solidFill>
                  <a:srgbClr val="212121"/>
                </a:solidFill>
                <a:latin typeface="inherit"/>
              </a:rPr>
              <a:t>  </a:t>
            </a:r>
            <a:r>
              <a:rPr lang="pt-BR" altLang="pt-BR" dirty="0" err="1" smtClean="0">
                <a:solidFill>
                  <a:srgbClr val="212121"/>
                </a:solidFill>
                <a:latin typeface="inherit"/>
              </a:rPr>
              <a:t>Diagnosis</a:t>
            </a:r>
            <a:r>
              <a:rPr lang="pt-BR" altLang="pt-BR" dirty="0" smtClean="0">
                <a:solidFill>
                  <a:srgbClr val="212121"/>
                </a:solidFill>
                <a:latin typeface="inherit"/>
              </a:rPr>
              <a:t> </a:t>
            </a:r>
            <a:r>
              <a:rPr lang="pt-BR" altLang="pt-BR" dirty="0" err="1" smtClean="0">
                <a:solidFill>
                  <a:srgbClr val="212121"/>
                </a:solidFill>
                <a:latin typeface="inherit"/>
              </a:rPr>
              <a:t>solutions</a:t>
            </a:r>
            <a:endParaRPr lang="pt-BR" altLang="pt-BR" sz="2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54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6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448" r="7141" b="3762"/>
          <a:stretch/>
        </p:blipFill>
        <p:spPr bwMode="auto">
          <a:xfrm>
            <a:off x="35496" y="404664"/>
            <a:ext cx="7010336" cy="317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66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471" r="26294" b="5754"/>
          <a:stretch/>
        </p:blipFill>
        <p:spPr bwMode="auto">
          <a:xfrm>
            <a:off x="6660232" y="876424"/>
            <a:ext cx="2458720" cy="255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851920" y="0"/>
            <a:ext cx="1960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Gelificação</a:t>
            </a:r>
            <a:endParaRPr lang="en-US" sz="2800" dirty="0"/>
          </a:p>
        </p:txBody>
      </p:sp>
      <p:pic>
        <p:nvPicPr>
          <p:cNvPr id="5" name="Picture 2" descr="C:\Users\Marco\Downloads\HBV Gelificada e Líquida sobrepost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1553" y="3395588"/>
            <a:ext cx="6080593" cy="3462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995381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0308" y="2654486"/>
            <a:ext cx="4870450" cy="733823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66FF"/>
                </a:solidFill>
              </a:rPr>
              <a:t>PROJETO MALÁRIA</a:t>
            </a:r>
            <a:endParaRPr lang="pt-BR" b="1" dirty="0">
              <a:solidFill>
                <a:srgbClr val="0066FF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1386" y="3500421"/>
            <a:ext cx="4998381" cy="2101608"/>
          </a:xfrm>
        </p:spPr>
        <p:txBody>
          <a:bodyPr>
            <a:normAutofit fontScale="40000" lnSpcReduction="20000"/>
          </a:bodyPr>
          <a:lstStyle/>
          <a:p>
            <a:r>
              <a:rPr lang="pt-BR" sz="1950" b="1" dirty="0"/>
              <a:t>PADRONIZAÇÃO DA REAÇÃO GELIFICADA</a:t>
            </a:r>
          </a:p>
          <a:p>
            <a:endParaRPr lang="pt-BR" b="1" dirty="0" smtClean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  <a:spcBef>
                <a:spcPct val="0"/>
              </a:spcBef>
            </a:pPr>
            <a:endParaRPr lang="pt-BR" sz="3300" b="1" dirty="0">
              <a:solidFill>
                <a:srgbClr val="0066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70000"/>
              </a:lnSpc>
              <a:spcBef>
                <a:spcPct val="0"/>
              </a:spcBef>
            </a:pPr>
            <a:r>
              <a:rPr lang="pt-BR" sz="3300" b="1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PRODUÇÃO DE KITS DE EXTRAÇÃO E DETECÇÃO </a:t>
            </a:r>
          </a:p>
          <a:p>
            <a:pPr>
              <a:lnSpc>
                <a:spcPct val="170000"/>
              </a:lnSpc>
              <a:spcBef>
                <a:spcPct val="0"/>
              </a:spcBef>
            </a:pPr>
            <a:r>
              <a:rPr lang="pt-BR" sz="3300" b="1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PARA DISCRIMINAÇÃO DAS SUBESPÉCIES DE </a:t>
            </a:r>
            <a:r>
              <a:rPr lang="pt-BR" sz="3300" b="1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Plasmodium</a:t>
            </a:r>
            <a:r>
              <a:rPr lang="pt-BR" sz="3300" b="1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 sp.</a:t>
            </a:r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 smtClean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223" y="1196986"/>
            <a:ext cx="634221" cy="745976"/>
          </a:xfrm>
          <a:prstGeom prst="rect">
            <a:avLst/>
          </a:prstGeom>
        </p:spPr>
      </p:pic>
      <p:pic>
        <p:nvPicPr>
          <p:cNvPr id="10" name="Picture 7" descr="CDC 24/7: Saving Lives. Protecting People. Saving Money through Prevention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76" y="1209463"/>
            <a:ext cx="1375749" cy="79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Logo I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704" y="1230066"/>
            <a:ext cx="865088" cy="712896"/>
          </a:xfrm>
          <a:prstGeom prst="rect">
            <a:avLst/>
          </a:prstGeom>
          <a:noFill/>
        </p:spPr>
      </p:pic>
      <p:pic>
        <p:nvPicPr>
          <p:cNvPr id="5122" name="Picture 2" descr="https://encrypted-tbn0.gstatic.com/images?q=tbn:ANd9GcRz6dJlcJvXBqn5rXMDMRUpDGrSka2PI-WKuo6bGSLZ1GhE-DIDiCEnLcl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332" y="1377922"/>
            <a:ext cx="1483519" cy="116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ap of Malaria endemic areas in the world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807" y="3156347"/>
            <a:ext cx="3714750" cy="222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0.gstatic.com/images?q=tbn:ANd9GcR9cNDZetpWChwAEyQ8H2pLcTiF5nKTtMPIH0nD5IKWj8rcokKwpoa6BXq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182" y="1397012"/>
            <a:ext cx="1714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36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38400" y="5468759"/>
            <a:ext cx="6027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Média da Estabilidade Malária líquida e gelificada 4ºC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650479" y="2168485"/>
          <a:ext cx="5894836" cy="3118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Graph" r:id="rId3" imgW="5172480" imgH="3088800" progId="">
                  <p:embed/>
                </p:oleObj>
              </mc:Choice>
              <mc:Fallback>
                <p:oleObj name="Graph" r:id="rId3" imgW="5172480" imgH="3088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479" y="2168485"/>
                        <a:ext cx="5894836" cy="31187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0470" y="933829"/>
            <a:ext cx="634221" cy="745976"/>
          </a:xfrm>
          <a:prstGeom prst="rect">
            <a:avLst/>
          </a:prstGeom>
        </p:spPr>
      </p:pic>
      <p:pic>
        <p:nvPicPr>
          <p:cNvPr id="8" name="Picture 7" descr="CDC 24/7: Saving Lives. Protecting People. Saving Money through Prevention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122" y="946306"/>
            <a:ext cx="1375749" cy="79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Logo I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951" y="966909"/>
            <a:ext cx="865088" cy="712896"/>
          </a:xfrm>
          <a:prstGeom prst="rect">
            <a:avLst/>
          </a:prstGeom>
          <a:noFill/>
        </p:spPr>
      </p:pic>
      <p:grpSp>
        <p:nvGrpSpPr>
          <p:cNvPr id="10" name="Grupo 9"/>
          <p:cNvGrpSpPr/>
          <p:nvPr/>
        </p:nvGrpSpPr>
        <p:grpSpPr>
          <a:xfrm>
            <a:off x="84072" y="1171932"/>
            <a:ext cx="6019150" cy="539353"/>
            <a:chOff x="2851" y="214313"/>
            <a:chExt cx="8025533" cy="719137"/>
          </a:xfrm>
        </p:grpSpPr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2851" y="214313"/>
              <a:ext cx="7451726" cy="719137"/>
            </a:xfrm>
            <a:prstGeom prst="rect">
              <a:avLst/>
            </a:prstGeom>
            <a:gradFill rotWithShape="1">
              <a:gsLst>
                <a:gs pos="0">
                  <a:srgbClr val="0066CC">
                    <a:alpha val="82999"/>
                  </a:srgbClr>
                </a:gs>
                <a:gs pos="100000">
                  <a:srgbClr val="FFFFFF">
                    <a:alpha val="4999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sz="1350"/>
            </a:p>
          </p:txBody>
        </p:sp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103907" y="274638"/>
              <a:ext cx="7924477" cy="633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pt-BR" sz="21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Estabilidade teste de Malária – 4⁰C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646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13" y="3280195"/>
            <a:ext cx="4653581" cy="261688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470" y="943354"/>
            <a:ext cx="634221" cy="745976"/>
          </a:xfrm>
          <a:prstGeom prst="rect">
            <a:avLst/>
          </a:prstGeom>
        </p:spPr>
      </p:pic>
      <p:pic>
        <p:nvPicPr>
          <p:cNvPr id="6" name="Picture 7" descr="CDC 24/7: Saving Lives. Protecting People. Saving Money through Prevention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122" y="955831"/>
            <a:ext cx="1375749" cy="79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Logo I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951" y="976434"/>
            <a:ext cx="865088" cy="712896"/>
          </a:xfrm>
          <a:prstGeom prst="rect">
            <a:avLst/>
          </a:prstGeom>
          <a:noFill/>
        </p:spPr>
      </p:pic>
      <p:grpSp>
        <p:nvGrpSpPr>
          <p:cNvPr id="14" name="Grupo 13"/>
          <p:cNvGrpSpPr/>
          <p:nvPr/>
        </p:nvGrpSpPr>
        <p:grpSpPr>
          <a:xfrm>
            <a:off x="84072" y="1181457"/>
            <a:ext cx="6019150" cy="539353"/>
            <a:chOff x="2851" y="214313"/>
            <a:chExt cx="8025533" cy="719137"/>
          </a:xfrm>
        </p:grpSpPr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2851" y="214313"/>
              <a:ext cx="7451726" cy="719137"/>
            </a:xfrm>
            <a:prstGeom prst="rect">
              <a:avLst/>
            </a:prstGeom>
            <a:gradFill rotWithShape="1">
              <a:gsLst>
                <a:gs pos="0">
                  <a:srgbClr val="0066CC">
                    <a:alpha val="82999"/>
                  </a:srgbClr>
                </a:gs>
                <a:gs pos="100000">
                  <a:srgbClr val="FFFFFF">
                    <a:alpha val="4999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sz="1350"/>
            </a:p>
          </p:txBody>
        </p:sp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103907" y="274638"/>
              <a:ext cx="7924477" cy="633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pt-BR" sz="21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Kit Extração e Amplificação – Malária </a:t>
              </a: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1344673" y="1571154"/>
            <a:ext cx="6858000" cy="2080104"/>
            <a:chOff x="0" y="1988840"/>
            <a:chExt cx="9144000" cy="2773472"/>
          </a:xfrm>
        </p:grpSpPr>
        <p:sp>
          <p:nvSpPr>
            <p:cNvPr id="133" name="Rectangle 2"/>
            <p:cNvSpPr txBox="1">
              <a:spLocks noChangeArrowheads="1"/>
            </p:cNvSpPr>
            <p:nvPr/>
          </p:nvSpPr>
          <p:spPr>
            <a:xfrm>
              <a:off x="0" y="1988840"/>
              <a:ext cx="8532440" cy="2220912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57175" indent="-257175" defTabSz="685800" fontAlgn="auto">
                <a:spcBef>
                  <a:spcPct val="20000"/>
                </a:spcBef>
                <a:spcAft>
                  <a:spcPts val="0"/>
                </a:spcAft>
                <a:defRPr/>
              </a:pPr>
              <a:endParaRPr lang="pt-BR"/>
            </a:p>
            <a:p>
              <a:pPr marL="257175" indent="-257175" defTabSz="685800" fontAlgn="auto">
                <a:spcBef>
                  <a:spcPct val="20000"/>
                </a:spcBef>
                <a:spcAft>
                  <a:spcPts val="0"/>
                </a:spcAft>
                <a:defRPr/>
              </a:pPr>
              <a:endParaRPr lang="pt-BR"/>
            </a:p>
            <a:p>
              <a:pPr marL="257175" indent="-257175" defTabSz="68580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pt-BR" sz="1500" b="1"/>
                <a:t>Kit para 96 reações</a:t>
              </a:r>
              <a:r>
                <a:rPr lang="pt-BR"/>
                <a:t> </a:t>
              </a:r>
              <a:endParaRPr lang="pt-BR" dirty="0"/>
            </a:p>
          </p:txBody>
        </p:sp>
        <p:sp>
          <p:nvSpPr>
            <p:cNvPr id="134" name="AutoShape 5"/>
            <p:cNvSpPr>
              <a:spLocks noChangeArrowheads="1"/>
            </p:cNvSpPr>
            <p:nvPr/>
          </p:nvSpPr>
          <p:spPr bwMode="auto">
            <a:xfrm>
              <a:off x="2267744" y="2636912"/>
              <a:ext cx="649287" cy="50482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0033CC">
                <a:alpha val="54117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sz="1350"/>
            </a:p>
          </p:txBody>
        </p:sp>
        <p:sp>
          <p:nvSpPr>
            <p:cNvPr id="135" name="AutoShape 6"/>
            <p:cNvSpPr>
              <a:spLocks noChangeArrowheads="1"/>
            </p:cNvSpPr>
            <p:nvPr/>
          </p:nvSpPr>
          <p:spPr bwMode="auto">
            <a:xfrm flipV="1">
              <a:off x="2267744" y="3284612"/>
              <a:ext cx="576262" cy="576262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0033CC">
                <a:alpha val="54117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sz="1350"/>
            </a:p>
          </p:txBody>
        </p:sp>
        <p:sp>
          <p:nvSpPr>
            <p:cNvPr id="136" name="Text Box 7"/>
            <p:cNvSpPr txBox="1">
              <a:spLocks noChangeArrowheads="1"/>
            </p:cNvSpPr>
            <p:nvPr/>
          </p:nvSpPr>
          <p:spPr bwMode="auto">
            <a:xfrm>
              <a:off x="2987824" y="2564904"/>
              <a:ext cx="1511300" cy="4001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sz="1350" b="1" dirty="0"/>
                <a:t>92 reações</a:t>
              </a:r>
            </a:p>
          </p:txBody>
        </p:sp>
        <p:sp>
          <p:nvSpPr>
            <p:cNvPr id="137" name="AutoShape 9"/>
            <p:cNvSpPr>
              <a:spLocks noChangeArrowheads="1"/>
            </p:cNvSpPr>
            <p:nvPr/>
          </p:nvSpPr>
          <p:spPr bwMode="auto">
            <a:xfrm>
              <a:off x="4281711" y="2704802"/>
              <a:ext cx="720725" cy="215900"/>
            </a:xfrm>
            <a:prstGeom prst="rightArrow">
              <a:avLst>
                <a:gd name="adj1" fmla="val 50000"/>
                <a:gd name="adj2" fmla="val 83456"/>
              </a:avLst>
            </a:prstGeom>
            <a:solidFill>
              <a:srgbClr val="0033CC">
                <a:alpha val="54117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sz="1350"/>
            </a:p>
          </p:txBody>
        </p:sp>
        <p:sp>
          <p:nvSpPr>
            <p:cNvPr id="138" name="Text Box 11"/>
            <p:cNvSpPr txBox="1">
              <a:spLocks noChangeArrowheads="1"/>
            </p:cNvSpPr>
            <p:nvPr/>
          </p:nvSpPr>
          <p:spPr bwMode="auto">
            <a:xfrm>
              <a:off x="4861148" y="2482552"/>
              <a:ext cx="2447925" cy="4001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endParaRPr lang="pt-BR" sz="1350"/>
            </a:p>
          </p:txBody>
        </p:sp>
        <p:sp>
          <p:nvSpPr>
            <p:cNvPr id="139" name="Text Box 8"/>
            <p:cNvSpPr txBox="1">
              <a:spLocks noChangeArrowheads="1"/>
            </p:cNvSpPr>
            <p:nvPr/>
          </p:nvSpPr>
          <p:spPr bwMode="auto">
            <a:xfrm>
              <a:off x="2924399" y="3501008"/>
              <a:ext cx="1511300" cy="4001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sz="1350" b="1" dirty="0"/>
                <a:t>4 reações</a:t>
              </a:r>
            </a:p>
          </p:txBody>
        </p:sp>
        <p:sp>
          <p:nvSpPr>
            <p:cNvPr id="140" name="AutoShape 10"/>
            <p:cNvSpPr>
              <a:spLocks noChangeArrowheads="1"/>
            </p:cNvSpPr>
            <p:nvPr/>
          </p:nvSpPr>
          <p:spPr bwMode="auto">
            <a:xfrm>
              <a:off x="4353148" y="3633490"/>
              <a:ext cx="720725" cy="215900"/>
            </a:xfrm>
            <a:prstGeom prst="rightArrow">
              <a:avLst>
                <a:gd name="adj1" fmla="val 50000"/>
                <a:gd name="adj2" fmla="val 83456"/>
              </a:avLst>
            </a:prstGeom>
            <a:solidFill>
              <a:srgbClr val="0033CC">
                <a:alpha val="54117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sz="1350"/>
            </a:p>
          </p:txBody>
        </p:sp>
        <p:sp>
          <p:nvSpPr>
            <p:cNvPr id="141" name="Text Box 12"/>
            <p:cNvSpPr txBox="1">
              <a:spLocks noChangeArrowheads="1"/>
            </p:cNvSpPr>
            <p:nvPr/>
          </p:nvSpPr>
          <p:spPr bwMode="auto">
            <a:xfrm>
              <a:off x="5040635" y="2484185"/>
              <a:ext cx="4103365" cy="861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sz="1200" b="1" dirty="0"/>
                <a:t>23 determinações de amostras (puro e 1:5) para os </a:t>
              </a:r>
              <a:r>
                <a:rPr lang="pt-BR" sz="1200" b="1" dirty="0" err="1"/>
                <a:t>triplex</a:t>
              </a:r>
              <a:r>
                <a:rPr lang="pt-BR" sz="1200" b="1" dirty="0"/>
                <a:t> (</a:t>
              </a:r>
              <a:r>
                <a:rPr lang="pt-BR" sz="1200" b="1" dirty="0" err="1"/>
                <a:t>fal</a:t>
              </a:r>
              <a:r>
                <a:rPr lang="pt-BR" sz="1200" b="1" dirty="0"/>
                <a:t>/</a:t>
              </a:r>
              <a:r>
                <a:rPr lang="pt-BR" sz="1200" b="1" dirty="0" err="1"/>
                <a:t>viv</a:t>
              </a:r>
              <a:r>
                <a:rPr lang="pt-BR" sz="1200" b="1" dirty="0"/>
                <a:t>/RNP e mal/ova/RNP)</a:t>
              </a:r>
            </a:p>
          </p:txBody>
        </p:sp>
        <p:sp>
          <p:nvSpPr>
            <p:cNvPr id="142" name="Text Box 13"/>
            <p:cNvSpPr txBox="1">
              <a:spLocks noChangeArrowheads="1"/>
            </p:cNvSpPr>
            <p:nvPr/>
          </p:nvSpPr>
          <p:spPr bwMode="auto">
            <a:xfrm>
              <a:off x="5067523" y="3284984"/>
              <a:ext cx="3429000" cy="14773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sz="1200" b="1" dirty="0"/>
                <a:t>2 Controles Positivos com determinação de </a:t>
              </a:r>
              <a:r>
                <a:rPr lang="pt-BR" sz="1200" b="1" dirty="0" err="1"/>
                <a:t>fal</a:t>
              </a:r>
              <a:r>
                <a:rPr lang="pt-BR" sz="1200" b="1" dirty="0"/>
                <a:t>/</a:t>
              </a:r>
              <a:r>
                <a:rPr lang="pt-BR" sz="1200" b="1" dirty="0" err="1"/>
                <a:t>viv</a:t>
              </a:r>
              <a:r>
                <a:rPr lang="pt-BR" sz="1200" b="1" dirty="0"/>
                <a:t> e mal/ova</a:t>
              </a:r>
            </a:p>
            <a:p>
              <a:pPr>
                <a:spcBef>
                  <a:spcPct val="50000"/>
                </a:spcBef>
              </a:pPr>
              <a:r>
                <a:rPr lang="pt-BR" sz="1200" b="1" dirty="0"/>
                <a:t>2 Controles Negativos com determinação de RNP</a:t>
              </a: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6211847" y="4276020"/>
            <a:ext cx="2808320" cy="1242137"/>
            <a:chOff x="2699792" y="3852336"/>
            <a:chExt cx="4608512" cy="2384976"/>
          </a:xfrm>
        </p:grpSpPr>
        <p:sp>
          <p:nvSpPr>
            <p:cNvPr id="36" name="Elipse 35"/>
            <p:cNvSpPr/>
            <p:nvPr/>
          </p:nvSpPr>
          <p:spPr>
            <a:xfrm>
              <a:off x="6876256" y="4509120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37" name="Elipse 36"/>
            <p:cNvSpPr/>
            <p:nvPr/>
          </p:nvSpPr>
          <p:spPr>
            <a:xfrm>
              <a:off x="6876256" y="4797152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38" name="Retângulo 37"/>
            <p:cNvSpPr/>
            <p:nvPr/>
          </p:nvSpPr>
          <p:spPr>
            <a:xfrm>
              <a:off x="2699792" y="3852336"/>
              <a:ext cx="4608512" cy="23849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39" name="Elipse 38"/>
            <p:cNvSpPr/>
            <p:nvPr/>
          </p:nvSpPr>
          <p:spPr>
            <a:xfrm>
              <a:off x="6876256" y="5085184"/>
              <a:ext cx="216024" cy="21602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40" name="Elipse 39"/>
            <p:cNvSpPr/>
            <p:nvPr/>
          </p:nvSpPr>
          <p:spPr>
            <a:xfrm>
              <a:off x="6876256" y="5373216"/>
              <a:ext cx="216024" cy="21602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41" name="Elipse 40"/>
            <p:cNvSpPr/>
            <p:nvPr/>
          </p:nvSpPr>
          <p:spPr>
            <a:xfrm>
              <a:off x="6876256" y="3933056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42" name="Elipse 41"/>
            <p:cNvSpPr/>
            <p:nvPr/>
          </p:nvSpPr>
          <p:spPr>
            <a:xfrm>
              <a:off x="6876256" y="4221088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43" name="Elipse 42"/>
            <p:cNvSpPr/>
            <p:nvPr/>
          </p:nvSpPr>
          <p:spPr>
            <a:xfrm>
              <a:off x="6876256" y="5661248"/>
              <a:ext cx="216024" cy="21602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44" name="Elipse 43"/>
            <p:cNvSpPr/>
            <p:nvPr/>
          </p:nvSpPr>
          <p:spPr>
            <a:xfrm>
              <a:off x="6876256" y="5949280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45" name="Elipse 44"/>
            <p:cNvSpPr/>
            <p:nvPr/>
          </p:nvSpPr>
          <p:spPr>
            <a:xfrm>
              <a:off x="5796136" y="4509120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46" name="Elipse 45"/>
            <p:cNvSpPr/>
            <p:nvPr/>
          </p:nvSpPr>
          <p:spPr>
            <a:xfrm>
              <a:off x="5796136" y="4797152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47" name="Elipse 46"/>
            <p:cNvSpPr/>
            <p:nvPr/>
          </p:nvSpPr>
          <p:spPr>
            <a:xfrm>
              <a:off x="5796136" y="5085184"/>
              <a:ext cx="216024" cy="21602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48" name="Elipse 47"/>
            <p:cNvSpPr/>
            <p:nvPr/>
          </p:nvSpPr>
          <p:spPr>
            <a:xfrm>
              <a:off x="5796136" y="5373216"/>
              <a:ext cx="216024" cy="21602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49" name="Elipse 48"/>
            <p:cNvSpPr/>
            <p:nvPr/>
          </p:nvSpPr>
          <p:spPr>
            <a:xfrm>
              <a:off x="5796136" y="3933056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50" name="Elipse 49"/>
            <p:cNvSpPr/>
            <p:nvPr/>
          </p:nvSpPr>
          <p:spPr>
            <a:xfrm>
              <a:off x="5796136" y="4221088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51" name="Elipse 50"/>
            <p:cNvSpPr/>
            <p:nvPr/>
          </p:nvSpPr>
          <p:spPr>
            <a:xfrm>
              <a:off x="5796136" y="5661248"/>
              <a:ext cx="216024" cy="21602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52" name="Elipse 51"/>
            <p:cNvSpPr/>
            <p:nvPr/>
          </p:nvSpPr>
          <p:spPr>
            <a:xfrm>
              <a:off x="5796136" y="5949280"/>
              <a:ext cx="216024" cy="21602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53" name="Elipse 52"/>
            <p:cNvSpPr/>
            <p:nvPr/>
          </p:nvSpPr>
          <p:spPr>
            <a:xfrm>
              <a:off x="5436096" y="4509120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54" name="Elipse 53"/>
            <p:cNvSpPr/>
            <p:nvPr/>
          </p:nvSpPr>
          <p:spPr>
            <a:xfrm>
              <a:off x="5436096" y="4797152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55" name="Elipse 54"/>
            <p:cNvSpPr/>
            <p:nvPr/>
          </p:nvSpPr>
          <p:spPr>
            <a:xfrm>
              <a:off x="5436096" y="5085184"/>
              <a:ext cx="216024" cy="21602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56" name="Elipse 55"/>
            <p:cNvSpPr/>
            <p:nvPr/>
          </p:nvSpPr>
          <p:spPr>
            <a:xfrm>
              <a:off x="5436096" y="5373216"/>
              <a:ext cx="216024" cy="21602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57" name="Elipse 56"/>
            <p:cNvSpPr/>
            <p:nvPr/>
          </p:nvSpPr>
          <p:spPr>
            <a:xfrm>
              <a:off x="5436096" y="3933056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58" name="Elipse 57"/>
            <p:cNvSpPr/>
            <p:nvPr/>
          </p:nvSpPr>
          <p:spPr>
            <a:xfrm>
              <a:off x="5436096" y="4221088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59" name="Elipse 58"/>
            <p:cNvSpPr/>
            <p:nvPr/>
          </p:nvSpPr>
          <p:spPr>
            <a:xfrm>
              <a:off x="5436096" y="5661248"/>
              <a:ext cx="216024" cy="21602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60" name="Elipse 59"/>
            <p:cNvSpPr/>
            <p:nvPr/>
          </p:nvSpPr>
          <p:spPr>
            <a:xfrm>
              <a:off x="5436096" y="5949280"/>
              <a:ext cx="216024" cy="21602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61" name="Elipse 60"/>
            <p:cNvSpPr/>
            <p:nvPr/>
          </p:nvSpPr>
          <p:spPr>
            <a:xfrm>
              <a:off x="5076056" y="4509120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62" name="Elipse 61"/>
            <p:cNvSpPr/>
            <p:nvPr/>
          </p:nvSpPr>
          <p:spPr>
            <a:xfrm>
              <a:off x="5076056" y="4797152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63" name="Elipse 62"/>
            <p:cNvSpPr/>
            <p:nvPr/>
          </p:nvSpPr>
          <p:spPr>
            <a:xfrm>
              <a:off x="5076056" y="5085184"/>
              <a:ext cx="216024" cy="21602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64" name="Elipse 63"/>
            <p:cNvSpPr/>
            <p:nvPr/>
          </p:nvSpPr>
          <p:spPr>
            <a:xfrm>
              <a:off x="5076056" y="5373216"/>
              <a:ext cx="216024" cy="21602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65" name="Elipse 64"/>
            <p:cNvSpPr/>
            <p:nvPr/>
          </p:nvSpPr>
          <p:spPr>
            <a:xfrm>
              <a:off x="5076056" y="3933056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66" name="Elipse 65"/>
            <p:cNvSpPr/>
            <p:nvPr/>
          </p:nvSpPr>
          <p:spPr>
            <a:xfrm>
              <a:off x="5076056" y="4221088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67" name="Elipse 66"/>
            <p:cNvSpPr/>
            <p:nvPr/>
          </p:nvSpPr>
          <p:spPr>
            <a:xfrm>
              <a:off x="5076056" y="5661248"/>
              <a:ext cx="216024" cy="21602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68" name="Elipse 67"/>
            <p:cNvSpPr/>
            <p:nvPr/>
          </p:nvSpPr>
          <p:spPr>
            <a:xfrm>
              <a:off x="5076056" y="5949280"/>
              <a:ext cx="216024" cy="21602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69" name="Elipse 68"/>
            <p:cNvSpPr/>
            <p:nvPr/>
          </p:nvSpPr>
          <p:spPr>
            <a:xfrm>
              <a:off x="4716016" y="4509120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70" name="Elipse 69"/>
            <p:cNvSpPr/>
            <p:nvPr/>
          </p:nvSpPr>
          <p:spPr>
            <a:xfrm>
              <a:off x="4716016" y="4797152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71" name="Elipse 70"/>
            <p:cNvSpPr/>
            <p:nvPr/>
          </p:nvSpPr>
          <p:spPr>
            <a:xfrm>
              <a:off x="4716016" y="5085184"/>
              <a:ext cx="216024" cy="21602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72" name="Elipse 71"/>
            <p:cNvSpPr/>
            <p:nvPr/>
          </p:nvSpPr>
          <p:spPr>
            <a:xfrm>
              <a:off x="4716016" y="5373216"/>
              <a:ext cx="216024" cy="21602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73" name="Elipse 72"/>
            <p:cNvSpPr/>
            <p:nvPr/>
          </p:nvSpPr>
          <p:spPr>
            <a:xfrm>
              <a:off x="4716016" y="3933056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74" name="Elipse 73"/>
            <p:cNvSpPr/>
            <p:nvPr/>
          </p:nvSpPr>
          <p:spPr>
            <a:xfrm>
              <a:off x="4716016" y="4221088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75" name="Elipse 74"/>
            <p:cNvSpPr/>
            <p:nvPr/>
          </p:nvSpPr>
          <p:spPr>
            <a:xfrm>
              <a:off x="4716016" y="5661248"/>
              <a:ext cx="216024" cy="21602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76" name="Elipse 75"/>
            <p:cNvSpPr/>
            <p:nvPr/>
          </p:nvSpPr>
          <p:spPr>
            <a:xfrm>
              <a:off x="4716016" y="5949280"/>
              <a:ext cx="216024" cy="21602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77" name="Elipse 76"/>
            <p:cNvSpPr/>
            <p:nvPr/>
          </p:nvSpPr>
          <p:spPr>
            <a:xfrm>
              <a:off x="6156176" y="4509120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78" name="Elipse 77"/>
            <p:cNvSpPr/>
            <p:nvPr/>
          </p:nvSpPr>
          <p:spPr>
            <a:xfrm>
              <a:off x="6156176" y="4797152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79" name="Elipse 78"/>
            <p:cNvSpPr/>
            <p:nvPr/>
          </p:nvSpPr>
          <p:spPr>
            <a:xfrm>
              <a:off x="6156176" y="5085184"/>
              <a:ext cx="216024" cy="21602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80" name="Elipse 79"/>
            <p:cNvSpPr/>
            <p:nvPr/>
          </p:nvSpPr>
          <p:spPr>
            <a:xfrm>
              <a:off x="6156176" y="5373216"/>
              <a:ext cx="216024" cy="21602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81" name="Elipse 80"/>
            <p:cNvSpPr/>
            <p:nvPr/>
          </p:nvSpPr>
          <p:spPr>
            <a:xfrm>
              <a:off x="6156176" y="3933056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82" name="Elipse 81"/>
            <p:cNvSpPr/>
            <p:nvPr/>
          </p:nvSpPr>
          <p:spPr>
            <a:xfrm>
              <a:off x="6156176" y="4221088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83" name="Elipse 82"/>
            <p:cNvSpPr/>
            <p:nvPr/>
          </p:nvSpPr>
          <p:spPr>
            <a:xfrm>
              <a:off x="6156176" y="5661248"/>
              <a:ext cx="216024" cy="21602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84" name="Elipse 83"/>
            <p:cNvSpPr/>
            <p:nvPr/>
          </p:nvSpPr>
          <p:spPr>
            <a:xfrm>
              <a:off x="6156176" y="5949280"/>
              <a:ext cx="216024" cy="21602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85" name="Elipse 84"/>
            <p:cNvSpPr/>
            <p:nvPr/>
          </p:nvSpPr>
          <p:spPr>
            <a:xfrm>
              <a:off x="4355976" y="4509120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86" name="Elipse 85"/>
            <p:cNvSpPr/>
            <p:nvPr/>
          </p:nvSpPr>
          <p:spPr>
            <a:xfrm>
              <a:off x="4355976" y="4797152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87" name="Elipse 86"/>
            <p:cNvSpPr/>
            <p:nvPr/>
          </p:nvSpPr>
          <p:spPr>
            <a:xfrm>
              <a:off x="4355976" y="5085184"/>
              <a:ext cx="216024" cy="21602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88" name="Elipse 87"/>
            <p:cNvSpPr/>
            <p:nvPr/>
          </p:nvSpPr>
          <p:spPr>
            <a:xfrm>
              <a:off x="4355976" y="5373216"/>
              <a:ext cx="216024" cy="21602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89" name="Elipse 88"/>
            <p:cNvSpPr/>
            <p:nvPr/>
          </p:nvSpPr>
          <p:spPr>
            <a:xfrm>
              <a:off x="4355976" y="3933056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90" name="Elipse 89"/>
            <p:cNvSpPr/>
            <p:nvPr/>
          </p:nvSpPr>
          <p:spPr>
            <a:xfrm>
              <a:off x="4355976" y="4221088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91" name="Elipse 90"/>
            <p:cNvSpPr/>
            <p:nvPr/>
          </p:nvSpPr>
          <p:spPr>
            <a:xfrm>
              <a:off x="4355976" y="5661248"/>
              <a:ext cx="216024" cy="21602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92" name="Elipse 91"/>
            <p:cNvSpPr/>
            <p:nvPr/>
          </p:nvSpPr>
          <p:spPr>
            <a:xfrm>
              <a:off x="4355976" y="5949280"/>
              <a:ext cx="216024" cy="21602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93" name="Elipse 92"/>
            <p:cNvSpPr/>
            <p:nvPr/>
          </p:nvSpPr>
          <p:spPr>
            <a:xfrm>
              <a:off x="3995936" y="4509120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94" name="Elipse 93"/>
            <p:cNvSpPr/>
            <p:nvPr/>
          </p:nvSpPr>
          <p:spPr>
            <a:xfrm>
              <a:off x="3995936" y="4797152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95" name="Elipse 94"/>
            <p:cNvSpPr/>
            <p:nvPr/>
          </p:nvSpPr>
          <p:spPr>
            <a:xfrm>
              <a:off x="3995936" y="5085184"/>
              <a:ext cx="216024" cy="21602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96" name="Elipse 95"/>
            <p:cNvSpPr/>
            <p:nvPr/>
          </p:nvSpPr>
          <p:spPr>
            <a:xfrm>
              <a:off x="3995936" y="5373216"/>
              <a:ext cx="216024" cy="21602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97" name="Elipse 96"/>
            <p:cNvSpPr/>
            <p:nvPr/>
          </p:nvSpPr>
          <p:spPr>
            <a:xfrm>
              <a:off x="3995936" y="3933056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98" name="Elipse 97"/>
            <p:cNvSpPr/>
            <p:nvPr/>
          </p:nvSpPr>
          <p:spPr>
            <a:xfrm>
              <a:off x="3995936" y="4221088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99" name="Elipse 98"/>
            <p:cNvSpPr/>
            <p:nvPr/>
          </p:nvSpPr>
          <p:spPr>
            <a:xfrm>
              <a:off x="3995936" y="5661248"/>
              <a:ext cx="216024" cy="21602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100" name="Elipse 99"/>
            <p:cNvSpPr/>
            <p:nvPr/>
          </p:nvSpPr>
          <p:spPr>
            <a:xfrm>
              <a:off x="3995936" y="5949280"/>
              <a:ext cx="216024" cy="21602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101" name="Elipse 100"/>
            <p:cNvSpPr/>
            <p:nvPr/>
          </p:nvSpPr>
          <p:spPr>
            <a:xfrm>
              <a:off x="3635896" y="4509120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102" name="Elipse 101"/>
            <p:cNvSpPr/>
            <p:nvPr/>
          </p:nvSpPr>
          <p:spPr>
            <a:xfrm>
              <a:off x="3635896" y="4797152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103" name="Elipse 102"/>
            <p:cNvSpPr/>
            <p:nvPr/>
          </p:nvSpPr>
          <p:spPr>
            <a:xfrm>
              <a:off x="3635896" y="5085184"/>
              <a:ext cx="216024" cy="21602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104" name="Elipse 103"/>
            <p:cNvSpPr/>
            <p:nvPr/>
          </p:nvSpPr>
          <p:spPr>
            <a:xfrm>
              <a:off x="3635896" y="5373216"/>
              <a:ext cx="216024" cy="21602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105" name="Elipse 104"/>
            <p:cNvSpPr/>
            <p:nvPr/>
          </p:nvSpPr>
          <p:spPr>
            <a:xfrm>
              <a:off x="3635896" y="3933056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106" name="Elipse 105"/>
            <p:cNvSpPr/>
            <p:nvPr/>
          </p:nvSpPr>
          <p:spPr>
            <a:xfrm>
              <a:off x="3635896" y="4221088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107" name="Elipse 106"/>
            <p:cNvSpPr/>
            <p:nvPr/>
          </p:nvSpPr>
          <p:spPr>
            <a:xfrm>
              <a:off x="3635896" y="5661248"/>
              <a:ext cx="216024" cy="21602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108" name="Elipse 107"/>
            <p:cNvSpPr/>
            <p:nvPr/>
          </p:nvSpPr>
          <p:spPr>
            <a:xfrm>
              <a:off x="3635896" y="5949280"/>
              <a:ext cx="216024" cy="21602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109" name="Elipse 108"/>
            <p:cNvSpPr/>
            <p:nvPr/>
          </p:nvSpPr>
          <p:spPr>
            <a:xfrm>
              <a:off x="3275856" y="4509120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110" name="Elipse 109"/>
            <p:cNvSpPr/>
            <p:nvPr/>
          </p:nvSpPr>
          <p:spPr>
            <a:xfrm>
              <a:off x="3275856" y="4797152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111" name="Elipse 110"/>
            <p:cNvSpPr/>
            <p:nvPr/>
          </p:nvSpPr>
          <p:spPr>
            <a:xfrm>
              <a:off x="3275856" y="5085184"/>
              <a:ext cx="216024" cy="21602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112" name="Elipse 111"/>
            <p:cNvSpPr/>
            <p:nvPr/>
          </p:nvSpPr>
          <p:spPr>
            <a:xfrm>
              <a:off x="3275856" y="5373216"/>
              <a:ext cx="216024" cy="21602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113" name="Elipse 112"/>
            <p:cNvSpPr/>
            <p:nvPr/>
          </p:nvSpPr>
          <p:spPr>
            <a:xfrm>
              <a:off x="3275856" y="3933056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114" name="Elipse 113"/>
            <p:cNvSpPr/>
            <p:nvPr/>
          </p:nvSpPr>
          <p:spPr>
            <a:xfrm>
              <a:off x="3275856" y="4221088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115" name="Elipse 114"/>
            <p:cNvSpPr/>
            <p:nvPr/>
          </p:nvSpPr>
          <p:spPr>
            <a:xfrm>
              <a:off x="3275856" y="5661248"/>
              <a:ext cx="216024" cy="21602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116" name="Elipse 115"/>
            <p:cNvSpPr/>
            <p:nvPr/>
          </p:nvSpPr>
          <p:spPr>
            <a:xfrm>
              <a:off x="3275856" y="5949280"/>
              <a:ext cx="216024" cy="21602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117" name="Elipse 116"/>
            <p:cNvSpPr/>
            <p:nvPr/>
          </p:nvSpPr>
          <p:spPr>
            <a:xfrm>
              <a:off x="2915816" y="4509120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118" name="Elipse 117"/>
            <p:cNvSpPr/>
            <p:nvPr/>
          </p:nvSpPr>
          <p:spPr>
            <a:xfrm>
              <a:off x="2915816" y="4797152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119" name="Elipse 118"/>
            <p:cNvSpPr/>
            <p:nvPr/>
          </p:nvSpPr>
          <p:spPr>
            <a:xfrm>
              <a:off x="2915816" y="5085184"/>
              <a:ext cx="216024" cy="21602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120" name="Elipse 119"/>
            <p:cNvSpPr/>
            <p:nvPr/>
          </p:nvSpPr>
          <p:spPr>
            <a:xfrm>
              <a:off x="2915816" y="5373216"/>
              <a:ext cx="216024" cy="21602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121" name="Elipse 120"/>
            <p:cNvSpPr/>
            <p:nvPr/>
          </p:nvSpPr>
          <p:spPr>
            <a:xfrm>
              <a:off x="2915816" y="3933056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122" name="Elipse 121"/>
            <p:cNvSpPr/>
            <p:nvPr/>
          </p:nvSpPr>
          <p:spPr>
            <a:xfrm>
              <a:off x="2915816" y="4221088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123" name="Elipse 122"/>
            <p:cNvSpPr/>
            <p:nvPr/>
          </p:nvSpPr>
          <p:spPr>
            <a:xfrm>
              <a:off x="2915816" y="5661248"/>
              <a:ext cx="216024" cy="21602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124" name="Elipse 123"/>
            <p:cNvSpPr/>
            <p:nvPr/>
          </p:nvSpPr>
          <p:spPr>
            <a:xfrm>
              <a:off x="2915816" y="5949280"/>
              <a:ext cx="216024" cy="21602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125" name="Elipse 124"/>
            <p:cNvSpPr/>
            <p:nvPr/>
          </p:nvSpPr>
          <p:spPr>
            <a:xfrm>
              <a:off x="6516216" y="4509120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126" name="Elipse 125"/>
            <p:cNvSpPr/>
            <p:nvPr/>
          </p:nvSpPr>
          <p:spPr>
            <a:xfrm>
              <a:off x="6516216" y="4797152"/>
              <a:ext cx="216024" cy="21602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127" name="Elipse 126"/>
            <p:cNvSpPr/>
            <p:nvPr/>
          </p:nvSpPr>
          <p:spPr>
            <a:xfrm>
              <a:off x="6516216" y="5085184"/>
              <a:ext cx="216024" cy="21602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128" name="Elipse 127"/>
            <p:cNvSpPr/>
            <p:nvPr/>
          </p:nvSpPr>
          <p:spPr>
            <a:xfrm>
              <a:off x="6516216" y="5373216"/>
              <a:ext cx="216024" cy="21602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129" name="Elipse 128"/>
            <p:cNvSpPr/>
            <p:nvPr/>
          </p:nvSpPr>
          <p:spPr>
            <a:xfrm>
              <a:off x="6516216" y="3933056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130" name="Elipse 129"/>
            <p:cNvSpPr/>
            <p:nvPr/>
          </p:nvSpPr>
          <p:spPr>
            <a:xfrm>
              <a:off x="6516216" y="4221088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131" name="Elipse 130"/>
            <p:cNvSpPr/>
            <p:nvPr/>
          </p:nvSpPr>
          <p:spPr>
            <a:xfrm>
              <a:off x="6516216" y="5661248"/>
              <a:ext cx="216024" cy="21602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  <p:sp>
          <p:nvSpPr>
            <p:cNvPr id="132" name="Elipse 131"/>
            <p:cNvSpPr/>
            <p:nvPr/>
          </p:nvSpPr>
          <p:spPr>
            <a:xfrm>
              <a:off x="6516216" y="5949280"/>
              <a:ext cx="216024" cy="21602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350"/>
            </a:p>
          </p:txBody>
        </p:sp>
      </p:grpSp>
      <p:sp>
        <p:nvSpPr>
          <p:cNvPr id="30" name="CaixaDeTexto 127"/>
          <p:cNvSpPr txBox="1"/>
          <p:nvPr/>
        </p:nvSpPr>
        <p:spPr>
          <a:xfrm>
            <a:off x="4969703" y="4438912"/>
            <a:ext cx="1063827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825" b="1" dirty="0" err="1">
                <a:solidFill>
                  <a:srgbClr val="FF0000"/>
                </a:solidFill>
              </a:rPr>
              <a:t>Triplex</a:t>
            </a:r>
            <a:r>
              <a:rPr lang="pt-BR" sz="825" b="1" dirty="0">
                <a:solidFill>
                  <a:srgbClr val="FF0000"/>
                </a:solidFill>
              </a:rPr>
              <a:t> de Detecção </a:t>
            </a:r>
            <a:r>
              <a:rPr lang="pt-BR" sz="825" b="1" dirty="0" err="1">
                <a:solidFill>
                  <a:srgbClr val="FF0000"/>
                </a:solidFill>
              </a:rPr>
              <a:t>Fal</a:t>
            </a:r>
            <a:r>
              <a:rPr lang="pt-BR" sz="825" b="1" dirty="0">
                <a:solidFill>
                  <a:srgbClr val="FF0000"/>
                </a:solidFill>
              </a:rPr>
              <a:t>/</a:t>
            </a:r>
            <a:r>
              <a:rPr lang="pt-BR" sz="825" b="1" dirty="0" err="1">
                <a:solidFill>
                  <a:srgbClr val="FF0000"/>
                </a:solidFill>
              </a:rPr>
              <a:t>Viv</a:t>
            </a:r>
            <a:r>
              <a:rPr lang="pt-BR" sz="825" b="1" dirty="0">
                <a:solidFill>
                  <a:srgbClr val="FF0000"/>
                </a:solidFill>
              </a:rPr>
              <a:t>/RNP</a:t>
            </a:r>
          </a:p>
        </p:txBody>
      </p:sp>
      <p:sp>
        <p:nvSpPr>
          <p:cNvPr id="31" name="CaixaDeTexto 128"/>
          <p:cNvSpPr txBox="1"/>
          <p:nvPr/>
        </p:nvSpPr>
        <p:spPr>
          <a:xfrm>
            <a:off x="4985996" y="5032978"/>
            <a:ext cx="1063827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825" b="1" dirty="0" err="1">
                <a:solidFill>
                  <a:srgbClr val="0070C0"/>
                </a:solidFill>
              </a:rPr>
              <a:t>Triplex</a:t>
            </a:r>
            <a:r>
              <a:rPr lang="pt-BR" sz="825" b="1" dirty="0">
                <a:solidFill>
                  <a:srgbClr val="0070C0"/>
                </a:solidFill>
              </a:rPr>
              <a:t> de Detecção Mal/Ova/RNP</a:t>
            </a:r>
          </a:p>
        </p:txBody>
      </p:sp>
      <p:sp>
        <p:nvSpPr>
          <p:cNvPr id="32" name="Colchete esquerdo 31"/>
          <p:cNvSpPr/>
          <p:nvPr/>
        </p:nvSpPr>
        <p:spPr>
          <a:xfrm>
            <a:off x="6049823" y="4924095"/>
            <a:ext cx="108012" cy="540060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825"/>
          </a:p>
        </p:txBody>
      </p:sp>
      <p:sp>
        <p:nvSpPr>
          <p:cNvPr id="33" name="Colchete esquerdo 32"/>
          <p:cNvSpPr/>
          <p:nvPr/>
        </p:nvSpPr>
        <p:spPr>
          <a:xfrm rot="16200000" flipH="1">
            <a:off x="6474807" y="4129047"/>
            <a:ext cx="108011" cy="293954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825"/>
          </a:p>
        </p:txBody>
      </p:sp>
      <p:sp>
        <p:nvSpPr>
          <p:cNvPr id="34" name="Colchete esquerdo 33"/>
          <p:cNvSpPr/>
          <p:nvPr/>
        </p:nvSpPr>
        <p:spPr>
          <a:xfrm>
            <a:off x="6049823" y="4330029"/>
            <a:ext cx="108012" cy="540060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825"/>
          </a:p>
        </p:txBody>
      </p:sp>
      <p:sp>
        <p:nvSpPr>
          <p:cNvPr id="35" name="CaixaDeTexto 133"/>
          <p:cNvSpPr txBox="1"/>
          <p:nvPr/>
        </p:nvSpPr>
        <p:spPr>
          <a:xfrm>
            <a:off x="5948570" y="3960689"/>
            <a:ext cx="140415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825" b="1" dirty="0"/>
              <a:t>Amostra Pura e diluída 1:5</a:t>
            </a:r>
          </a:p>
        </p:txBody>
      </p:sp>
    </p:spTree>
    <p:extLst>
      <p:ext uri="{BB962C8B-B14F-4D97-AF65-F5344CB8AC3E}">
        <p14:creationId xmlns:p14="http://schemas.microsoft.com/office/powerpoint/2010/main" val="277707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0308" y="2654486"/>
            <a:ext cx="4870450" cy="733823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66FF"/>
                </a:solidFill>
              </a:rPr>
              <a:t>PROJETO CYCLOSPORA</a:t>
            </a:r>
            <a:endParaRPr lang="pt-BR" b="1" dirty="0">
              <a:solidFill>
                <a:srgbClr val="0066FF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1386" y="3500421"/>
            <a:ext cx="4998381" cy="2101608"/>
          </a:xfrm>
        </p:spPr>
        <p:txBody>
          <a:bodyPr>
            <a:normAutofit fontScale="47500" lnSpcReduction="20000"/>
          </a:bodyPr>
          <a:lstStyle/>
          <a:p>
            <a:r>
              <a:rPr lang="pt-BR" sz="1950" b="1" dirty="0"/>
              <a:t>PADRONIZAÇÃO DA REAÇÃO GELIFICADA</a:t>
            </a:r>
          </a:p>
          <a:p>
            <a:endParaRPr lang="pt-BR" b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pt-BR" sz="4350" b="1" dirty="0">
              <a:solidFill>
                <a:srgbClr val="0066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70000"/>
              </a:lnSpc>
              <a:spcBef>
                <a:spcPct val="0"/>
              </a:spcBef>
            </a:pPr>
            <a:r>
              <a:rPr lang="pt-BR" sz="3300" b="1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PRODUÇÃO DE REAÇÕES DE AMPLIFICAÇÃO </a:t>
            </a:r>
          </a:p>
          <a:p>
            <a:pPr>
              <a:lnSpc>
                <a:spcPct val="170000"/>
              </a:lnSpc>
              <a:spcBef>
                <a:spcPct val="0"/>
              </a:spcBef>
            </a:pPr>
            <a:r>
              <a:rPr lang="pt-BR" sz="3300" b="1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PARA REDE DE VIGILÂNCIA EPIDEMIOLÓGICA DOS ESTADOS UNIDOS</a:t>
            </a:r>
            <a:endParaRPr lang="pt-BR" sz="4350" b="1" dirty="0">
              <a:solidFill>
                <a:srgbClr val="0066FF"/>
              </a:solidFill>
              <a:latin typeface="+mj-lt"/>
              <a:ea typeface="+mj-ea"/>
              <a:cs typeface="+mj-cs"/>
            </a:endParaRPr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 smtClean="0"/>
          </a:p>
        </p:txBody>
      </p:sp>
      <p:pic>
        <p:nvPicPr>
          <p:cNvPr id="1026" name="Picture 2" descr="Life cycle of Cyclospora cayetanens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03" y="918058"/>
            <a:ext cx="1655260" cy="243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ur Cyclospora oocysts from fresh stool stained using a modified acid-fast stai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338" y="1307480"/>
            <a:ext cx="1241289" cy="106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States Reporting Cyclospora Infection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874" y="3500422"/>
            <a:ext cx="3452833" cy="246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6223" y="1196986"/>
            <a:ext cx="634221" cy="745976"/>
          </a:xfrm>
          <a:prstGeom prst="rect">
            <a:avLst/>
          </a:prstGeom>
        </p:spPr>
      </p:pic>
      <p:pic>
        <p:nvPicPr>
          <p:cNvPr id="10" name="Picture 7" descr="CDC 24/7: Saving Lives. Protecting People. Saving Money through Prevention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76" y="1209463"/>
            <a:ext cx="1375749" cy="79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Logo I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704" y="1230066"/>
            <a:ext cx="865088" cy="712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670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836712"/>
            <a:ext cx="8038510" cy="361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06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00213"/>
            <a:ext cx="8920163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ítulo 1"/>
          <p:cNvSpPr txBox="1">
            <a:spLocks/>
          </p:cNvSpPr>
          <p:nvPr/>
        </p:nvSpPr>
        <p:spPr bwMode="auto">
          <a:xfrm>
            <a:off x="-114300" y="115888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International consensus MDX for Chaga’ s disease</a:t>
            </a:r>
          </a:p>
        </p:txBody>
      </p:sp>
    </p:spTree>
    <p:extLst>
      <p:ext uri="{BB962C8B-B14F-4D97-AF65-F5344CB8AC3E}">
        <p14:creationId xmlns:p14="http://schemas.microsoft.com/office/powerpoint/2010/main" val="2502384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0"/>
            <a:ext cx="5760640" cy="316835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868" y="548680"/>
            <a:ext cx="3266132" cy="173647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3344278"/>
            <a:ext cx="6218659" cy="347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60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PodiTro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36004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4" descr="http://www.poditrodi.org/images/karte%20beide_flagge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8524875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8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1"/>
          <p:cNvSpPr txBox="1">
            <a:spLocks noChangeArrowheads="1"/>
          </p:cNvSpPr>
          <p:nvPr/>
        </p:nvSpPr>
        <p:spPr bwMode="auto">
          <a:xfrm>
            <a:off x="0" y="16288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400" dirty="0" err="1"/>
              <a:t>Nucleic</a:t>
            </a:r>
            <a:r>
              <a:rPr lang="pt-BR" altLang="pt-BR" sz="2400" dirty="0"/>
              <a:t> </a:t>
            </a:r>
            <a:r>
              <a:rPr lang="pt-BR" altLang="pt-BR" sz="2400" dirty="0" err="1"/>
              <a:t>acid</a:t>
            </a:r>
            <a:r>
              <a:rPr lang="pt-BR" altLang="pt-BR" sz="2400" dirty="0"/>
              <a:t> </a:t>
            </a:r>
            <a:r>
              <a:rPr lang="pt-BR" altLang="pt-BR" sz="2400" dirty="0" err="1"/>
              <a:t>extraction</a:t>
            </a:r>
            <a:r>
              <a:rPr lang="pt-BR" altLang="pt-BR" sz="2400" dirty="0"/>
              <a:t> </a:t>
            </a:r>
            <a:r>
              <a:rPr lang="pt-BR" altLang="pt-BR" sz="2400" dirty="0" err="1"/>
              <a:t>integration</a:t>
            </a:r>
            <a:r>
              <a:rPr lang="pt-BR" altLang="pt-BR" sz="2400" dirty="0"/>
              <a:t> </a:t>
            </a:r>
          </a:p>
          <a:p>
            <a:pPr algn="ctr"/>
            <a:r>
              <a:rPr lang="pt-BR" altLang="pt-BR" sz="2400" dirty="0"/>
              <a:t>(ENAS/</a:t>
            </a:r>
            <a:r>
              <a:rPr lang="pt-BR" altLang="pt-BR" sz="2400" dirty="0" err="1"/>
              <a:t>Frauhnhofer</a:t>
            </a:r>
            <a:r>
              <a:rPr lang="pt-BR" altLang="pt-BR" sz="2400" dirty="0"/>
              <a:t>)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3049368"/>
            <a:ext cx="360045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CaixaDeTexto 1"/>
          <p:cNvSpPr txBox="1">
            <a:spLocks noChangeArrowheads="1"/>
          </p:cNvSpPr>
          <p:nvPr/>
        </p:nvSpPr>
        <p:spPr bwMode="auto">
          <a:xfrm>
            <a:off x="34925" y="11969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800" b="1"/>
              <a:t>Perspectives</a:t>
            </a:r>
          </a:p>
        </p:txBody>
      </p:sp>
      <p:pic>
        <p:nvPicPr>
          <p:cNvPr id="29708" name="Picture 5" descr="logo fiocru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50" y="76200"/>
            <a:ext cx="7556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9" name="Line 10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29710" name="Imagem 9" descr="LOgotipo ICC arte fina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0"/>
            <a:ext cx="12954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2316871" y="5481418"/>
            <a:ext cx="18557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200" dirty="0" err="1"/>
              <a:t>Morschhauser</a:t>
            </a:r>
            <a:r>
              <a:rPr lang="es-ES" sz="1200" dirty="0"/>
              <a:t> </a:t>
            </a:r>
            <a:r>
              <a:rPr lang="es-ES" sz="1200" i="1" dirty="0"/>
              <a:t>et al</a:t>
            </a:r>
            <a:r>
              <a:rPr lang="es-ES" sz="1200" dirty="0"/>
              <a:t> 2012</a:t>
            </a:r>
            <a:endParaRPr lang="pt-BR" sz="12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18" y="3049368"/>
            <a:ext cx="4619161" cy="1361040"/>
          </a:xfrm>
          <a:prstGeom prst="rect">
            <a:avLst/>
          </a:prstGeom>
        </p:spPr>
      </p:pic>
      <p:pic>
        <p:nvPicPr>
          <p:cNvPr id="14" name="Picture 2" descr="C:\Users\adcosta\Alexandre\Logos\logo old IBM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342" y="44624"/>
            <a:ext cx="1300162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66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" y="239714"/>
            <a:ext cx="9143999" cy="719137"/>
          </a:xfrm>
          <a:prstGeom prst="rect">
            <a:avLst/>
          </a:prstGeom>
          <a:gradFill rotWithShape="1">
            <a:gsLst>
              <a:gs pos="0">
                <a:srgbClr val="102ECD"/>
              </a:gs>
              <a:gs pos="100000">
                <a:srgbClr val="FFFFFF">
                  <a:alpha val="4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4" y="274638"/>
            <a:ext cx="8675686" cy="633412"/>
          </a:xfrm>
        </p:spPr>
        <p:txBody>
          <a:bodyPr lIns="64291" tIns="32146" rIns="64291" bIns="32146" anchor="t"/>
          <a:lstStyle/>
          <a:p>
            <a:pPr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Estratégia FIOCRUZ 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386808"/>
            <a:ext cx="9143999" cy="4681537"/>
          </a:xfrm>
        </p:spPr>
        <p:txBody>
          <a:bodyPr lIns="91435" tIns="45718" rIns="91435" bIns="45718"/>
          <a:lstStyle/>
          <a:p>
            <a:pPr algn="just">
              <a:lnSpc>
                <a:spcPct val="85000"/>
              </a:lnSpc>
              <a:spcBef>
                <a:spcPct val="60000"/>
              </a:spcBef>
              <a:buFontTx/>
              <a:buNone/>
            </a:pPr>
            <a:r>
              <a:rPr lang="pt-BR" sz="2400" b="1" dirty="0" smtClean="0">
                <a:solidFill>
                  <a:srgbClr val="0033CC"/>
                </a:solidFill>
              </a:rPr>
              <a:t>Desenvolver competência tecnológica e industrial na área de biologia molecular e diagnostico em Boas Praticas de Fabricação. </a:t>
            </a:r>
          </a:p>
          <a:p>
            <a:pPr algn="just">
              <a:lnSpc>
                <a:spcPct val="85000"/>
              </a:lnSpc>
              <a:spcBef>
                <a:spcPct val="60000"/>
              </a:spcBef>
              <a:buFontTx/>
              <a:buNone/>
            </a:pPr>
            <a:r>
              <a:rPr lang="pt-BR" sz="2400" b="1" dirty="0" smtClean="0">
                <a:solidFill>
                  <a:srgbClr val="0033CC"/>
                </a:solidFill>
              </a:rPr>
              <a:t>Elaborar e aplicar estratégias viáveis para implementação na nos Laboratórios públicos (fornecimento Global de insumos equipamentos, treinamento e assistência Técnica)</a:t>
            </a:r>
          </a:p>
          <a:p>
            <a:pPr algn="just">
              <a:lnSpc>
                <a:spcPct val="85000"/>
              </a:lnSpc>
              <a:spcBef>
                <a:spcPct val="60000"/>
              </a:spcBef>
              <a:buFontTx/>
              <a:buNone/>
            </a:pPr>
            <a:r>
              <a:rPr lang="pt-BR" sz="2400" b="1" dirty="0" smtClean="0">
                <a:solidFill>
                  <a:srgbClr val="0033CC"/>
                </a:solidFill>
              </a:rPr>
              <a:t>Atendimento simultâneo a  Grandes programas do Ministério da Saúde  (</a:t>
            </a:r>
            <a:r>
              <a:rPr lang="pt-BR" sz="2400" b="1" dirty="0" err="1" smtClean="0">
                <a:solidFill>
                  <a:srgbClr val="0033CC"/>
                </a:solidFill>
              </a:rPr>
              <a:t>ex</a:t>
            </a:r>
            <a:r>
              <a:rPr lang="pt-BR" sz="2400" b="1" dirty="0" smtClean="0">
                <a:solidFill>
                  <a:srgbClr val="0033CC"/>
                </a:solidFill>
              </a:rPr>
              <a:t> </a:t>
            </a:r>
            <a:r>
              <a:rPr lang="pt-BR" sz="2400" b="1" dirty="0" err="1" smtClean="0">
                <a:solidFill>
                  <a:srgbClr val="0033CC"/>
                </a:solidFill>
              </a:rPr>
              <a:t>Hemorrede</a:t>
            </a:r>
            <a:r>
              <a:rPr lang="pt-BR" sz="2400" b="1" dirty="0" smtClean="0">
                <a:solidFill>
                  <a:srgbClr val="0033CC"/>
                </a:solidFill>
              </a:rPr>
              <a:t> Publica), assim como demanda estratégicas de testes de pouca demanda,  mas de  importância sanitária.</a:t>
            </a:r>
          </a:p>
          <a:p>
            <a:pPr algn="just">
              <a:lnSpc>
                <a:spcPct val="85000"/>
              </a:lnSpc>
              <a:spcBef>
                <a:spcPct val="60000"/>
              </a:spcBef>
              <a:buFontTx/>
              <a:buNone/>
            </a:pPr>
            <a:r>
              <a:rPr lang="pt-BR" sz="2400" b="1" dirty="0" smtClean="0">
                <a:solidFill>
                  <a:srgbClr val="0033CC"/>
                </a:solidFill>
              </a:rPr>
              <a:t>Parcerias Internacionais para desenvolvimento e produção (</a:t>
            </a:r>
            <a:r>
              <a:rPr lang="pt-BR" sz="2400" b="1" dirty="0" err="1" smtClean="0">
                <a:solidFill>
                  <a:srgbClr val="0033CC"/>
                </a:solidFill>
              </a:rPr>
              <a:t>Fraunhofer</a:t>
            </a:r>
            <a:r>
              <a:rPr lang="pt-BR" sz="2400" b="1" dirty="0" smtClean="0">
                <a:solidFill>
                  <a:srgbClr val="0033CC"/>
                </a:solidFill>
              </a:rPr>
              <a:t>, CDC </a:t>
            </a:r>
            <a:r>
              <a:rPr lang="pt-BR" sz="2400" b="1" dirty="0" err="1" smtClean="0">
                <a:solidFill>
                  <a:srgbClr val="0033CC"/>
                </a:solidFill>
              </a:rPr>
              <a:t>etc</a:t>
            </a:r>
            <a:r>
              <a:rPr lang="pt-BR" sz="2400" b="1" dirty="0" smtClean="0">
                <a:solidFill>
                  <a:srgbClr val="0033CC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420938"/>
            <a:ext cx="4179888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84984"/>
            <a:ext cx="242728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CaixaDeTexto 9"/>
          <p:cNvSpPr txBox="1">
            <a:spLocks noChangeArrowheads="1"/>
          </p:cNvSpPr>
          <p:nvPr/>
        </p:nvSpPr>
        <p:spPr bwMode="auto">
          <a:xfrm>
            <a:off x="0" y="1325563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pt-BR" sz="2800" b="1"/>
              <a:t>Portable qPCR equipment</a:t>
            </a:r>
          </a:p>
          <a:p>
            <a:pPr algn="ctr" eaLnBrk="1" hangingPunct="1"/>
            <a:r>
              <a:rPr lang="en-US" altLang="pt-BR" sz="2000" b="1"/>
              <a:t>(but needs laptop)</a:t>
            </a:r>
            <a:endParaRPr lang="pt-BR" altLang="pt-BR" sz="2000" b="1"/>
          </a:p>
        </p:txBody>
      </p:sp>
      <p:pic>
        <p:nvPicPr>
          <p:cNvPr id="50181" name="Picture 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5563"/>
            <a:ext cx="16764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5" descr="logo fiocru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76200"/>
            <a:ext cx="755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Line 10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50184" name="Imagem 9" descr="LOgotipo ICC arte fina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12954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77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aixaDeTexto 2"/>
          <p:cNvSpPr txBox="1">
            <a:spLocks noChangeArrowheads="1"/>
          </p:cNvSpPr>
          <p:nvPr/>
        </p:nvSpPr>
        <p:spPr bwMode="auto">
          <a:xfrm>
            <a:off x="684213" y="333375"/>
            <a:ext cx="61198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Procedimento Experimental</a:t>
            </a:r>
          </a:p>
        </p:txBody>
      </p:sp>
      <p:sp>
        <p:nvSpPr>
          <p:cNvPr id="54275" name="CaixaDeTexto 3"/>
          <p:cNvSpPr txBox="1">
            <a:spLocks noChangeArrowheads="1"/>
          </p:cNvSpPr>
          <p:nvPr/>
        </p:nvSpPr>
        <p:spPr bwMode="auto">
          <a:xfrm>
            <a:off x="827088" y="1989138"/>
            <a:ext cx="1924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b="1"/>
              <a:t>Extração de DNA</a:t>
            </a:r>
          </a:p>
          <a:p>
            <a:pPr eaLnBrk="1" hangingPunct="1"/>
            <a:r>
              <a:rPr lang="pt-BR" altLang="pt-BR"/>
              <a:t>10</a:t>
            </a:r>
            <a:r>
              <a:rPr lang="pt-BR" altLang="pt-BR" baseline="30000"/>
              <a:t>7</a:t>
            </a:r>
            <a:r>
              <a:rPr lang="pt-BR" altLang="pt-BR"/>
              <a:t> epimastigotas</a:t>
            </a:r>
          </a:p>
        </p:txBody>
      </p:sp>
      <p:pic>
        <p:nvPicPr>
          <p:cNvPr id="54276" name="Picture 2" descr="http://www.fiocruz.br/chagas/media/Mic%20optica%20menor%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08275"/>
            <a:ext cx="2589212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CaixaDeTexto 4"/>
          <p:cNvSpPr txBox="1">
            <a:spLocks noChangeArrowheads="1"/>
          </p:cNvSpPr>
          <p:nvPr/>
        </p:nvSpPr>
        <p:spPr bwMode="auto">
          <a:xfrm>
            <a:off x="827088" y="4797425"/>
            <a:ext cx="1733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FF0000"/>
                </a:solidFill>
              </a:rPr>
              <a:t>FONTE </a:t>
            </a:r>
            <a:r>
              <a:rPr lang="pt-BR" altLang="pt-BR" sz="1400" b="1"/>
              <a:t>Portal Fiocruz</a:t>
            </a:r>
          </a:p>
        </p:txBody>
      </p:sp>
      <p:sp>
        <p:nvSpPr>
          <p:cNvPr id="54278" name="CaixaDeTexto 5"/>
          <p:cNvSpPr txBox="1">
            <a:spLocks noChangeArrowheads="1"/>
          </p:cNvSpPr>
          <p:nvPr/>
        </p:nvSpPr>
        <p:spPr bwMode="auto">
          <a:xfrm>
            <a:off x="3954463" y="2060575"/>
            <a:ext cx="2828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b="1"/>
              <a:t>Diluições em PBS: 10</a:t>
            </a:r>
            <a:r>
              <a:rPr lang="pt-BR" altLang="pt-BR" b="1" baseline="30000"/>
              <a:t>7</a:t>
            </a:r>
            <a:r>
              <a:rPr lang="pt-BR" altLang="pt-BR" b="1"/>
              <a:t> – 10</a:t>
            </a:r>
            <a:r>
              <a:rPr lang="pt-BR" altLang="pt-BR" b="1" baseline="30000"/>
              <a:t>-1</a:t>
            </a:r>
          </a:p>
          <a:p>
            <a:pPr eaLnBrk="1" hangingPunct="1"/>
            <a:r>
              <a:rPr lang="pt-BR" altLang="pt-BR" b="1"/>
              <a:t>Fator diluição 1:10</a:t>
            </a:r>
          </a:p>
        </p:txBody>
      </p:sp>
      <p:pic>
        <p:nvPicPr>
          <p:cNvPr id="54279" name="Picture 4" descr="http://images.all-free-download.com/images/graphiclarge/rmix_eppendorf_tube_closed_1169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708275"/>
            <a:ext cx="3455988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0" name="CaixaDeTexto 7"/>
          <p:cNvSpPr txBox="1">
            <a:spLocks noChangeArrowheads="1"/>
          </p:cNvSpPr>
          <p:nvPr/>
        </p:nvSpPr>
        <p:spPr bwMode="auto">
          <a:xfrm>
            <a:off x="4356100" y="4292600"/>
            <a:ext cx="32099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/>
              <a:t>  10</a:t>
            </a:r>
            <a:r>
              <a:rPr lang="pt-BR" altLang="pt-BR" baseline="30000"/>
              <a:t>6</a:t>
            </a:r>
            <a:r>
              <a:rPr lang="pt-BR" altLang="pt-BR"/>
              <a:t>          10</a:t>
            </a:r>
            <a:r>
              <a:rPr lang="pt-BR" altLang="pt-BR" baseline="30000"/>
              <a:t>5</a:t>
            </a:r>
            <a:r>
              <a:rPr lang="pt-BR" altLang="pt-BR"/>
              <a:t>          10</a:t>
            </a:r>
            <a:r>
              <a:rPr lang="pt-BR" altLang="pt-BR" baseline="30000"/>
              <a:t>4</a:t>
            </a:r>
            <a:r>
              <a:rPr lang="pt-BR" altLang="pt-BR"/>
              <a:t>          10</a:t>
            </a:r>
            <a:r>
              <a:rPr lang="pt-BR" altLang="pt-BR" baseline="30000"/>
              <a:t>3</a:t>
            </a:r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eaLnBrk="1" hangingPunct="1"/>
            <a:r>
              <a:rPr lang="pt-BR" altLang="pt-BR"/>
              <a:t>10</a:t>
            </a:r>
            <a:r>
              <a:rPr lang="pt-BR" altLang="pt-BR" baseline="30000"/>
              <a:t>2</a:t>
            </a:r>
            <a:r>
              <a:rPr lang="pt-BR" altLang="pt-BR"/>
              <a:t>            10</a:t>
            </a:r>
            <a:r>
              <a:rPr lang="pt-BR" altLang="pt-BR" baseline="30000"/>
              <a:t>1 </a:t>
            </a:r>
            <a:r>
              <a:rPr lang="pt-BR" altLang="pt-BR"/>
              <a:t>         10</a:t>
            </a:r>
            <a:r>
              <a:rPr lang="pt-BR" altLang="pt-BR" baseline="30000"/>
              <a:t>0</a:t>
            </a:r>
            <a:r>
              <a:rPr lang="pt-BR" altLang="pt-BR"/>
              <a:t>          10</a:t>
            </a:r>
            <a:r>
              <a:rPr lang="pt-BR" altLang="pt-BR" baseline="30000"/>
              <a:t>-1</a:t>
            </a:r>
          </a:p>
        </p:txBody>
      </p:sp>
      <p:sp>
        <p:nvSpPr>
          <p:cNvPr id="9" name="Estrela de 7 Pontos 8"/>
          <p:cNvSpPr/>
          <p:nvPr/>
        </p:nvSpPr>
        <p:spPr>
          <a:xfrm>
            <a:off x="5940425" y="2635250"/>
            <a:ext cx="287338" cy="217488"/>
          </a:xfrm>
          <a:prstGeom prst="star7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4282" name="Picture 2" descr="C:\Users\adcosta\Alexandre\Logos\logo old IBM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44450"/>
            <a:ext cx="1300162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91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aixaDeTexto 2"/>
          <p:cNvSpPr txBox="1">
            <a:spLocks noChangeArrowheads="1"/>
          </p:cNvSpPr>
          <p:nvPr/>
        </p:nvSpPr>
        <p:spPr bwMode="auto">
          <a:xfrm>
            <a:off x="684213" y="333375"/>
            <a:ext cx="61198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Resultados e Discussão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25538"/>
            <a:ext cx="464185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CaixaDeTexto 4"/>
          <p:cNvSpPr txBox="1">
            <a:spLocks noChangeArrowheads="1"/>
          </p:cNvSpPr>
          <p:nvPr/>
        </p:nvSpPr>
        <p:spPr bwMode="auto">
          <a:xfrm>
            <a:off x="2290763" y="912813"/>
            <a:ext cx="2808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/>
              <a:t>3 experimentos distintos</a:t>
            </a:r>
          </a:p>
        </p:txBody>
      </p:sp>
      <p:sp>
        <p:nvSpPr>
          <p:cNvPr id="55301" name="CaixaDeTexto 6"/>
          <p:cNvSpPr txBox="1">
            <a:spLocks noChangeArrowheads="1"/>
          </p:cNvSpPr>
          <p:nvPr/>
        </p:nvSpPr>
        <p:spPr bwMode="auto">
          <a:xfrm>
            <a:off x="6126163" y="1281113"/>
            <a:ext cx="175101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/>
              <a:t>ABI7500</a:t>
            </a:r>
          </a:p>
          <a:p>
            <a:pPr eaLnBrk="1" hangingPunct="1"/>
            <a:r>
              <a:rPr lang="pt-BR" altLang="pt-BR"/>
              <a:t>Eficiência: 98,2%</a:t>
            </a:r>
          </a:p>
          <a:p>
            <a:pPr eaLnBrk="1" hangingPunct="1"/>
            <a:endParaRPr lang="pt-BR" altLang="pt-BR"/>
          </a:p>
          <a:p>
            <a:pPr eaLnBrk="1" hangingPunct="1"/>
            <a:r>
              <a:rPr lang="pt-BR" altLang="pt-BR"/>
              <a:t>Q3</a:t>
            </a:r>
          </a:p>
          <a:p>
            <a:pPr eaLnBrk="1" hangingPunct="1"/>
            <a:r>
              <a:rPr lang="pt-BR" altLang="pt-BR"/>
              <a:t>Eficiência: 97,4%</a:t>
            </a:r>
          </a:p>
          <a:p>
            <a:pPr eaLnBrk="1" hangingPunct="1"/>
            <a:endParaRPr lang="pt-BR" altLang="pt-BR"/>
          </a:p>
        </p:txBody>
      </p:sp>
      <p:pic>
        <p:nvPicPr>
          <p:cNvPr id="553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6"/>
          <a:stretch>
            <a:fillRect/>
          </a:stretch>
        </p:blipFill>
        <p:spPr bwMode="auto">
          <a:xfrm>
            <a:off x="107950" y="3500438"/>
            <a:ext cx="8605838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CaixaDeTexto 7"/>
          <p:cNvSpPr txBox="1">
            <a:spLocks noChangeArrowheads="1"/>
          </p:cNvSpPr>
          <p:nvPr/>
        </p:nvSpPr>
        <p:spPr bwMode="auto">
          <a:xfrm>
            <a:off x="1476375" y="3500438"/>
            <a:ext cx="5524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/>
              <a:t>ABI7500                                                                                 Q3</a:t>
            </a:r>
          </a:p>
        </p:txBody>
      </p:sp>
      <p:pic>
        <p:nvPicPr>
          <p:cNvPr id="55304" name="Picture 2" descr="C:\Users\adcosta\Alexandre\Logos\logo old IBM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44450"/>
            <a:ext cx="1300162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75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aixaDeTexto 1"/>
          <p:cNvSpPr txBox="1">
            <a:spLocks noChangeArrowheads="1"/>
          </p:cNvSpPr>
          <p:nvPr/>
        </p:nvSpPr>
        <p:spPr bwMode="auto">
          <a:xfrm>
            <a:off x="0" y="11969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Future equipment?</a:t>
            </a:r>
          </a:p>
        </p:txBody>
      </p:sp>
      <p:pic>
        <p:nvPicPr>
          <p:cNvPr id="52227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2430463"/>
            <a:ext cx="3589337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349500"/>
            <a:ext cx="3811587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941888"/>
            <a:ext cx="2881312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941888"/>
            <a:ext cx="1690688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2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5563"/>
            <a:ext cx="16764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5" descr="logo fiocruz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76200"/>
            <a:ext cx="755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3" name="Line 10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52234" name="Imagem 9" descr="LOgotipo ICC arte final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12954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5" name="Rectangle 14"/>
          <p:cNvSpPr>
            <a:spLocks noChangeArrowheads="1"/>
          </p:cNvSpPr>
          <p:nvPr/>
        </p:nvSpPr>
        <p:spPr bwMode="auto">
          <a:xfrm>
            <a:off x="468313" y="1990725"/>
            <a:ext cx="790575" cy="360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pt-BR"/>
              <a:t>2013</a:t>
            </a:r>
            <a:endParaRPr lang="pt-BR" altLang="pt-BR"/>
          </a:p>
        </p:txBody>
      </p:sp>
      <p:sp>
        <p:nvSpPr>
          <p:cNvPr id="52236" name="Rectangle 16"/>
          <p:cNvSpPr>
            <a:spLocks noChangeArrowheads="1"/>
          </p:cNvSpPr>
          <p:nvPr/>
        </p:nvSpPr>
        <p:spPr bwMode="auto">
          <a:xfrm>
            <a:off x="4718050" y="1989138"/>
            <a:ext cx="790575" cy="3603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pt-BR"/>
              <a:t>2015?</a:t>
            </a:r>
            <a:endParaRPr lang="pt-BR" altLang="pt-BR"/>
          </a:p>
        </p:txBody>
      </p:sp>
      <p:sp>
        <p:nvSpPr>
          <p:cNvPr id="52237" name="CaixaDeTexto 1"/>
          <p:cNvSpPr txBox="1">
            <a:spLocks noChangeArrowheads="1"/>
          </p:cNvSpPr>
          <p:nvPr/>
        </p:nvSpPr>
        <p:spPr bwMode="auto">
          <a:xfrm>
            <a:off x="1262063" y="1989138"/>
            <a:ext cx="1327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1400"/>
              <a:t>(needs laptop)</a:t>
            </a:r>
          </a:p>
        </p:txBody>
      </p:sp>
      <p:sp>
        <p:nvSpPr>
          <p:cNvPr id="52238" name="CaixaDeTexto 13"/>
          <p:cNvSpPr txBox="1">
            <a:spLocks noChangeArrowheads="1"/>
          </p:cNvSpPr>
          <p:nvPr/>
        </p:nvSpPr>
        <p:spPr bwMode="auto">
          <a:xfrm>
            <a:off x="5549900" y="1989138"/>
            <a:ext cx="1685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1400"/>
              <a:t>(no need of laptop)</a:t>
            </a:r>
          </a:p>
        </p:txBody>
      </p:sp>
      <p:cxnSp>
        <p:nvCxnSpPr>
          <p:cNvPr id="4" name="Conector de seta reta 3"/>
          <p:cNvCxnSpPr/>
          <p:nvPr/>
        </p:nvCxnSpPr>
        <p:spPr>
          <a:xfrm flipV="1">
            <a:off x="2987675" y="4941888"/>
            <a:ext cx="0" cy="5032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1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293911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5" descr="logo fiocru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309786"/>
            <a:ext cx="5667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Line 10"/>
          <p:cNvSpPr>
            <a:spLocks noChangeShapeType="1"/>
          </p:cNvSpPr>
          <p:nvPr/>
        </p:nvSpPr>
        <p:spPr bwMode="auto">
          <a:xfrm>
            <a:off x="1143000" y="1052736"/>
            <a:ext cx="685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pic>
        <p:nvPicPr>
          <p:cNvPr id="5325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284734"/>
            <a:ext cx="30003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1278384"/>
            <a:ext cx="3011488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o 7"/>
          <p:cNvGrpSpPr/>
          <p:nvPr/>
        </p:nvGrpSpPr>
        <p:grpSpPr>
          <a:xfrm>
            <a:off x="3131841" y="3511822"/>
            <a:ext cx="2402978" cy="3229546"/>
            <a:chOff x="242888" y="4232275"/>
            <a:chExt cx="1633537" cy="2354263"/>
          </a:xfrm>
        </p:grpSpPr>
        <p:pic>
          <p:nvPicPr>
            <p:cNvPr id="9" name="Picture 9" descr="IMG_2331edi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8" y="4232275"/>
              <a:ext cx="1417637" cy="207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242888" y="6308725"/>
              <a:ext cx="1633537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s-ES" altLang="pt-BR" sz="1200"/>
                <a:t>Rampazzo </a:t>
              </a:r>
              <a:r>
                <a:rPr lang="es-ES" altLang="pt-BR" sz="1200" i="1"/>
                <a:t>et al</a:t>
              </a:r>
              <a:r>
                <a:rPr lang="es-ES" altLang="pt-BR" sz="1200"/>
                <a:t> 2014</a:t>
              </a:r>
              <a:endParaRPr lang="pt-BR" altLang="pt-BR" sz="1200"/>
            </a:p>
          </p:txBody>
        </p:sp>
      </p:grpSp>
    </p:spTree>
    <p:extLst>
      <p:ext uri="{BB962C8B-B14F-4D97-AF65-F5344CB8AC3E}">
        <p14:creationId xmlns:p14="http://schemas.microsoft.com/office/powerpoint/2010/main" val="140266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855" y="293431"/>
            <a:ext cx="7276764" cy="541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414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5727" y="750701"/>
            <a:ext cx="5943892" cy="1468751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endParaRPr lang="pt-BR" kern="0" dirty="0" smtClean="0">
              <a:solidFill>
                <a:srgbClr val="000000"/>
              </a:solidFill>
            </a:endParaRPr>
          </a:p>
          <a:p>
            <a:r>
              <a:rPr lang="pt-BR" kern="0" dirty="0" smtClean="0">
                <a:solidFill>
                  <a:srgbClr val="000000"/>
                </a:solidFill>
              </a:rPr>
              <a:t>Utilizar a metodologias de Bioinformática para o desenho de genes, para a posterior síntese de DNA visando obter produtos que não estão disponíveis na natureza</a:t>
            </a:r>
            <a:endParaRPr lang="pt-BR" dirty="0"/>
          </a:p>
        </p:txBody>
      </p:sp>
      <p:pic>
        <p:nvPicPr>
          <p:cNvPr id="4" name="Picture 4" descr="http://www.scientificamerican.com/media/inline/ADE826D5-0DE0-BD45-77DB327F79AD7CE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2159" y="293431"/>
            <a:ext cx="2122289" cy="2122513"/>
          </a:xfrm>
          <a:prstGeom prst="rect">
            <a:avLst/>
          </a:prstGeom>
          <a:noFill/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268" y="2852781"/>
            <a:ext cx="6989760" cy="36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687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04663"/>
            <a:ext cx="6048672" cy="634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9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28675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-12700"/>
            <a:ext cx="5999162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70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 anchor="t">
            <a:normAutofit/>
          </a:bodyPr>
          <a:lstStyle/>
          <a:p>
            <a:pPr algn="ctr"/>
            <a:r>
              <a:rPr lang="pt-BR" sz="4500" dirty="0" smtClean="0">
                <a:solidFill>
                  <a:schemeClr val="tx1"/>
                </a:solidFill>
              </a:rPr>
              <a:t>Chagas 81 IBMP - MES 25µg/ml</a:t>
            </a:r>
            <a:endParaRPr lang="pt-BR" sz="4500" dirty="0">
              <a:solidFill>
                <a:schemeClr val="tx1"/>
              </a:solidFill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/>
          </p:nvPr>
        </p:nvGraphicFramePr>
        <p:xfrm>
          <a:off x="755576" y="5013176"/>
          <a:ext cx="7704855" cy="973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150"/>
                <a:gridCol w="1196901"/>
                <a:gridCol w="1080856"/>
                <a:gridCol w="1178150"/>
                <a:gridCol w="1570868"/>
                <a:gridCol w="149993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MIF NEG</a:t>
                      </a:r>
                      <a:endParaRPr lang="pt-BR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31765" marB="31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MIF POS</a:t>
                      </a:r>
                      <a:endParaRPr lang="pt-BR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31765" marB="31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err="1" smtClean="0"/>
                        <a:t>Cut</a:t>
                      </a:r>
                      <a:r>
                        <a:rPr lang="pt-BR" sz="1300" dirty="0" smtClean="0"/>
                        <a:t>-off</a:t>
                      </a:r>
                      <a:endParaRPr lang="pt-BR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31765" marB="31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Área ROC</a:t>
                      </a:r>
                      <a:endParaRPr lang="pt-BR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31765" marB="31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Sensibilidade</a:t>
                      </a:r>
                      <a:endParaRPr lang="pt-BR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31765" marB="31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Especificidade</a:t>
                      </a:r>
                      <a:endParaRPr lang="pt-BR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31765" marB="31765" anchor="ctr"/>
                </a:tc>
              </a:tr>
              <a:tr h="397537"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itchFamily="34" charset="0"/>
                          <a:cs typeface="Calibri" pitchFamily="34" charset="0"/>
                        </a:rPr>
                        <a:t>24,5 - 257</a:t>
                      </a:r>
                      <a:endParaRPr lang="pt-BR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31765" marB="31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itchFamily="34" charset="0"/>
                          <a:cs typeface="Calibri" pitchFamily="34" charset="0"/>
                        </a:rPr>
                        <a:t>1048 - 8657</a:t>
                      </a:r>
                      <a:endParaRPr lang="pt-BR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31765" marB="31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itchFamily="34" charset="0"/>
                          <a:cs typeface="Calibri" pitchFamily="34" charset="0"/>
                        </a:rPr>
                        <a:t>652,5</a:t>
                      </a:r>
                      <a:endParaRPr lang="pt-BR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31765" marB="31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itchFamily="34" charset="0"/>
                          <a:cs typeface="Calibri" pitchFamily="34" charset="0"/>
                        </a:rPr>
                        <a:t>1.000</a:t>
                      </a:r>
                    </a:p>
                  </a:txBody>
                  <a:tcPr marL="91439" marR="91439" marT="31765" marB="3176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971600" y="616530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100" dirty="0" smtClean="0"/>
              <a:t>20130415_CHA81_25ugml_MES_AEQ1_20130415_161530 </a:t>
            </a:r>
          </a:p>
          <a:p>
            <a:pPr>
              <a:buFont typeface="Arial" pitchFamily="34" charset="0"/>
              <a:buChar char="•"/>
            </a:pPr>
            <a:r>
              <a:rPr lang="pt-BR" sz="1100" dirty="0" smtClean="0"/>
              <a:t>20130415_CHA81_25ugmL_MES_AEQ2_20130415_121700 </a:t>
            </a:r>
            <a:endParaRPr lang="pt-BR" sz="1100" dirty="0"/>
          </a:p>
        </p:txBody>
      </p:sp>
      <p:sp>
        <p:nvSpPr>
          <p:cNvPr id="9" name="Retângulo 8"/>
          <p:cNvSpPr/>
          <p:nvPr/>
        </p:nvSpPr>
        <p:spPr>
          <a:xfrm>
            <a:off x="4932040" y="616530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100" dirty="0" smtClean="0"/>
              <a:t>20130415_CHA81_25ugml_MES_PI1_20130415_144944 </a:t>
            </a:r>
          </a:p>
          <a:p>
            <a:pPr>
              <a:buFont typeface="Arial" pitchFamily="34" charset="0"/>
              <a:buChar char="•"/>
            </a:pPr>
            <a:r>
              <a:rPr lang="pt-BR" sz="1100" dirty="0" smtClean="0"/>
              <a:t>20130415_CHA81_25ugml_MES_PI2_20130415_105908</a:t>
            </a:r>
            <a:endParaRPr lang="pt-BR" sz="1100" dirty="0"/>
          </a:p>
        </p:txBody>
      </p:sp>
      <p:pic>
        <p:nvPicPr>
          <p:cNvPr id="146454" name="Picture 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2"/>
          <a:stretch/>
        </p:blipFill>
        <p:spPr bwMode="auto">
          <a:xfrm>
            <a:off x="156675" y="1196752"/>
            <a:ext cx="4503007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55" name="Picture 2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" t="12393" r="-568" b="7897"/>
          <a:stretch/>
        </p:blipFill>
        <p:spPr bwMode="auto">
          <a:xfrm>
            <a:off x="4659682" y="978634"/>
            <a:ext cx="4338533" cy="389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55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to cipbr3 - melhor1"/>
          <p:cNvPicPr>
            <a:picLocks noChangeAspect="1" noChangeArrowheads="1"/>
          </p:cNvPicPr>
          <p:nvPr/>
        </p:nvPicPr>
        <p:blipFill>
          <a:blip r:embed="rId2"/>
          <a:srcRect l="3226"/>
          <a:stretch>
            <a:fillRect/>
          </a:stretch>
        </p:blipFill>
        <p:spPr bwMode="auto">
          <a:xfrm>
            <a:off x="0" y="0"/>
            <a:ext cx="5563079" cy="3031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ixaDeTexto 4"/>
          <p:cNvSpPr txBox="1"/>
          <p:nvPr/>
        </p:nvSpPr>
        <p:spPr>
          <a:xfrm>
            <a:off x="5940152" y="936538"/>
            <a:ext cx="244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none" dirty="0">
                <a:latin typeface="+mn-lt"/>
              </a:rPr>
              <a:t>Integrated Center for Prototypes, Biopharmaceuticals and IVD Reagents</a:t>
            </a:r>
            <a:endParaRPr lang="pt-BR" sz="1600" u="none" dirty="0">
              <a:latin typeface="+mn-lt"/>
            </a:endParaRPr>
          </a:p>
        </p:txBody>
      </p:sp>
      <p:pic>
        <p:nvPicPr>
          <p:cNvPr id="6" name="Picture 2" descr="C:\Users\Marco Krieger\Documents\IBMP P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4490" y="3140968"/>
            <a:ext cx="5503423" cy="369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755576" y="4982489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none" dirty="0" smtClean="0">
                <a:latin typeface="+mn-lt"/>
              </a:rPr>
              <a:t>Molecular test IVD Production Facility </a:t>
            </a:r>
            <a:endParaRPr lang="pt-BR" sz="1600" u="none" dirty="0">
              <a:latin typeface="+mn-lt"/>
            </a:endParaRPr>
          </a:p>
        </p:txBody>
      </p:sp>
      <p:sp>
        <p:nvSpPr>
          <p:cNvPr id="9" name="AutoShape 2" descr="http://www.unasus.gov.br/sites/default/files/kit_bio_intern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370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" r="4659"/>
          <a:stretch>
            <a:fillRect/>
          </a:stretch>
        </p:blipFill>
        <p:spPr bwMode="auto">
          <a:xfrm>
            <a:off x="4643438" y="1412875"/>
            <a:ext cx="4346575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388" y="6165850"/>
            <a:ext cx="8459787" cy="490538"/>
          </a:xfrm>
        </p:spPr>
        <p:txBody>
          <a:bodyPr rtlCol="0">
            <a:normAutofit lnSpcReduction="10000"/>
          </a:bodyPr>
          <a:lstStyle/>
          <a:p>
            <a:pPr marL="11430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1200" dirty="0" err="1" smtClean="0"/>
              <a:t>Ref</a:t>
            </a:r>
            <a:r>
              <a:rPr lang="pt-BR" sz="1200" dirty="0" smtClean="0"/>
              <a:t>: </a:t>
            </a:r>
            <a:r>
              <a:rPr lang="pt-BR" sz="1200" dirty="0"/>
              <a:t>20121107_CHA832_MES25ugml_AEQ1_20121107_133949  </a:t>
            </a:r>
          </a:p>
          <a:p>
            <a:pPr marL="11430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1200" dirty="0"/>
              <a:t> </a:t>
            </a:r>
            <a:r>
              <a:rPr lang="pt-BR" sz="1200" dirty="0" smtClean="0"/>
              <a:t>      20121108_CHA832_MES25ugml_AEQ2_20121108_061507</a:t>
            </a:r>
            <a:endParaRPr lang="pt-BR" sz="1200" dirty="0"/>
          </a:p>
          <a:p>
            <a:pPr algn="ctr" fontAlgn="auto"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09600" y="427038"/>
            <a:ext cx="8380413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t-BR" sz="3200" dirty="0">
                <a:solidFill>
                  <a:schemeClr val="tx1"/>
                </a:solidFill>
              </a:rPr>
              <a:t>Chagas </a:t>
            </a:r>
            <a:r>
              <a:rPr lang="pt-BR" sz="3200" dirty="0" smtClean="0">
                <a:solidFill>
                  <a:schemeClr val="tx1"/>
                </a:solidFill>
              </a:rPr>
              <a:t>8.2  </a:t>
            </a:r>
            <a:r>
              <a:rPr lang="pt-BR" sz="3200" dirty="0">
                <a:solidFill>
                  <a:schemeClr val="tx1"/>
                </a:solidFill>
              </a:rPr>
              <a:t>25µg/ml re</a:t>
            </a:r>
            <a:r>
              <a:rPr lang="pt-BR" sz="3200" dirty="0"/>
              <a:t>sultados preliminares</a:t>
            </a:r>
            <a:endParaRPr lang="pt-BR" sz="3200" dirty="0">
              <a:solidFill>
                <a:srgbClr val="3E3D2D"/>
              </a:solidFill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755650" y="5170488"/>
          <a:ext cx="7777163" cy="97313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71878"/>
                <a:gridCol w="1227255"/>
                <a:gridCol w="1189207"/>
                <a:gridCol w="1189207"/>
                <a:gridCol w="1585610"/>
                <a:gridCol w="1514006"/>
              </a:tblGrid>
              <a:tr h="575789"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itchFamily="34" charset="0"/>
                          <a:cs typeface="Calibri" pitchFamily="34" charset="0"/>
                        </a:rPr>
                        <a:t>MIF NEG</a:t>
                      </a:r>
                      <a:endParaRPr lang="pt-BR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2" marR="91442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itchFamily="34" charset="0"/>
                          <a:cs typeface="Calibri" pitchFamily="34" charset="0"/>
                        </a:rPr>
                        <a:t>MIF POS</a:t>
                      </a:r>
                      <a:endParaRPr lang="pt-BR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2" marR="91442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err="1" smtClean="0"/>
                        <a:t>Cut</a:t>
                      </a:r>
                      <a:r>
                        <a:rPr lang="pt-BR" sz="1300" dirty="0" smtClean="0"/>
                        <a:t>-off</a:t>
                      </a:r>
                      <a:endParaRPr lang="pt-BR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2" marR="91442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Área ROC</a:t>
                      </a:r>
                      <a:endParaRPr lang="pt-BR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2" marR="91442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Sensibilidade</a:t>
                      </a:r>
                      <a:endParaRPr lang="pt-BR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2" marR="91442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Especificidade</a:t>
                      </a:r>
                      <a:endParaRPr lang="pt-BR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2" marR="91442" marT="31750" marB="31750" anchor="ctr"/>
                </a:tc>
              </a:tr>
              <a:tr h="397348"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itchFamily="34" charset="0"/>
                          <a:cs typeface="Calibri" pitchFamily="34" charset="0"/>
                        </a:rPr>
                        <a:t>2 - 128,5</a:t>
                      </a:r>
                      <a:endParaRPr lang="pt-BR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2" marR="91442"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itchFamily="34" charset="0"/>
                          <a:cs typeface="Calibri" pitchFamily="34" charset="0"/>
                        </a:rPr>
                        <a:t>559 - 5305</a:t>
                      </a:r>
                      <a:endParaRPr lang="pt-BR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2" marR="91442"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itchFamily="34" charset="0"/>
                          <a:cs typeface="Calibri" pitchFamily="34" charset="0"/>
                        </a:rPr>
                        <a:t>343,8</a:t>
                      </a:r>
                      <a:endParaRPr lang="pt-BR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2" marR="91442"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itchFamily="34" charset="0"/>
                          <a:cs typeface="Calibri" pitchFamily="34" charset="0"/>
                        </a:rPr>
                        <a:t>1.000</a:t>
                      </a:r>
                    </a:p>
                  </a:txBody>
                  <a:tcPr marL="91442" marR="91442"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100%</a:t>
                      </a:r>
                      <a:endParaRPr lang="pt-BR" sz="13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2" marR="91442"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100%</a:t>
                      </a:r>
                      <a:endParaRPr lang="pt-BR" sz="13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2" marR="91442" marT="31750" marB="31750"/>
                </a:tc>
              </a:tr>
            </a:tbl>
          </a:graphicData>
        </a:graphic>
      </p:graphicFrame>
      <p:pic>
        <p:nvPicPr>
          <p:cNvPr id="3279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"/>
          <a:stretch>
            <a:fillRect/>
          </a:stretch>
        </p:blipFill>
        <p:spPr bwMode="auto">
          <a:xfrm>
            <a:off x="179388" y="1587500"/>
            <a:ext cx="4464050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82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0"/>
            <a:ext cx="9144000" cy="8636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tx1"/>
                </a:solidFill>
              </a:rPr>
              <a:t>Chagas EIA IBMP-8.4</a:t>
            </a:r>
            <a:endParaRPr lang="pt-BR" sz="3600" dirty="0">
              <a:solidFill>
                <a:schemeClr val="tx1"/>
              </a:solidFill>
            </a:endParaRPr>
          </a:p>
        </p:txBody>
      </p:sp>
      <p:graphicFrame>
        <p:nvGraphicFramePr>
          <p:cNvPr id="4" name="Tabela 10"/>
          <p:cNvGraphicFramePr>
            <a:graphicFrameLocks noGrp="1"/>
          </p:cNvGraphicFramePr>
          <p:nvPr/>
        </p:nvGraphicFramePr>
        <p:xfrm>
          <a:off x="971550" y="5445125"/>
          <a:ext cx="7183439" cy="6699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4275"/>
                <a:gridCol w="1224275"/>
                <a:gridCol w="773484"/>
                <a:gridCol w="1314985"/>
                <a:gridCol w="1247996"/>
                <a:gridCol w="1398424"/>
              </a:tblGrid>
              <a:tr h="360338"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itchFamily="34" charset="0"/>
                          <a:cs typeface="Calibri" pitchFamily="34" charset="0"/>
                        </a:rPr>
                        <a:t>OD NEG</a:t>
                      </a:r>
                      <a:endParaRPr lang="pt-BR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 marT="31791" marB="31791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itchFamily="34" charset="0"/>
                          <a:cs typeface="Calibri" pitchFamily="34" charset="0"/>
                        </a:rPr>
                        <a:t>OD POS</a:t>
                      </a:r>
                      <a:endParaRPr lang="pt-BR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 marT="31791" marB="31791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err="1" smtClean="0"/>
                        <a:t>Cut</a:t>
                      </a:r>
                      <a:r>
                        <a:rPr lang="pt-BR" sz="1300" dirty="0" smtClean="0"/>
                        <a:t>-off</a:t>
                      </a:r>
                      <a:endParaRPr lang="pt-BR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 marT="31791" marB="31791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AUC</a:t>
                      </a:r>
                      <a:endParaRPr lang="pt-BR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 marT="31791" marB="31791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n-lt"/>
                        </a:rPr>
                        <a:t>Sensitivity</a:t>
                      </a:r>
                      <a:endParaRPr lang="pt-BR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 marT="31791" marB="31791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n-lt"/>
                        </a:rPr>
                        <a:t>Specificity</a:t>
                      </a:r>
                      <a:endParaRPr lang="pt-BR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 marT="31791" marB="31791" anchor="ctr">
                    <a:solidFill>
                      <a:schemeClr val="accent2"/>
                    </a:solidFill>
                  </a:tcPr>
                </a:tc>
              </a:tr>
              <a:tr h="309587"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itchFamily="34" charset="0"/>
                          <a:cs typeface="Calibri" pitchFamily="34" charset="0"/>
                        </a:rPr>
                        <a:t>0.08 – 0.274</a:t>
                      </a:r>
                      <a:endParaRPr lang="pt-BR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 marT="31791" marB="31791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itchFamily="34" charset="0"/>
                          <a:cs typeface="Calibri" pitchFamily="34" charset="0"/>
                        </a:rPr>
                        <a:t>0.334 – 2.289</a:t>
                      </a:r>
                      <a:endParaRPr lang="pt-BR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 marT="31791" marB="31791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itchFamily="34" charset="0"/>
                          <a:cs typeface="Calibri" pitchFamily="34" charset="0"/>
                        </a:rPr>
                        <a:t>0.3040</a:t>
                      </a:r>
                      <a:endParaRPr lang="pt-BR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 marT="31791" marB="31791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itchFamily="34" charset="0"/>
                          <a:cs typeface="Calibri" pitchFamily="34" charset="0"/>
                        </a:rPr>
                        <a:t>1.000</a:t>
                      </a:r>
                    </a:p>
                  </a:txBody>
                  <a:tcPr marL="91449" marR="91449" marT="31791" marB="31791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itchFamily="34" charset="0"/>
                          <a:cs typeface="Calibri" pitchFamily="34" charset="0"/>
                        </a:rPr>
                        <a:t>100%</a:t>
                      </a:r>
                    </a:p>
                  </a:txBody>
                  <a:tcPr marL="91449" marR="91449" marT="31791" marB="31791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itchFamily="34" charset="0"/>
                          <a:cs typeface="Calibri" pitchFamily="34" charset="0"/>
                        </a:rPr>
                        <a:t>100%</a:t>
                      </a:r>
                    </a:p>
                  </a:txBody>
                  <a:tcPr marL="91449" marR="91449" marT="31791" marB="31791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842" name="CaixaDeTexto 14"/>
          <p:cNvSpPr txBox="1">
            <a:spLocks noChangeArrowheads="1"/>
          </p:cNvSpPr>
          <p:nvPr/>
        </p:nvSpPr>
        <p:spPr bwMode="auto">
          <a:xfrm>
            <a:off x="323850" y="4292600"/>
            <a:ext cx="4176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pt-BR" sz="1400" b="1"/>
              <a:t>Grafic 1: </a:t>
            </a:r>
            <a:r>
              <a:rPr lang="en-US" altLang="pt-BR" sz="1400"/>
              <a:t>Receiver Operating Curve Analysis (ROC) of Sensitivity </a:t>
            </a:r>
            <a:r>
              <a:rPr lang="en-US" altLang="pt-BR" sz="1400" i="1"/>
              <a:t>vs</a:t>
            </a:r>
            <a:r>
              <a:rPr lang="en-US" altLang="pt-BR" sz="1400"/>
              <a:t> 1-Specificity of </a:t>
            </a:r>
            <a:r>
              <a:rPr lang="pt-BR" altLang="pt-BR" sz="1400"/>
              <a:t>Chagas IBMP-8.3 antigen</a:t>
            </a:r>
          </a:p>
        </p:txBody>
      </p:sp>
      <p:sp>
        <p:nvSpPr>
          <p:cNvPr id="6" name="CaixaDeTexto 15"/>
          <p:cNvSpPr txBox="1"/>
          <p:nvPr/>
        </p:nvSpPr>
        <p:spPr>
          <a:xfrm>
            <a:off x="4716463" y="4221163"/>
            <a:ext cx="4211637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latin typeface="+mj-lt"/>
              </a:rPr>
              <a:t>Grafic 2:</a:t>
            </a:r>
            <a:r>
              <a:rPr lang="pt-BR" sz="1400" dirty="0">
                <a:latin typeface="+mj-lt"/>
              </a:rPr>
              <a:t> </a:t>
            </a:r>
            <a:r>
              <a:rPr lang="en-US" sz="1400" dirty="0">
                <a:latin typeface="+mn-lt"/>
              </a:rPr>
              <a:t>OD obtained by a 1:100 dilution of Chagas negative samples (red) and Chagas positive samples (blue), tested against </a:t>
            </a:r>
            <a:r>
              <a:rPr lang="pt-BR" sz="1400" dirty="0">
                <a:latin typeface="+mn-lt"/>
              </a:rPr>
              <a:t>Chagas IBMP-8.3 antigen</a:t>
            </a:r>
            <a:endParaRPr lang="en-US" sz="1400" dirty="0">
              <a:latin typeface="+mj-lt"/>
            </a:endParaRPr>
          </a:p>
        </p:txBody>
      </p:sp>
      <p:graphicFrame>
        <p:nvGraphicFramePr>
          <p:cNvPr id="34844" name="Object 8"/>
          <p:cNvGraphicFramePr>
            <a:graphicFrameLocks noChangeAspect="1"/>
          </p:cNvGraphicFramePr>
          <p:nvPr/>
        </p:nvGraphicFramePr>
        <p:xfrm>
          <a:off x="468313" y="1570038"/>
          <a:ext cx="3813175" cy="265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Prism 6" r:id="rId3" imgW="3812636" imgH="2651477" progId="Prism6.Document">
                  <p:embed/>
                </p:oleObj>
              </mc:Choice>
              <mc:Fallback>
                <p:oleObj name="Prism 6" r:id="rId3" imgW="3812636" imgH="2651477" progId="Prism6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570038"/>
                        <a:ext cx="3813175" cy="265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45" name="Object 10"/>
          <p:cNvGraphicFramePr>
            <a:graphicFrameLocks noChangeAspect="1"/>
          </p:cNvGraphicFramePr>
          <p:nvPr/>
        </p:nvGraphicFramePr>
        <p:xfrm>
          <a:off x="4787900" y="1557338"/>
          <a:ext cx="4068763" cy="268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Prism 6" r:id="rId5" imgW="4068563" imgH="2688193" progId="Prism6.Document">
                  <p:embed/>
                </p:oleObj>
              </mc:Choice>
              <mc:Fallback>
                <p:oleObj name="Prism 6" r:id="rId5" imgW="4068563" imgH="2688193" progId="Prism6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1557338"/>
                        <a:ext cx="4068763" cy="2687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787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52636"/>
            <a:ext cx="3888432" cy="33350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2060848"/>
            <a:ext cx="4360284" cy="3371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612052"/>
            <a:ext cx="3888432" cy="31334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252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323528" y="692699"/>
          <a:ext cx="8640960" cy="56886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2146"/>
                <a:gridCol w="1241640"/>
                <a:gridCol w="1060242"/>
                <a:gridCol w="1060242"/>
                <a:gridCol w="1152191"/>
                <a:gridCol w="1060242"/>
                <a:gridCol w="1204257"/>
              </a:tblGrid>
              <a:tr h="10498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Patógenos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Número de Antígenos selecionados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Clones sintetizados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Vetores de expressão construídos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Padronização da expressão escala 2-5L 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Purificação padronizada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Antigenos Testados em Imunoensaios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</a:tr>
              <a:tr h="289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T. </a:t>
                      </a:r>
                      <a:r>
                        <a:rPr lang="en-US" sz="12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cruzi</a:t>
                      </a:r>
                      <a:endParaRPr lang="en-US" sz="12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(quiméricos)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</a:tr>
              <a:tr h="289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T. </a:t>
                      </a:r>
                      <a:r>
                        <a:rPr lang="en-US" sz="12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pallidum</a:t>
                      </a:r>
                      <a:endParaRPr lang="en-US" sz="12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</a:tr>
              <a:tr h="289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HBV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</a:tr>
              <a:tr h="289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HCV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</a:tr>
              <a:tr h="289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HIV1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7*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7*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7*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</a:tr>
              <a:tr h="289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HIV2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</a:tr>
              <a:tr h="289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HTLV1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</a:tr>
              <a:tr h="289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HTLV2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</a:tr>
              <a:tr h="289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CMV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</a:tr>
              <a:tr h="289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Toxoplasma</a:t>
                      </a:r>
                      <a:endParaRPr lang="en-US" sz="12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</a:tr>
              <a:tr h="289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Rubeola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</a:tr>
              <a:tr h="289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hRSV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</a:tr>
              <a:tr h="579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Anticorpos </a:t>
                      </a:r>
                      <a:r>
                        <a:rPr lang="pt-BR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(anti-</a:t>
                      </a: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p24-HIV1 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 </a:t>
                      </a:r>
                      <a:r>
                        <a:rPr lang="pt-BR" sz="1200" b="1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anti-HBsAg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</a:tr>
              <a:tr h="579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Captura </a:t>
                      </a:r>
                      <a:r>
                        <a:rPr lang="pt-BR" sz="1200" b="1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IgG</a:t>
                      </a: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pt-BR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cont.</a:t>
                      </a: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interno (</a:t>
                      </a:r>
                      <a:r>
                        <a:rPr lang="pt-BR" sz="1200" b="1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prots</a:t>
                      </a: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e L)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329" marR="65329" marT="0" marB="0" anchor="ctr"/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251520" y="6381328"/>
            <a:ext cx="32640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prstClr val="black"/>
                </a:solidFill>
              </a:rPr>
              <a:t>TOATAL + DE 80 CONSTRUCOES EM AVALIACAO</a:t>
            </a:r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228877"/>
            <a:ext cx="8781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600" b="1" dirty="0" smtClean="0">
                <a:solidFill>
                  <a:prstClr val="black"/>
                </a:solidFill>
              </a:rPr>
              <a:t>Resumo: estágio do projeto de nacionalização de antígenos para </a:t>
            </a:r>
            <a:r>
              <a:rPr lang="pt-BR" sz="1600" b="1" dirty="0" err="1" smtClean="0">
                <a:solidFill>
                  <a:prstClr val="black"/>
                </a:solidFill>
              </a:rPr>
              <a:t>Hemorrede</a:t>
            </a:r>
            <a:r>
              <a:rPr lang="pt-BR" sz="1600" b="1" dirty="0" smtClean="0">
                <a:solidFill>
                  <a:prstClr val="black"/>
                </a:solidFill>
              </a:rPr>
              <a:t> e </a:t>
            </a:r>
            <a:r>
              <a:rPr lang="pt-BR" sz="1600" b="1" dirty="0" err="1" smtClean="0">
                <a:solidFill>
                  <a:prstClr val="black"/>
                </a:solidFill>
              </a:rPr>
              <a:t>RedCeg</a:t>
            </a:r>
            <a:r>
              <a:rPr lang="pt-BR" sz="1600" b="1" dirty="0" smtClean="0">
                <a:solidFill>
                  <a:prstClr val="black"/>
                </a:solidFill>
              </a:rPr>
              <a:t>  </a:t>
            </a:r>
            <a:endParaRPr lang="en-US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7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0"/>
            <a:ext cx="9144000" cy="8636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tx1"/>
                </a:solidFill>
              </a:rPr>
              <a:t>Chagas </a:t>
            </a:r>
            <a:r>
              <a:rPr lang="pt-BR" sz="3600" dirty="0">
                <a:solidFill>
                  <a:schemeClr val="tx1"/>
                </a:solidFill>
              </a:rPr>
              <a:t>Luminex </a:t>
            </a:r>
            <a:r>
              <a:rPr lang="pt-BR" sz="3600" dirty="0" smtClean="0">
                <a:solidFill>
                  <a:schemeClr val="tx1"/>
                </a:solidFill>
              </a:rPr>
              <a:t>LYSATE</a:t>
            </a:r>
            <a:endParaRPr lang="pt-BR" sz="3600" dirty="0">
              <a:solidFill>
                <a:schemeClr val="tx1"/>
              </a:solidFill>
            </a:endParaRPr>
          </a:p>
        </p:txBody>
      </p:sp>
      <p:graphicFrame>
        <p:nvGraphicFramePr>
          <p:cNvPr id="4" name="Tabela 10"/>
          <p:cNvGraphicFramePr>
            <a:graphicFrameLocks noGrp="1"/>
          </p:cNvGraphicFramePr>
          <p:nvPr/>
        </p:nvGraphicFramePr>
        <p:xfrm>
          <a:off x="971550" y="5445125"/>
          <a:ext cx="7183437" cy="6699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0242"/>
                <a:gridCol w="1152258"/>
                <a:gridCol w="989532"/>
                <a:gridCol w="1314985"/>
                <a:gridCol w="1247996"/>
                <a:gridCol w="1398424"/>
              </a:tblGrid>
              <a:tr h="360338"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itchFamily="34" charset="0"/>
                          <a:cs typeface="Calibri" pitchFamily="34" charset="0"/>
                        </a:rPr>
                        <a:t>MIF NEG</a:t>
                      </a:r>
                      <a:endParaRPr lang="pt-BR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 marT="31791" marB="31791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itchFamily="34" charset="0"/>
                          <a:cs typeface="Calibri" pitchFamily="34" charset="0"/>
                        </a:rPr>
                        <a:t>MIF POS</a:t>
                      </a:r>
                      <a:endParaRPr lang="pt-BR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 marT="31791" marB="31791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err="1" smtClean="0"/>
                        <a:t>Cut</a:t>
                      </a:r>
                      <a:r>
                        <a:rPr lang="pt-BR" sz="1300" dirty="0" smtClean="0"/>
                        <a:t>-off</a:t>
                      </a:r>
                      <a:endParaRPr lang="pt-BR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 marT="31791" marB="31791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AUC</a:t>
                      </a:r>
                      <a:endParaRPr lang="pt-BR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 marT="31791" marB="31791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n-lt"/>
                        </a:rPr>
                        <a:t>Sensitivity</a:t>
                      </a:r>
                      <a:endParaRPr lang="pt-BR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 marT="31791" marB="31791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n-lt"/>
                        </a:rPr>
                        <a:t>Specificity</a:t>
                      </a:r>
                      <a:endParaRPr lang="pt-BR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 marT="31791" marB="31791" anchor="ctr">
                    <a:solidFill>
                      <a:schemeClr val="accent2"/>
                    </a:solidFill>
                  </a:tcPr>
                </a:tc>
              </a:tr>
              <a:tr h="309587"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itchFamily="34" charset="0"/>
                          <a:cs typeface="Calibri" pitchFamily="34" charset="0"/>
                        </a:rPr>
                        <a:t>23 – 655</a:t>
                      </a:r>
                      <a:endParaRPr lang="pt-BR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 marT="31791" marB="31791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itchFamily="34" charset="0"/>
                          <a:cs typeface="Calibri" pitchFamily="34" charset="0"/>
                        </a:rPr>
                        <a:t>22.5 – 4513.5</a:t>
                      </a:r>
                      <a:endParaRPr lang="pt-BR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 marT="31791" marB="31791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itchFamily="34" charset="0"/>
                          <a:cs typeface="Calibri" pitchFamily="34" charset="0"/>
                        </a:rPr>
                        <a:t>174.5</a:t>
                      </a:r>
                      <a:endParaRPr lang="pt-BR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 marT="31791" marB="31791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itchFamily="34" charset="0"/>
                          <a:cs typeface="Calibri" pitchFamily="34" charset="0"/>
                        </a:rPr>
                        <a:t>0.9037</a:t>
                      </a:r>
                    </a:p>
                  </a:txBody>
                  <a:tcPr marL="91449" marR="91449" marT="31791" marB="31791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itchFamily="34" charset="0"/>
                          <a:cs typeface="Calibri" pitchFamily="34" charset="0"/>
                        </a:rPr>
                        <a:t>76,25%</a:t>
                      </a:r>
                    </a:p>
                  </a:txBody>
                  <a:tcPr marL="91449" marR="91449" marT="31791" marB="31791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Calibri" pitchFamily="34" charset="0"/>
                          <a:cs typeface="Calibri" pitchFamily="34" charset="0"/>
                        </a:rPr>
                        <a:t>90,84%</a:t>
                      </a:r>
                    </a:p>
                  </a:txBody>
                  <a:tcPr marL="91449" marR="91449" marT="31791" marB="31791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866" name="CaixaDeTexto 14"/>
          <p:cNvSpPr txBox="1">
            <a:spLocks noChangeArrowheads="1"/>
          </p:cNvSpPr>
          <p:nvPr/>
        </p:nvSpPr>
        <p:spPr bwMode="auto">
          <a:xfrm>
            <a:off x="323850" y="4292600"/>
            <a:ext cx="41767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pt-BR" sz="1400" b="1"/>
              <a:t>Grafic 1: </a:t>
            </a:r>
            <a:r>
              <a:rPr lang="en-US" altLang="pt-BR" sz="1400"/>
              <a:t>Receiver Operating Curve Analysis (ROC) of Sensitivity </a:t>
            </a:r>
            <a:r>
              <a:rPr lang="en-US" altLang="pt-BR" sz="1400" i="1"/>
              <a:t>vs</a:t>
            </a:r>
            <a:r>
              <a:rPr lang="en-US" altLang="pt-BR" sz="1400"/>
              <a:t> 1-Specificity of </a:t>
            </a:r>
            <a:r>
              <a:rPr lang="pt-BR" altLang="pt-BR" sz="1400"/>
              <a:t>Chagas LYSATE antigen</a:t>
            </a:r>
            <a:r>
              <a:rPr lang="en-US" altLang="pt-BR" sz="1400"/>
              <a:t>  coupling on MES 25µg/ml</a:t>
            </a:r>
            <a:endParaRPr lang="pt-BR" altLang="pt-BR" sz="1400"/>
          </a:p>
        </p:txBody>
      </p:sp>
      <p:sp>
        <p:nvSpPr>
          <p:cNvPr id="6" name="CaixaDeTexto 15"/>
          <p:cNvSpPr txBox="1"/>
          <p:nvPr/>
        </p:nvSpPr>
        <p:spPr>
          <a:xfrm>
            <a:off x="4716463" y="4221163"/>
            <a:ext cx="421163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latin typeface="+mj-lt"/>
              </a:rPr>
              <a:t>Grafic 2:</a:t>
            </a:r>
            <a:r>
              <a:rPr lang="pt-BR" sz="1400" dirty="0">
                <a:latin typeface="+mj-lt"/>
              </a:rPr>
              <a:t> </a:t>
            </a:r>
            <a:r>
              <a:rPr lang="en-US" sz="1400" dirty="0">
                <a:latin typeface="+mn-lt"/>
              </a:rPr>
              <a:t>MFI obtained by a 1:200 dilution of Chagas negative samples (red) and Chagas positive samples (blue), tested against </a:t>
            </a:r>
            <a:r>
              <a:rPr lang="pt-BR" sz="1400" dirty="0">
                <a:latin typeface="+mn-lt"/>
              </a:rPr>
              <a:t>Chagas LYSATE antigen </a:t>
            </a:r>
            <a:r>
              <a:rPr lang="en-US" sz="1400" dirty="0">
                <a:solidFill>
                  <a:prstClr val="black"/>
                </a:solidFill>
                <a:latin typeface="+mn-lt"/>
              </a:rPr>
              <a:t>coupling on MES</a:t>
            </a:r>
            <a:endParaRPr lang="en-US" sz="1400" dirty="0">
              <a:latin typeface="+mj-lt"/>
            </a:endParaRPr>
          </a:p>
        </p:txBody>
      </p:sp>
      <p:sp>
        <p:nvSpPr>
          <p:cNvPr id="35868" name="Rectangle 17"/>
          <p:cNvSpPr>
            <a:spLocks noChangeArrowheads="1"/>
          </p:cNvSpPr>
          <p:nvPr/>
        </p:nvSpPr>
        <p:spPr bwMode="auto">
          <a:xfrm>
            <a:off x="1116013" y="6165850"/>
            <a:ext cx="3384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altLang="pt-BR" sz="1000"/>
              <a:t>20130816_Chagas81_Pl1_20130816_095845</a:t>
            </a:r>
          </a:p>
          <a:p>
            <a:pPr eaLnBrk="1" hangingPunct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altLang="pt-BR" sz="1000"/>
              <a:t>20130816_Chagas81_Pl2_20130816_121459</a:t>
            </a:r>
          </a:p>
        </p:txBody>
      </p:sp>
      <p:sp>
        <p:nvSpPr>
          <p:cNvPr id="35869" name="Rectangle 18"/>
          <p:cNvSpPr>
            <a:spLocks noChangeArrowheads="1"/>
          </p:cNvSpPr>
          <p:nvPr/>
        </p:nvSpPr>
        <p:spPr bwMode="auto">
          <a:xfrm>
            <a:off x="5003800" y="6165850"/>
            <a:ext cx="2592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altLang="pt-BR" sz="1000"/>
              <a:t>20130815_Chagas81_Pl3_20130816_101452</a:t>
            </a:r>
          </a:p>
          <a:p>
            <a:pPr eaLnBrk="1" hangingPunct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altLang="pt-BR" sz="1000"/>
              <a:t>20130816_Chagas81_Pl4_20130816_140409</a:t>
            </a:r>
            <a:endParaRPr lang="pt-BR" altLang="zh-CN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70" name="Rectangle 19"/>
          <p:cNvSpPr>
            <a:spLocks noChangeArrowheads="1"/>
          </p:cNvSpPr>
          <p:nvPr/>
        </p:nvSpPr>
        <p:spPr bwMode="auto">
          <a:xfrm>
            <a:off x="3132138" y="6553200"/>
            <a:ext cx="2959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FontTx/>
              <a:buChar char="•"/>
            </a:pPr>
            <a:r>
              <a:rPr lang="pt-BR" altLang="pt-BR" sz="1000"/>
              <a:t>20130815_Chagas81_Pl5_20130816_080623</a:t>
            </a:r>
          </a:p>
          <a:p>
            <a:pPr eaLnBrk="1" hangingPunct="1">
              <a:buClr>
                <a:schemeClr val="tx2"/>
              </a:buClr>
              <a:buFontTx/>
              <a:buChar char="•"/>
            </a:pPr>
            <a:endParaRPr lang="pt-BR" altLang="zh-CN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5871" name="Object 11"/>
          <p:cNvGraphicFramePr>
            <a:graphicFrameLocks noChangeAspect="1"/>
          </p:cNvGraphicFramePr>
          <p:nvPr/>
        </p:nvGraphicFramePr>
        <p:xfrm>
          <a:off x="539750" y="1425575"/>
          <a:ext cx="3813175" cy="265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Prism 6" r:id="rId3" imgW="3812636" imgH="2651477" progId="Prism6.Document">
                  <p:embed/>
                </p:oleObj>
              </mc:Choice>
              <mc:Fallback>
                <p:oleObj name="Prism 6" r:id="rId3" imgW="3812636" imgH="2651477" progId="Prism6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425575"/>
                        <a:ext cx="3813175" cy="265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72" name="Object 12"/>
          <p:cNvGraphicFramePr>
            <a:graphicFrameLocks noChangeAspect="1"/>
          </p:cNvGraphicFramePr>
          <p:nvPr/>
        </p:nvGraphicFramePr>
        <p:xfrm>
          <a:off x="4787900" y="1412875"/>
          <a:ext cx="3968750" cy="268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Prism 6" r:id="rId5" imgW="3968136" imgH="2688193" progId="Prism6.Document">
                  <p:embed/>
                </p:oleObj>
              </mc:Choice>
              <mc:Fallback>
                <p:oleObj name="Prism 6" r:id="rId5" imgW="3968136" imgH="2688193" progId="Prism6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1412875"/>
                        <a:ext cx="3968750" cy="268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826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29699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404813"/>
            <a:ext cx="3938588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3881438"/>
            <a:ext cx="3938588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5" y="3881438"/>
            <a:ext cx="3940175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5" y="352425"/>
            <a:ext cx="399415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34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20713"/>
            <a:ext cx="8713788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236538" y="80963"/>
            <a:ext cx="8229600" cy="490537"/>
          </a:xfrm>
        </p:spPr>
        <p:txBody>
          <a:bodyPr/>
          <a:lstStyle/>
          <a:p>
            <a:r>
              <a:rPr lang="pt-BR" altLang="pt-BR" sz="2000" b="1" smtClean="0">
                <a:solidFill>
                  <a:srgbClr val="000000"/>
                </a:solidFill>
              </a:rPr>
              <a:t>Projeto Microarranjo Liquido/Multiteste para triagem sangue</a:t>
            </a:r>
          </a:p>
        </p:txBody>
      </p:sp>
      <p:pic>
        <p:nvPicPr>
          <p:cNvPr id="36868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49738"/>
            <a:ext cx="3179763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9" name="Grupo 1"/>
          <p:cNvGrpSpPr>
            <a:grpSpLocks/>
          </p:cNvGrpSpPr>
          <p:nvPr/>
        </p:nvGrpSpPr>
        <p:grpSpPr bwMode="auto">
          <a:xfrm>
            <a:off x="61913" y="4292600"/>
            <a:ext cx="5667375" cy="2349500"/>
            <a:chOff x="-3313" y="3257600"/>
            <a:chExt cx="6427500" cy="3600400"/>
          </a:xfrm>
        </p:grpSpPr>
        <p:pic>
          <p:nvPicPr>
            <p:cNvPr id="36870" name="03cdee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29808"/>
              <a:ext cx="6424187" cy="1728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36871" name="Captura de Tela 2015-02-19 às 01.54.4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313" y="3257600"/>
              <a:ext cx="6427500" cy="187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272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513"/>
            <a:ext cx="3997325" cy="351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33375"/>
            <a:ext cx="44211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05263"/>
            <a:ext cx="70485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1572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1663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latin typeface="Didot"/>
                <a:cs typeface="Didot"/>
              </a:rPr>
              <a:t>FIOCRUZ Paraná (ICC, IBMP</a:t>
            </a:r>
            <a:r>
              <a:rPr lang="pt-BR" sz="3600" dirty="0">
                <a:latin typeface="Didot"/>
                <a:cs typeface="Didot"/>
              </a:rPr>
              <a:t>)</a:t>
            </a: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0" y="6043935"/>
            <a:ext cx="9144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400" dirty="0" smtClean="0"/>
              <a:t>Marco Aurelio Krieger</a:t>
            </a:r>
          </a:p>
          <a:p>
            <a:pPr algn="ctr"/>
            <a:r>
              <a:rPr lang="en-US" sz="2400" dirty="0" smtClean="0"/>
              <a:t>mkrieger@fiocruz.br</a:t>
            </a:r>
          </a:p>
        </p:txBody>
      </p:sp>
      <p:pic>
        <p:nvPicPr>
          <p:cNvPr id="7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1520" y="1196752"/>
            <a:ext cx="4480657" cy="294043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40032"/>
            <a:ext cx="4104506" cy="307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5"/>
          <p:cNvSpPr txBox="1">
            <a:spLocks noChangeArrowheads="1"/>
          </p:cNvSpPr>
          <p:nvPr/>
        </p:nvSpPr>
        <p:spPr bwMode="auto">
          <a:xfrm>
            <a:off x="3275806" y="5013176"/>
            <a:ext cx="259238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4000" dirty="0"/>
              <a:t>OBRIGAD0</a:t>
            </a:r>
          </a:p>
        </p:txBody>
      </p:sp>
    </p:spTree>
    <p:extLst>
      <p:ext uri="{BB962C8B-B14F-4D97-AF65-F5344CB8AC3E}">
        <p14:creationId xmlns:p14="http://schemas.microsoft.com/office/powerpoint/2010/main" val="29944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" y="239714"/>
            <a:ext cx="9143999" cy="1173062"/>
          </a:xfrm>
          <a:prstGeom prst="rect">
            <a:avLst/>
          </a:prstGeom>
          <a:gradFill rotWithShape="1">
            <a:gsLst>
              <a:gs pos="0">
                <a:srgbClr val="102ECD"/>
              </a:gs>
              <a:gs pos="100000">
                <a:srgbClr val="FFFFFF">
                  <a:alpha val="4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6646"/>
            <a:ext cx="9143999" cy="1066130"/>
          </a:xfrm>
        </p:spPr>
        <p:txBody>
          <a:bodyPr lIns="64291" tIns="32146" rIns="64291" bIns="32146" anchor="t"/>
          <a:lstStyle/>
          <a:p>
            <a:pPr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Estratégia FIOCRUZ Identificação demandas e plataformas 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519708"/>
            <a:ext cx="871537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1" y="5373216"/>
            <a:ext cx="9143999" cy="106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sz="32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Plataformas de testes moleculares, testes rápidos, point </a:t>
            </a:r>
            <a:r>
              <a:rPr lang="pt-BR" sz="3200" b="1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pt-BR" sz="32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3200" b="1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care</a:t>
            </a:r>
            <a:r>
              <a:rPr lang="pt-BR" sz="32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 </a:t>
            </a:r>
            <a:r>
              <a:rPr lang="pt-BR" sz="3200" b="1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multitestes</a:t>
            </a:r>
            <a:r>
              <a:rPr lang="pt-BR" sz="32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endParaRPr lang="pt-BR" sz="32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755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2936"/>
            <a:ext cx="2459038" cy="3024336"/>
          </a:xfrm>
        </p:spPr>
        <p:txBody>
          <a:bodyPr/>
          <a:lstStyle/>
          <a:p>
            <a:r>
              <a:rPr lang="pt-BR" sz="1600" b="1" dirty="0" smtClean="0">
                <a:solidFill>
                  <a:schemeClr val="tx1"/>
                </a:solidFill>
              </a:rPr>
              <a:t>Cascata de pressão positiva nas áreas de produção para evitar contaminação cruzada</a:t>
            </a:r>
            <a:br>
              <a:rPr lang="pt-BR" sz="1600" b="1" dirty="0" smtClean="0">
                <a:solidFill>
                  <a:schemeClr val="tx1"/>
                </a:solidFill>
              </a:rPr>
            </a:br>
            <a:r>
              <a:rPr lang="pt-BR" sz="1600" b="1" dirty="0" smtClean="0">
                <a:solidFill>
                  <a:schemeClr val="tx1"/>
                </a:solidFill>
              </a:rPr>
              <a:t/>
            </a:r>
            <a:br>
              <a:rPr lang="pt-BR" sz="1600" b="1" dirty="0" smtClean="0">
                <a:solidFill>
                  <a:schemeClr val="tx1"/>
                </a:solidFill>
              </a:rPr>
            </a:br>
            <a:r>
              <a:rPr lang="pt-BR" sz="1200" i="1" dirty="0" smtClean="0">
                <a:solidFill>
                  <a:schemeClr val="tx1"/>
                </a:solidFill>
              </a:rPr>
              <a:t>Amarelo- sem classificação</a:t>
            </a:r>
            <a:br>
              <a:rPr lang="pt-BR" sz="1200" i="1" dirty="0" smtClean="0">
                <a:solidFill>
                  <a:schemeClr val="tx1"/>
                </a:solidFill>
              </a:rPr>
            </a:br>
            <a:r>
              <a:rPr lang="pt-BR" sz="1200" i="1" dirty="0" smtClean="0">
                <a:solidFill>
                  <a:schemeClr val="tx1"/>
                </a:solidFill>
              </a:rPr>
              <a:t/>
            </a:r>
            <a:br>
              <a:rPr lang="pt-BR" sz="1200" i="1" dirty="0" smtClean="0">
                <a:solidFill>
                  <a:schemeClr val="tx1"/>
                </a:solidFill>
              </a:rPr>
            </a:br>
            <a:r>
              <a:rPr lang="pt-BR" sz="1200" i="1" dirty="0" smtClean="0">
                <a:solidFill>
                  <a:schemeClr val="tx1"/>
                </a:solidFill>
              </a:rPr>
              <a:t>Verde – classificação 100.000</a:t>
            </a:r>
            <a:br>
              <a:rPr lang="pt-BR" sz="1200" i="1" dirty="0" smtClean="0">
                <a:solidFill>
                  <a:schemeClr val="tx1"/>
                </a:solidFill>
              </a:rPr>
            </a:br>
            <a:r>
              <a:rPr lang="pt-BR" sz="1200" i="1" dirty="0" smtClean="0">
                <a:solidFill>
                  <a:schemeClr val="tx1"/>
                </a:solidFill>
              </a:rPr>
              <a:t/>
            </a:r>
            <a:br>
              <a:rPr lang="pt-BR" sz="1200" i="1" dirty="0" smtClean="0">
                <a:solidFill>
                  <a:schemeClr val="tx1"/>
                </a:solidFill>
              </a:rPr>
            </a:br>
            <a:r>
              <a:rPr lang="pt-BR" sz="1200" i="1" dirty="0" smtClean="0">
                <a:solidFill>
                  <a:schemeClr val="tx1"/>
                </a:solidFill>
              </a:rPr>
              <a:t>Azul – classificação 10.000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5133" y="44624"/>
            <a:ext cx="582136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35496" y="620688"/>
            <a:ext cx="309634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/>
              <a:t>Planta de Produção</a:t>
            </a:r>
          </a:p>
          <a:p>
            <a:pPr algn="ctr"/>
            <a:endParaRPr lang="pt-BR" sz="1000" b="1" dirty="0" smtClean="0"/>
          </a:p>
          <a:p>
            <a:pPr algn="ctr"/>
            <a:r>
              <a:rPr lang="pt-BR" sz="4000" b="1" dirty="0" smtClean="0"/>
              <a:t>IBMP</a:t>
            </a:r>
            <a:endParaRPr lang="pt-BR" sz="4000" b="1" dirty="0"/>
          </a:p>
        </p:txBody>
      </p:sp>
      <p:sp>
        <p:nvSpPr>
          <p:cNvPr id="8" name="Retângulo 7"/>
          <p:cNvSpPr/>
          <p:nvPr/>
        </p:nvSpPr>
        <p:spPr bwMode="auto">
          <a:xfrm>
            <a:off x="7294656" y="6237312"/>
            <a:ext cx="1835696" cy="620688"/>
          </a:xfrm>
          <a:prstGeom prst="rect">
            <a:avLst/>
          </a:prstGeom>
          <a:solidFill>
            <a:schemeClr val="tx1"/>
          </a:solidFill>
          <a:ln w="444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8386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ome Bio-Manguinhos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2961673"/>
            <a:ext cx="3816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781011"/>
            <a:ext cx="4211960" cy="1143000"/>
          </a:xfrm>
        </p:spPr>
        <p:txBody>
          <a:bodyPr>
            <a:noAutofit/>
          </a:bodyPr>
          <a:lstStyle/>
          <a:p>
            <a:r>
              <a:rPr lang="pt-BR" sz="1400" dirty="0" smtClean="0"/>
              <a:t>Módulos de Amplificação NAT HIV /HCV</a:t>
            </a:r>
            <a:endParaRPr lang="pt-BR" sz="1400" dirty="0"/>
          </a:p>
        </p:txBody>
      </p:sp>
      <p:pic>
        <p:nvPicPr>
          <p:cNvPr id="5" name="Picture 2" descr="https://www.agencia.fiocruz.br/sites/www.agencia.fiocruz.br/files/nat-430x285-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3418"/>
            <a:ext cx="4106161" cy="272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4290"/>
            <a:ext cx="4459016" cy="295186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7511" y="4383175"/>
            <a:ext cx="1696937" cy="1397836"/>
          </a:xfrm>
          <a:prstGeom prst="rect">
            <a:avLst/>
          </a:prstGeom>
        </p:spPr>
      </p:pic>
      <p:pic>
        <p:nvPicPr>
          <p:cNvPr id="13" name="Picture 12" descr="Screen Shot 2014-08-26 at 4.54.10 PM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140968"/>
            <a:ext cx="5364088" cy="367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home Bio-Manguinhos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2922694"/>
            <a:ext cx="3816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3" descr="hemobra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 b="32051"/>
          <a:stretch>
            <a:fillRect/>
          </a:stretch>
        </p:blipFill>
        <p:spPr>
          <a:xfrm>
            <a:off x="755651" y="4232276"/>
            <a:ext cx="3313113" cy="606425"/>
          </a:xfrm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84889" y="3716339"/>
            <a:ext cx="2016125" cy="1152525"/>
            <a:chOff x="249" y="2932"/>
            <a:chExt cx="1226" cy="698"/>
          </a:xfrm>
        </p:grpSpPr>
        <p:pic>
          <p:nvPicPr>
            <p:cNvPr id="1036" name="Picture 6" descr="Doe Sangu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1" y="2932"/>
              <a:ext cx="1134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Text Box 7"/>
            <p:cNvSpPr txBox="1">
              <a:spLocks noChangeArrowheads="1"/>
            </p:cNvSpPr>
            <p:nvPr/>
          </p:nvSpPr>
          <p:spPr bwMode="auto">
            <a:xfrm>
              <a:off x="249" y="3024"/>
              <a:ext cx="816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400" b="1" dirty="0">
                  <a:solidFill>
                    <a:srgbClr val="CC3300"/>
                  </a:solidFill>
                </a:rPr>
                <a:t>CNPSH/MS</a:t>
              </a:r>
            </a:p>
          </p:txBody>
        </p:sp>
      </p:grpSp>
      <p:pic>
        <p:nvPicPr>
          <p:cNvPr id="103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550" y="5157789"/>
            <a:ext cx="72009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1" y="2112604"/>
            <a:ext cx="4054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8713788" cy="633412"/>
          </a:xfrm>
        </p:spPr>
        <p:txBody>
          <a:bodyPr>
            <a:noAutofit/>
          </a:bodyPr>
          <a:lstStyle/>
          <a:p>
            <a:pPr algn="ctr"/>
            <a:r>
              <a:rPr lang="pt-BR" sz="1600" b="1" dirty="0" smtClean="0"/>
              <a:t>Projeto NAT Brasileiro</a:t>
            </a:r>
            <a:br>
              <a:rPr lang="pt-BR" sz="1600" b="1" dirty="0" smtClean="0"/>
            </a:br>
            <a:r>
              <a:rPr lang="pt-BR" sz="1600" b="1" dirty="0" smtClean="0"/>
              <a:t>25 MÓDULOS Produzidos</a:t>
            </a:r>
            <a:br>
              <a:rPr lang="pt-BR" sz="1600" b="1" dirty="0" smtClean="0"/>
            </a:br>
            <a:r>
              <a:rPr lang="pt-BR" sz="1600" b="1" dirty="0" smtClean="0"/>
              <a:t>1.950.000 Bolsas Testadas</a:t>
            </a:r>
            <a:br>
              <a:rPr lang="pt-BR" sz="1600" b="1" dirty="0" smtClean="0"/>
            </a:br>
            <a:r>
              <a:rPr lang="pt-BR" sz="1600" b="1" dirty="0" smtClean="0"/>
              <a:t>100 % Aprovação controle de qualidade IBMP,  </a:t>
            </a:r>
            <a:r>
              <a:rPr lang="pt-BR" sz="1600" b="1" dirty="0" err="1" smtClean="0"/>
              <a:t>Bio-Manguinhos</a:t>
            </a:r>
            <a:r>
              <a:rPr lang="pt-BR" sz="1600" b="1" dirty="0" smtClean="0"/>
              <a:t> e INCQS </a:t>
            </a:r>
          </a:p>
        </p:txBody>
      </p:sp>
      <p:pic>
        <p:nvPicPr>
          <p:cNvPr id="1033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89658" y="2568279"/>
            <a:ext cx="22098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584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1" y="239714"/>
            <a:ext cx="9143999" cy="719137"/>
          </a:xfrm>
          <a:prstGeom prst="rect">
            <a:avLst/>
          </a:prstGeom>
          <a:gradFill rotWithShape="1">
            <a:gsLst>
              <a:gs pos="0">
                <a:srgbClr val="102ECD"/>
              </a:gs>
              <a:gs pos="100000">
                <a:srgbClr val="FFFFFF">
                  <a:alpha val="4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64291" tIns="32146" rIns="64291" bIns="32146" anchor="t">
            <a:normAutofit/>
          </a:bodyPr>
          <a:lstStyle/>
          <a:p>
            <a:pPr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Janela Imunológica HCV</a:t>
            </a:r>
          </a:p>
        </p:txBody>
      </p:sp>
      <p:pic>
        <p:nvPicPr>
          <p:cNvPr id="12292" name="Picture 6" descr="hcv curv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l="1014" t="-1" b="936"/>
          <a:stretch/>
        </p:blipFill>
        <p:spPr>
          <a:xfrm>
            <a:off x="1111250" y="1412877"/>
            <a:ext cx="6657975" cy="4035424"/>
          </a:xfrm>
        </p:spPr>
      </p:pic>
      <p:sp>
        <p:nvSpPr>
          <p:cNvPr id="12293" name="AutoShape 8"/>
          <p:cNvSpPr>
            <a:spLocks noChangeArrowheads="1"/>
          </p:cNvSpPr>
          <p:nvPr/>
        </p:nvSpPr>
        <p:spPr bwMode="auto">
          <a:xfrm rot="5400000">
            <a:off x="1500982" y="3170123"/>
            <a:ext cx="647700" cy="733655"/>
          </a:xfrm>
          <a:prstGeom prst="rightArrow">
            <a:avLst>
              <a:gd name="adj1" fmla="val 50000"/>
              <a:gd name="adj2" fmla="val 39382"/>
            </a:avLst>
          </a:prstGeom>
          <a:solidFill>
            <a:srgbClr val="FF0000"/>
          </a:solidFill>
          <a:ln w="19050">
            <a:solidFill>
              <a:srgbClr val="0000CC"/>
            </a:solidFill>
            <a:miter lim="800000"/>
            <a:headEnd/>
            <a:tailEnd/>
          </a:ln>
        </p:spPr>
        <p:txBody>
          <a:bodyPr lIns="91435" tIns="45718" rIns="91435" bIns="45718" anchor="ctr">
            <a:spAutoFit/>
          </a:bodyPr>
          <a:lstStyle/>
          <a:p>
            <a:endParaRPr lang="pt-BR"/>
          </a:p>
        </p:txBody>
      </p:sp>
      <p:sp>
        <p:nvSpPr>
          <p:cNvPr id="12294" name="AutoShape 9"/>
          <p:cNvSpPr>
            <a:spLocks noChangeArrowheads="1"/>
          </p:cNvSpPr>
          <p:nvPr/>
        </p:nvSpPr>
        <p:spPr bwMode="auto">
          <a:xfrm rot="5400000">
            <a:off x="5101432" y="3170123"/>
            <a:ext cx="647700" cy="733655"/>
          </a:xfrm>
          <a:prstGeom prst="rightArrow">
            <a:avLst>
              <a:gd name="adj1" fmla="val 50000"/>
              <a:gd name="adj2" fmla="val 39382"/>
            </a:avLst>
          </a:prstGeom>
          <a:solidFill>
            <a:srgbClr val="FFFF00"/>
          </a:solidFill>
          <a:ln w="19050">
            <a:solidFill>
              <a:srgbClr val="0000CC"/>
            </a:solidFill>
            <a:miter lim="800000"/>
            <a:headEnd/>
            <a:tailEnd/>
          </a:ln>
        </p:spPr>
        <p:txBody>
          <a:bodyPr lIns="91435" tIns="45718" rIns="91435" bIns="45718" anchor="ctr">
            <a:spAutoFit/>
          </a:bodyPr>
          <a:lstStyle/>
          <a:p>
            <a:endParaRPr lang="pt-BR"/>
          </a:p>
        </p:txBody>
      </p:sp>
      <p:sp>
        <p:nvSpPr>
          <p:cNvPr id="150538" name="Text Box 10"/>
          <p:cNvSpPr txBox="1">
            <a:spLocks noChangeArrowheads="1"/>
          </p:cNvSpPr>
          <p:nvPr/>
        </p:nvSpPr>
        <p:spPr bwMode="auto">
          <a:xfrm>
            <a:off x="898526" y="5734050"/>
            <a:ext cx="6481763" cy="4001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dirty="0">
                <a:solidFill>
                  <a:srgbClr val="CC6600"/>
                </a:solidFill>
              </a:rPr>
              <a:t>Ampliação da Segurança </a:t>
            </a:r>
            <a:r>
              <a:rPr lang="pt-BR" sz="2000" dirty="0" err="1">
                <a:solidFill>
                  <a:srgbClr val="CC6600"/>
                </a:solidFill>
              </a:rPr>
              <a:t>Transfusional</a:t>
            </a:r>
            <a:endParaRPr lang="pt-BR" sz="2000" dirty="0">
              <a:solidFill>
                <a:srgbClr val="CC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50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spect="1" noChangeArrowheads="1"/>
          </p:cNvSpPr>
          <p:nvPr/>
        </p:nvSpPr>
        <p:spPr bwMode="auto">
          <a:xfrm>
            <a:off x="323850" y="2205038"/>
            <a:ext cx="86407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03140" name="Rectangle 4"/>
          <p:cNvSpPr>
            <a:spLocks noChangeArrowheads="1"/>
          </p:cNvSpPr>
          <p:nvPr/>
        </p:nvSpPr>
        <p:spPr bwMode="auto">
          <a:xfrm>
            <a:off x="0" y="1191419"/>
            <a:ext cx="2878138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751" tIns="33376" rIns="66751" bIns="33376"/>
          <a:lstStyle/>
          <a:p>
            <a:pPr algn="ctr">
              <a:defRPr/>
            </a:pPr>
            <a:r>
              <a:rPr lang="pt-BR" sz="21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Extração RNA</a:t>
            </a:r>
            <a:endParaRPr lang="pt-BR" sz="3200" dirty="0">
              <a:latin typeface="Arial" charset="0"/>
            </a:endParaRPr>
          </a:p>
          <a:p>
            <a:pPr algn="ctr">
              <a:defRPr/>
            </a:pPr>
            <a:r>
              <a:rPr lang="pt-BR" sz="21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pt-BR" sz="21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PCR Setup</a:t>
            </a:r>
            <a:endParaRPr lang="pt-BR" sz="3200" dirty="0">
              <a:latin typeface="Arial" charset="0"/>
              <a:cs typeface="+mn-cs"/>
            </a:endParaRPr>
          </a:p>
        </p:txBody>
      </p:sp>
      <p:sp>
        <p:nvSpPr>
          <p:cNvPr id="603141" name="Rectangle 5"/>
          <p:cNvSpPr>
            <a:spLocks noChangeArrowheads="1"/>
          </p:cNvSpPr>
          <p:nvPr/>
        </p:nvSpPr>
        <p:spPr bwMode="auto">
          <a:xfrm>
            <a:off x="6717158" y="1232694"/>
            <a:ext cx="1744663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751" tIns="33376" rIns="66751" bIns="33376"/>
          <a:lstStyle/>
          <a:p>
            <a:pPr algn="ctr">
              <a:defRPr/>
            </a:pPr>
            <a:r>
              <a:rPr lang="pt-BR" sz="21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cDNA + PCR</a:t>
            </a:r>
            <a:endParaRPr lang="pt-BR" sz="3200">
              <a:latin typeface="Arial" charset="0"/>
              <a:cs typeface="+mn-cs"/>
            </a:endParaRPr>
          </a:p>
        </p:txBody>
      </p:sp>
      <p:sp>
        <p:nvSpPr>
          <p:cNvPr id="603142" name="Rectangle 6"/>
          <p:cNvSpPr>
            <a:spLocks noChangeArrowheads="1"/>
          </p:cNvSpPr>
          <p:nvPr/>
        </p:nvSpPr>
        <p:spPr bwMode="auto">
          <a:xfrm>
            <a:off x="6495678" y="1648288"/>
            <a:ext cx="203676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751" tIns="33376" rIns="66751" bIns="33376"/>
          <a:lstStyle/>
          <a:p>
            <a:pPr algn="ctr">
              <a:defRPr/>
            </a:pPr>
            <a:r>
              <a:rPr lang="pt-BR" sz="21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Detecção</a:t>
            </a:r>
            <a:endParaRPr lang="pt-BR" sz="3200" dirty="0">
              <a:latin typeface="Arial" charset="0"/>
              <a:cs typeface="+mn-cs"/>
            </a:endParaRPr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>
            <a:off x="4218389" y="1340271"/>
            <a:ext cx="1215500" cy="61118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33CCFF"/>
          </a:solidFill>
          <a:ln w="19050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/>
          <a:p>
            <a:endParaRPr lang="pt-BR"/>
          </a:p>
        </p:txBody>
      </p:sp>
      <p:sp>
        <p:nvSpPr>
          <p:cNvPr id="603146" name="Rectangle 10"/>
          <p:cNvSpPr>
            <a:spLocks noChangeArrowheads="1"/>
          </p:cNvSpPr>
          <p:nvPr/>
        </p:nvSpPr>
        <p:spPr bwMode="auto">
          <a:xfrm>
            <a:off x="0" y="239713"/>
            <a:ext cx="7451725" cy="719137"/>
          </a:xfrm>
          <a:prstGeom prst="rect">
            <a:avLst/>
          </a:prstGeom>
          <a:gradFill rotWithShape="1">
            <a:gsLst>
              <a:gs pos="0">
                <a:srgbClr val="0066CC">
                  <a:alpha val="82999"/>
                </a:srgbClr>
              </a:gs>
              <a:gs pos="100000">
                <a:srgbClr val="FFFFFF">
                  <a:alpha val="4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107950" y="274638"/>
            <a:ext cx="8713788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200" b="1" dirty="0"/>
              <a:t>PLATAFORMA </a:t>
            </a:r>
            <a:r>
              <a:rPr lang="pt-BR" sz="3200" b="1" dirty="0" smtClean="0"/>
              <a:t>RVE</a:t>
            </a:r>
            <a:endParaRPr lang="pt-BR" sz="3200" b="1" dirty="0"/>
          </a:p>
        </p:txBody>
      </p:sp>
      <p:sp>
        <p:nvSpPr>
          <p:cNvPr id="26638" name="Text Box 15"/>
          <p:cNvSpPr txBox="1">
            <a:spLocks noChangeArrowheads="1"/>
          </p:cNvSpPr>
          <p:nvPr/>
        </p:nvSpPr>
        <p:spPr bwMode="auto">
          <a:xfrm>
            <a:off x="2878138" y="6016625"/>
            <a:ext cx="3352800" cy="769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4400" b="1">
                <a:solidFill>
                  <a:srgbClr val="003366"/>
                </a:solidFill>
              </a:rPr>
              <a:t>One Source</a:t>
            </a:r>
            <a:endParaRPr lang="en-US" sz="4400" b="1">
              <a:solidFill>
                <a:srgbClr val="003366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1209675" y="4500563"/>
            <a:ext cx="131763" cy="928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8" name="Down Arrow 17"/>
          <p:cNvSpPr/>
          <p:nvPr/>
        </p:nvSpPr>
        <p:spPr>
          <a:xfrm>
            <a:off x="7869238" y="4500563"/>
            <a:ext cx="131762" cy="928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20" name="Straight Connector 19"/>
          <p:cNvCxnSpPr>
            <a:stCxn id="16" idx="2"/>
            <a:endCxn id="18" idx="2"/>
          </p:cNvCxnSpPr>
          <p:nvPr/>
        </p:nvCxnSpPr>
        <p:spPr>
          <a:xfrm rot="16200000" flipH="1">
            <a:off x="4604544" y="2099469"/>
            <a:ext cx="0" cy="66595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own Arrow 23"/>
          <p:cNvSpPr/>
          <p:nvPr/>
        </p:nvSpPr>
        <p:spPr>
          <a:xfrm>
            <a:off x="4144963" y="5534025"/>
            <a:ext cx="198437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6146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69925"/>
            <a:ext cx="3259187" cy="241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3"/>
          <p:cNvPicPr>
            <a:picLocks noChangeAspect="1"/>
          </p:cNvPicPr>
          <p:nvPr/>
        </p:nvPicPr>
        <p:blipFill rotWithShape="1">
          <a:blip r:embed="rId4"/>
          <a:srcRect l="28203" t="1402" r="29846" b="4669"/>
          <a:stretch/>
        </p:blipFill>
        <p:spPr>
          <a:xfrm>
            <a:off x="6751368" y="2096248"/>
            <a:ext cx="1525381" cy="219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3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3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46" grpId="0" animBg="1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8791</TotalTime>
  <Words>803</Words>
  <Application>Microsoft Office PowerPoint</Application>
  <PresentationFormat>Apresentação na tela (4:3)</PresentationFormat>
  <Paragraphs>289</Paragraphs>
  <Slides>38</Slides>
  <Notes>7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38</vt:i4>
      </vt:variant>
    </vt:vector>
  </HeadingPairs>
  <TitlesOfParts>
    <vt:vector size="45" baseType="lpstr">
      <vt:lpstr>Arial</vt:lpstr>
      <vt:lpstr>Calibri</vt:lpstr>
      <vt:lpstr>Didot</vt:lpstr>
      <vt:lpstr>inherit</vt:lpstr>
      <vt:lpstr>Design padrão</vt:lpstr>
      <vt:lpstr>Graph</vt:lpstr>
      <vt:lpstr>Prism 6</vt:lpstr>
      <vt:lpstr>Apresentação do PowerPoint</vt:lpstr>
      <vt:lpstr>Estratégia FIOCRUZ </vt:lpstr>
      <vt:lpstr>Apresentação do PowerPoint</vt:lpstr>
      <vt:lpstr>Estratégia FIOCRUZ Identificação demandas e plataformas </vt:lpstr>
      <vt:lpstr>Cascata de pressão positiva nas áreas de produção para evitar contaminação cruzada  Amarelo- sem classificação  Verde – classificação 100.000  Azul – classificação 10.000</vt:lpstr>
      <vt:lpstr>Módulos de Amplificação NAT HIV /HCV</vt:lpstr>
      <vt:lpstr>Projeto NAT Brasileiro 25 MÓDULOS Produzidos 1.950.000 Bolsas Testadas 100 % Aprovação controle de qualidade IBMP,  Bio-Manguinhos e INCQS </vt:lpstr>
      <vt:lpstr>Janela Imunológica HCV</vt:lpstr>
      <vt:lpstr>Apresentação do PowerPoint</vt:lpstr>
      <vt:lpstr>Apresentação do PowerPoint</vt:lpstr>
      <vt:lpstr>PROJETO MALÁRIA</vt:lpstr>
      <vt:lpstr>Apresentação do PowerPoint</vt:lpstr>
      <vt:lpstr>Apresentação do PowerPoint</vt:lpstr>
      <vt:lpstr>PROJETO CYCLOSPORA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Chagas 81 IBMP - MES 25µg/ml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Projeto Microarranjo Liquido/Multiteste para triagem sangue</vt:lpstr>
      <vt:lpstr>Apresentação do PowerPoint</vt:lpstr>
      <vt:lpstr>Apresentação do PowerPoint</vt:lpstr>
    </vt:vector>
  </TitlesOfParts>
  <Company>Ufpr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Diagnósticos para a Saúde Pública: Microesferas e Microfluídica</dc:title>
  <dc:creator>Wido</dc:creator>
  <cp:lastModifiedBy>Sandro Borges Produç</cp:lastModifiedBy>
  <cp:revision>446</cp:revision>
  <dcterms:created xsi:type="dcterms:W3CDTF">2008-01-25T15:24:45Z</dcterms:created>
  <dcterms:modified xsi:type="dcterms:W3CDTF">2015-05-19T23:00:40Z</dcterms:modified>
</cp:coreProperties>
</file>