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A3228-D338-40AF-9E6E-BFD19EF83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D5DBC7-1C53-4990-95BD-3BE739EC3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A0AC8-9A17-4F9B-BC05-2F9D76EF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C3667-00F0-4D06-94F1-65306ED3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D65CB1-258F-48D8-BE06-A7304ED2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00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F6643-02EE-483D-9985-F89AA849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C260FE-6FCD-4A67-99AA-69DD4CC5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ABDD13-27CD-424E-B6CF-31517028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45DAB2-66D2-49D4-836A-8AE47CA9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F9F622-D838-49BB-AAB8-5840CECD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57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CE37A8-5478-425E-B5FF-9256E48CC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908413-E372-4999-A61A-6CDA52B86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EA2BE2-EDFB-4971-A30B-2D5C7502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AC0813-8128-4B03-9DA5-0BE5E803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E31EE6-F1F6-4D31-A450-E9FE0A9E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03E50-9CAB-401B-A779-09BBE088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D721F1-77B2-4F55-BD6D-CF951D01E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2A7352-E2CE-41A5-AA41-C424B60D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03B718-A62E-432D-957B-CB4E52B6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B78D76-D7DF-4DAB-8149-BAA6A055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93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29702-70ED-4961-A1E7-19CD2FE8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C69903-F6B8-4FE7-9E16-1D8B37762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6415E1-F840-4EC4-BFAD-085D4CD4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F9C958-D549-4532-9E18-1066A082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69ECE-2D8F-445B-B71A-2A72C2CB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19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03669-3FF8-4D95-976B-0D89D1BD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E1B4C-CB79-4C2B-B9AB-F48F1F205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C42777-A2DB-4607-9B84-B528E1536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5FC848-6A04-43E0-9BA1-9B774095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25BB54-AB75-4AD0-93E2-8F864B15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7B09C5-846B-470B-9BCF-9FD04F3A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9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95744-3642-4E35-AF8B-83FAB6E5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413985-025E-4C7F-A414-920F111A1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B285F3-0645-4DEF-BA07-C5FAD3264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7D3BBC7-F6A3-4795-8C6F-BC26AA362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B6976E-DEE2-4987-843C-5FBC5A796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FCE1E95-FFA6-4D27-9403-4643D150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9D787C-3FCD-4965-85A1-87AEB31E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4D9E54-EE92-4051-9D5E-339754FD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2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3F3AC-918D-4B78-B384-D73C5AEAF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3AB563-82A8-46A9-A8CC-04E793A9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F0197B-3400-4979-9F7E-86325FC8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AD8C84-B83C-42C4-86DF-1115D458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82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6D3A42-1165-4CFC-9082-D28A6B56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D25CA05-0D98-4D29-89AE-5BCA0B8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7F2540-6FF5-4219-8609-84656696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58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DFC7D-5E1D-43F5-BEBE-107FDB87D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7DF050-00BA-4519-AD5B-61A3E40DD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47EFD4-CE47-498B-B16B-87718A735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EC5B27-2ECE-4A54-AAF8-BA210C90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DE977B-9C59-4D43-A372-4529F9EB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B944DF-E250-4F31-86A1-CD893951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79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5A429-9C4D-4BC0-92C6-83984A8C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0AA3FA-7272-4667-A223-D28392FF6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880F27-2F62-412B-8E8B-C5A29222A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24B4E0-CF78-4140-BA16-BF5909D3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9B2FE9-110E-49A0-943F-C31AC2C7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8985D6-1C36-451F-9DC0-F7F2E7B0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6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A07193-B594-4FC0-8EAA-61672ABE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E9B500-F9DD-4520-B4BF-F7D3D5813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9AB45B-3618-49A5-8E62-6A70D4EF3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79C6-B8EF-4BCF-82B7-C0948C51C043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B56DC6-0ABE-4D36-84A0-E6CA1B56E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D1B67-9A2D-424A-ABB1-CD9BBA199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561D-830A-4341-B9FD-4F29D72E3B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4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fiocruz.br/observatorio-covid-19" TargetMode="External"/><Relationship Id="rId2" Type="http://schemas.openxmlformats.org/officeDocument/2006/relationships/hyperlink" Target="https://covid.saude.gov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worldometers.info/coronavirus/?" TargetMode="External"/><Relationship Id="rId4" Type="http://schemas.openxmlformats.org/officeDocument/2006/relationships/hyperlink" Target="https://bigdata-covid19.icict.fiocruz.b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4A616-E87C-436B-AA02-44C76BA7B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+mn-lt"/>
              </a:rPr>
              <a:t>Reflexões sobre o retorno às aulas presenciais na educação básica em escolas da rede pública durante a pandemia de </a:t>
            </a:r>
            <a:r>
              <a:rPr lang="pt-BR" sz="3600" b="1" dirty="0">
                <a:solidFill>
                  <a:srgbClr val="FF0000"/>
                </a:solidFill>
                <a:latin typeface="+mn-lt"/>
              </a:rPr>
              <a:t>COVID-19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998554-A0FC-41F5-BD24-A39D8B406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80"/>
            <a:ext cx="9204960" cy="3124456"/>
          </a:xfrm>
        </p:spPr>
        <p:txBody>
          <a:bodyPr/>
          <a:lstStyle/>
          <a:p>
            <a:endParaRPr lang="pt-BR" dirty="0"/>
          </a:p>
          <a:p>
            <a:r>
              <a:rPr lang="pt-BR" sz="2000" dirty="0"/>
              <a:t>Adriana Coser Gutiérrez</a:t>
            </a:r>
          </a:p>
          <a:p>
            <a:r>
              <a:rPr lang="pt-BR" sz="1400" dirty="0"/>
              <a:t>Coordenadora das Residências em Saúde</a:t>
            </a:r>
          </a:p>
          <a:p>
            <a:r>
              <a:rPr lang="pt-BR" sz="1400" dirty="0"/>
              <a:t>Vice Presidência de Educação, Informação e Comunicação</a:t>
            </a:r>
          </a:p>
          <a:p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25 de junho de 2020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2668B99-A589-4DD3-AEF0-7BB1DD705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23" y="197864"/>
            <a:ext cx="895350" cy="12858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C5263F4-3044-41B4-9C41-A69425E2686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54160" y="197864"/>
            <a:ext cx="3111480" cy="965160"/>
          </a:xfrm>
          <a:prstGeom prst="rect">
            <a:avLst/>
          </a:prstGeom>
          <a:ln>
            <a:noFill/>
          </a:ln>
        </p:spPr>
      </p:pic>
      <p:pic>
        <p:nvPicPr>
          <p:cNvPr id="7" name="Imagem 6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D5923D37-6C18-4D60-A2A3-61AE519C3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397" y="3395937"/>
            <a:ext cx="2971528" cy="297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9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F8BD7AE-9D60-4651-A6BF-968BA6B26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50" y="1628775"/>
            <a:ext cx="10829925" cy="4191000"/>
          </a:xfrm>
        </p:spPr>
        <p:txBody>
          <a:bodyPr>
            <a:normAutofit/>
          </a:bodyPr>
          <a:lstStyle/>
          <a:p>
            <a:pPr algn="l"/>
            <a:r>
              <a:rPr lang="pt-BR" sz="2400" b="1" i="1" dirty="0"/>
              <a:t> “</a:t>
            </a:r>
            <a:r>
              <a:rPr lang="pt-BR" sz="2400" b="1" i="1" dirty="0">
                <a:latin typeface="+mn-lt"/>
              </a:rPr>
              <a:t>É importante que não se estabeleça somente um cronograma de retorno das atividades escolares e sim um planejamento ”</a:t>
            </a:r>
            <a:br>
              <a:rPr lang="pt-BR" sz="2400" b="1" i="1" dirty="0">
                <a:latin typeface="+mn-lt"/>
              </a:rPr>
            </a:br>
            <a:br>
              <a:rPr lang="pt-BR" sz="2400" b="1" i="1" dirty="0">
                <a:latin typeface="+mn-lt"/>
              </a:rPr>
            </a:br>
            <a:r>
              <a:rPr lang="pt-BR" sz="2000" dirty="0">
                <a:latin typeface="+mn-lt"/>
              </a:rPr>
              <a:t>Algumas considerações de possibilidades para esse planejamento</a:t>
            </a:r>
            <a:r>
              <a:rPr lang="pt-BR" sz="2000" b="1" i="1" dirty="0">
                <a:latin typeface="+mn-lt"/>
              </a:rPr>
              <a:t>:</a:t>
            </a:r>
            <a:br>
              <a:rPr lang="pt-BR" sz="2000" b="1" i="1" dirty="0">
                <a:latin typeface="+mn-lt"/>
              </a:rPr>
            </a:br>
            <a:r>
              <a:rPr lang="pt-BR" sz="2000" b="1" i="1" dirty="0">
                <a:latin typeface="+mn-lt"/>
              </a:rPr>
              <a:t>- </a:t>
            </a:r>
            <a:r>
              <a:rPr lang="pt-BR" sz="2000" b="1" dirty="0">
                <a:latin typeface="+mn-lt"/>
              </a:rPr>
              <a:t>Buscar</a:t>
            </a:r>
            <a:r>
              <a:rPr lang="pt-BR" sz="2000" b="1" i="1" dirty="0">
                <a:latin typeface="+mn-lt"/>
              </a:rPr>
              <a:t> c</a:t>
            </a:r>
            <a:r>
              <a:rPr lang="pt-BR" sz="2000" b="1" dirty="0">
                <a:latin typeface="+mn-lt"/>
              </a:rPr>
              <a:t>onhecer sobre a pandemia atualizando-se e fazendo parceria com a gestão local de saúde. Fontes seguras </a:t>
            </a:r>
            <a:r>
              <a:rPr lang="pt-BR" sz="2000" dirty="0">
                <a:latin typeface="+mn-lt"/>
                <a:hlinkClick r:id="rId2"/>
              </a:rPr>
              <a:t>https://covid.saude.gov.br/</a:t>
            </a:r>
            <a:r>
              <a:rPr lang="pt-BR" sz="2000" dirty="0">
                <a:latin typeface="+mn-lt"/>
              </a:rPr>
              <a:t> </a:t>
            </a:r>
            <a:r>
              <a:rPr lang="pt-BR" sz="2000" dirty="0" err="1">
                <a:latin typeface="+mn-lt"/>
              </a:rPr>
              <a:t>Ex</a:t>
            </a:r>
            <a:r>
              <a:rPr lang="pt-BR" sz="2000" dirty="0">
                <a:latin typeface="+mn-lt"/>
              </a:rPr>
              <a:t>: em 24/06:103.493 casos notificados,  em 17/06: 86.963 casos.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  <a:hlinkClick r:id="rId3"/>
              </a:rPr>
              <a:t>https://portal.fiocruz.br/observatorio-covid-19</a:t>
            </a:r>
            <a:br>
              <a:rPr lang="pt-BR" sz="2000" dirty="0">
                <a:latin typeface="+mn-lt"/>
              </a:rPr>
            </a:br>
            <a:r>
              <a:rPr lang="pt-BR" sz="2000" b="1" dirty="0">
                <a:hlinkClick r:id="rId4"/>
              </a:rPr>
              <a:t>https://bigdata-covid19.icict.fiocruz.br</a:t>
            </a:r>
            <a:r>
              <a:rPr lang="pt-BR" sz="2000" dirty="0">
                <a:hlinkClick r:id="rId4"/>
              </a:rPr>
              <a:t>/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  <a:hlinkClick r:id="rId5"/>
              </a:rPr>
              <a:t>https://www.worldometers.info/coronavirus/?</a:t>
            </a:r>
            <a:r>
              <a:rPr lang="pt-BR" sz="2000" dirty="0">
                <a:latin typeface="+mn-lt"/>
              </a:rPr>
              <a:t>dentre outros. </a:t>
            </a:r>
            <a:br>
              <a:rPr lang="pt-BR" sz="2000" dirty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ACC4585-9954-4805-9CC2-1C20AE2555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23" y="197864"/>
            <a:ext cx="895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EB7A36-F126-4BE9-B12F-EFC5F7379DAE}"/>
              </a:ext>
            </a:extLst>
          </p:cNvPr>
          <p:cNvSpPr/>
          <p:nvPr/>
        </p:nvSpPr>
        <p:spPr>
          <a:xfrm>
            <a:off x="847725" y="1581151"/>
            <a:ext cx="10687050" cy="4593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400" b="1" dirty="0"/>
              <a:t>Observar que :</a:t>
            </a:r>
          </a:p>
          <a:p>
            <a:endParaRPr lang="pt-BR" sz="2000" dirty="0"/>
          </a:p>
          <a:p>
            <a:r>
              <a:rPr lang="pt-BR" sz="2000" dirty="0"/>
              <a:t>• Rápida disseminação do  vírus, com crescimento de casos e óbitos em vários países e no Brasil; </a:t>
            </a:r>
          </a:p>
          <a:p>
            <a:endParaRPr lang="pt-BR" sz="2000" dirty="0"/>
          </a:p>
          <a:p>
            <a:r>
              <a:rPr lang="pt-BR" sz="2000" dirty="0"/>
              <a:t>• Incertezas em relação à temporalidade: ritmo de evolução da epidemia, duração, oscilações, etc. </a:t>
            </a:r>
          </a:p>
          <a:p>
            <a:endParaRPr lang="pt-BR" sz="2000" dirty="0"/>
          </a:p>
          <a:p>
            <a:r>
              <a:rPr lang="pt-BR" sz="2000" dirty="0"/>
              <a:t>• Insuficiência nos sistemas de saúde de recursos, profissionais e leitos, especialmente de alta complexidade, para atender casos graves; </a:t>
            </a:r>
          </a:p>
          <a:p>
            <a:endParaRPr lang="pt-BR" sz="2000" dirty="0"/>
          </a:p>
          <a:p>
            <a:r>
              <a:rPr lang="pt-BR" sz="2000" dirty="0"/>
              <a:t>• Inexistência de vacina e medicamento eficaz contra a Covid-19 até o momento;</a:t>
            </a:r>
          </a:p>
          <a:p>
            <a:endParaRPr lang="pt-BR" sz="2000" dirty="0"/>
          </a:p>
          <a:p>
            <a:r>
              <a:rPr lang="pt-BR" sz="2000" dirty="0"/>
              <a:t>• A pandemia evidencia e intensifica as desigualdades sociais: maior letalidade em bairros e em </a:t>
            </a:r>
          </a:p>
          <a:p>
            <a:r>
              <a:rPr lang="pt-BR" sz="2000" dirty="0"/>
              <a:t>grupos de menor renda, de menor escolaridade, na população negra e indígena.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BD1E112-0A52-44EB-BFAE-3E03C4D92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23" y="197864"/>
            <a:ext cx="895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3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0384A5F-AB54-46AA-99E0-3FB1D18E1A30}"/>
              </a:ext>
            </a:extLst>
          </p:cNvPr>
          <p:cNvSpPr/>
          <p:nvPr/>
        </p:nvSpPr>
        <p:spPr>
          <a:xfrm>
            <a:off x="1276349" y="171450"/>
            <a:ext cx="10696575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r>
              <a:rPr lang="pt-BR" b="1" i="1" dirty="0"/>
              <a:t>Com o retorno das atividades econômicas, dos pais ao trabalho ou ainda aqueles nunca deixaram de trabalhar como ficam ou estão as crianças, adolescentes nesse processo de cuidado e educação?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Segurança dos alunos e funcionários – lembrar que outras redes indiretamente serão mobilizadas como transporte aumentando a circulação e fluxo de pessoas no bairro, cidade.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Valorizar a interlocução participativa e transparente na tríade: educadores,  familiares e especialistas da saúde (sanitaristas, médicos e enfermeiros de família, saúde mental) </a:t>
            </a:r>
            <a:r>
              <a:rPr lang="pt-BR" dirty="0" err="1"/>
              <a:t>ex</a:t>
            </a:r>
            <a:r>
              <a:rPr lang="pt-BR" dirty="0"/>
              <a:t>: clinicas da família com destaque ao PSE.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Saber fazer a leitura das demandas do que cada escola traz dentro da sua territorialidade, ou seja dentro da sua dinâmica própria de funcionamento- levantamento do perfil de crianças atendidas faixa etária e grupos de riscos e o mesmo para os funcionários, infra estrutura, ofertas educacionais dentro do PPP proposto, turnos, esquema de entrada e saída, recreio, a relação que essa unidade de ensino tem com a comunidade.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B8B4245-8C69-47BC-AFD4-4B0FEEB4D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223" y="272552"/>
            <a:ext cx="895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8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EFE9786-1FB7-4868-80C7-F8060DB3110F}"/>
              </a:ext>
            </a:extLst>
          </p:cNvPr>
          <p:cNvSpPr/>
          <p:nvPr/>
        </p:nvSpPr>
        <p:spPr>
          <a:xfrm>
            <a:off x="628650" y="1809750"/>
            <a:ext cx="10639425" cy="4650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que medida conseguiremos 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grupos de riscos de alunos – cardiopatas, doenças respiratórias ou ainda que são cuidadas por idosos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do mesmo modo os funcionários. E os alunos que apresentarem sintomas de Covid-19 que entrarão em </a:t>
            </a:r>
            <a:r>
              <a:rPr lang="pt-B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quarentena.Qual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proposta para eles?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Distanciamento físico desde a entrada e saída e em sala de aula , evitando inclusive a circulação de pais?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Testagem diária do padrão febril igual ou superior de </a:t>
            </a:r>
            <a:r>
              <a:rPr lang="pt-BR" dirty="0"/>
              <a:t>37,5°C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para todos funcionários e alunos?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máscaras em crianças pequenas principalmente no verão, todos conseguem ter em número, no padrão e qualidade adequada?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Condições de infra estrutura- lavatório completo com agua, sabão,  álcool em gel, sala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abertas,distanciamento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físico (menor numero de alunos por sala), garrafas de aguas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individuais,lavagem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mãos e limpeza mais frequente?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para capacitar todos profissionais envolvidos nas novas orientações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89B72CE-A444-4E74-A52E-D14DF0E42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223" y="272552"/>
            <a:ext cx="895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7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9B1C8DA-F3E8-4315-8CB5-7D8A287EB43B}"/>
              </a:ext>
            </a:extLst>
          </p:cNvPr>
          <p:cNvSpPr/>
          <p:nvPr/>
        </p:nvSpPr>
        <p:spPr>
          <a:xfrm>
            <a:off x="504826" y="276226"/>
            <a:ext cx="1030605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Na Fiocruz: Desafios para a retomada das atividades acadêmicas</a:t>
            </a:r>
          </a:p>
          <a:p>
            <a:endParaRPr lang="pt-BR" sz="2400" b="1" dirty="0"/>
          </a:p>
          <a:p>
            <a:r>
              <a:rPr lang="pt-BR" dirty="0"/>
              <a:t>Monitoramento e parâmetros para retorno gradual e parcial de atividades:  </a:t>
            </a:r>
          </a:p>
          <a:p>
            <a:r>
              <a:rPr lang="pt-BR" dirty="0">
                <a:solidFill>
                  <a:srgbClr val="FF0000"/>
                </a:solidFill>
              </a:rPr>
              <a:t>✓ Queda de casos contínua e sustentada </a:t>
            </a:r>
          </a:p>
          <a:p>
            <a:r>
              <a:rPr lang="pt-BR" dirty="0">
                <a:solidFill>
                  <a:srgbClr val="FF0000"/>
                </a:solidFill>
              </a:rPr>
              <a:t>✓ Disponibilidade de serviços de saúde e leitos de terapia intensiva para atenção </a:t>
            </a:r>
          </a:p>
          <a:p>
            <a:r>
              <a:rPr lang="pt-BR" dirty="0">
                <a:solidFill>
                  <a:srgbClr val="FF0000"/>
                </a:solidFill>
              </a:rPr>
              <a:t>✓ Vigilância e testagem em maior escala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Cenário provável no 2º semestre de 2020:</a:t>
            </a:r>
          </a:p>
          <a:p>
            <a:pPr marL="285750" indent="-285750">
              <a:buFontTx/>
              <a:buChar char="-"/>
            </a:pPr>
            <a:r>
              <a:rPr lang="pt-BR" dirty="0"/>
              <a:t>Na ausência de vacina e medicação eficaz contra a COVID-19 não haverá condições seguras para a realização de aulas coletivas presenciais na maior parte dos estados. - Circulação de pessoas e atividades presenciais nos campi precisarão ser limitadas e reguladas; - Adaptação de ambientes: circulação de ar, limpeza / assepsia, mudanças nos restaurantes, banheiros, controle nos espaços de uso coletivo, distanciamento entre móveis; </a:t>
            </a:r>
          </a:p>
          <a:p>
            <a:pPr marL="285750" indent="-285750">
              <a:buFontTx/>
              <a:buChar char="-"/>
            </a:pPr>
            <a:r>
              <a:rPr lang="pt-BR" dirty="0"/>
              <a:t>- Mudanças de hábitos: distanciamento entre pessoas (2 m), uso de máscaras, limites de contato físico. </a:t>
            </a:r>
          </a:p>
          <a:p>
            <a:r>
              <a:rPr lang="pt-BR" dirty="0"/>
              <a:t>-Incentivo a novas estratégias e recursos educacionais e pedagógicos (</a:t>
            </a:r>
            <a:r>
              <a:rPr lang="pt-BR" dirty="0" err="1"/>
              <a:t>p.ex</a:t>
            </a:r>
            <a:r>
              <a:rPr lang="pt-BR" dirty="0"/>
              <a:t>, metodologias ativas, ampliação de interação virtual e do uso de recursos audiovisuais diversos);</a:t>
            </a:r>
          </a:p>
          <a:p>
            <a:r>
              <a:rPr lang="pt-BR" dirty="0"/>
              <a:t>▪ Apoio pedagógico a docentes para a adaptação das atividades;</a:t>
            </a:r>
          </a:p>
          <a:p>
            <a:r>
              <a:rPr lang="pt-BR" dirty="0"/>
              <a:t>▪ Inclusão digital para estudantes (levantamento de necessidades), flexibilidade para itinerário formativo e trancamento, reavaliação  de projetos e prazos, em caso de necessidade.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35C3B81-4A5C-4BD0-9E65-6A412E964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223" y="272552"/>
            <a:ext cx="895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91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E1BD01-F548-4C37-9B17-DD26A529A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223" y="272552"/>
            <a:ext cx="895350" cy="1285875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A4352F6-25C8-4717-A5ED-4C653FE13303}"/>
              </a:ext>
            </a:extLst>
          </p:cNvPr>
          <p:cNvSpPr/>
          <p:nvPr/>
        </p:nvSpPr>
        <p:spPr>
          <a:xfrm>
            <a:off x="2133600" y="2390775"/>
            <a:ext cx="7467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Obrigada!</a:t>
            </a:r>
          </a:p>
          <a:p>
            <a:pPr algn="ctr"/>
            <a:endParaRPr lang="pt-BR" sz="2800" dirty="0"/>
          </a:p>
          <a:p>
            <a:pPr algn="ctr"/>
            <a:r>
              <a:rPr lang="pt-BR" dirty="0"/>
              <a:t>adriana.coser@fiocruz.br</a:t>
            </a:r>
          </a:p>
        </p:txBody>
      </p:sp>
    </p:spTree>
    <p:extLst>
      <p:ext uri="{BB962C8B-B14F-4D97-AF65-F5344CB8AC3E}">
        <p14:creationId xmlns:p14="http://schemas.microsoft.com/office/powerpoint/2010/main" val="1464912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733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Reflexões sobre o retorno às aulas presenciais na educação básica em escolas da rede pública durante a pandemia de COVID-19</vt:lpstr>
      <vt:lpstr> “É importante que não se estabeleça somente um cronograma de retorno das atividades escolares e sim um planejamento ”  Algumas considerações de possibilidades para esse planejamento: - Buscar conhecer sobre a pandemia atualizando-se e fazendo parceria com a gestão local de saúde. Fontes seguras https://covid.saude.gov.br/ Ex: em 24/06:103.493 casos notificados,  em 17/06: 86.963 casos. https://portal.fiocruz.br/observatorio-covid-19 https://bigdata-covid19.icict.fiocruz.br/ https://www.worldometers.info/coronavirus/?dentre outros.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Reflexões sobre o retorno às aulas presenciais na educação básica em escolas da rede pública durante a pandemia de COVID-19</dc:title>
  <dc:creator>VPEIC</dc:creator>
  <cp:lastModifiedBy>VPEIC</cp:lastModifiedBy>
  <cp:revision>26</cp:revision>
  <dcterms:created xsi:type="dcterms:W3CDTF">2020-06-25T02:48:03Z</dcterms:created>
  <dcterms:modified xsi:type="dcterms:W3CDTF">2020-06-25T06:06:31Z</dcterms:modified>
</cp:coreProperties>
</file>