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0" r:id="rId4"/>
    <p:sldId id="262" r:id="rId5"/>
    <p:sldId id="264" r:id="rId6"/>
    <p:sldId id="261" r:id="rId7"/>
    <p:sldId id="259" r:id="rId8"/>
    <p:sldId id="266" r:id="rId9"/>
    <p:sldId id="267" r:id="rId10"/>
    <p:sldId id="269" r:id="rId11"/>
    <p:sldId id="270" r:id="rId12"/>
    <p:sldId id="271" r:id="rId13"/>
    <p:sldId id="272"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9CCF58-5DC8-459D-A260-915C96D9CB3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8CCF29B-8BC4-448E-B07A-01C376035A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90C191C-913B-473A-9879-6B8327B81A56}"/>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967A5398-FFC4-4776-9DE8-9FE3AE4017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78D41EE-24E1-442F-BA91-2FDBD4DE4158}"/>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112089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CE379E-294B-430B-8826-B13AFE0E92E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D6383B5-BACA-421E-9C10-F5604519FF0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C924BCC-4908-4451-8D82-D076F59607AF}"/>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25043A8E-39BA-402E-93C6-55419553992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4A75F3-7CA1-44E7-BB11-C2BD6A0E1077}"/>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399913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25A6129-B0A4-457C-B9E4-395BA1F88C0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2F6FE8A-91E2-45A3-9BB1-06659612FE42}"/>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8B83879-902C-4576-8084-4EF34E45DE47}"/>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C35E5CA6-3F14-42A6-ACEB-613A0F87FE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8930328-C172-4F12-88E4-8B239F5EE96C}"/>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235677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E30FD-156E-4B00-980D-E73AE848202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FCDE85E-4F64-4AED-B6ED-0C51B9F197B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0FD29ED-E2CE-4ECE-AD9C-7DA2E54FB7A4}"/>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8DDC39AB-5133-4186-8554-70E0F7813C4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996E423-68A5-41BB-BC6E-98D86365BB10}"/>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223614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F65927-0CE0-4123-AAD5-9ADC77BA4F6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7E8BAC4-E02E-4098-B117-A7E24C77AE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AEB8D17-F513-466E-B706-E59ACD0F821B}"/>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E319B7A1-3705-4255-823B-E81362C9912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AE2D3FE-04E2-4DB4-81FA-036AA960CD00}"/>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323390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768C08-02E3-4804-97FA-B5D3A8D94AD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453BBC7-59E4-4780-B330-6F02609163E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03D81BF-C12B-4040-8A44-ADE76BCD99E7}"/>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0EFDAC6-668D-4E96-9BED-88744D5F8E03}"/>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6" name="Espaço Reservado para Rodapé 5">
            <a:extLst>
              <a:ext uri="{FF2B5EF4-FFF2-40B4-BE49-F238E27FC236}">
                <a16:creationId xmlns:a16="http://schemas.microsoft.com/office/drawing/2014/main" id="{53D510AD-811E-4350-A05B-7B789AE7219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D38B707-318F-407F-8124-AED171AE85B8}"/>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254824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136319-8C36-447E-BDF5-D62482113FE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AD9AF0-BCF3-4CD0-8D3A-9A0DD4552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9B95403D-0D15-4B47-BF62-1FF33072EA18}"/>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4E1463A-3D28-4B4C-88A3-1022695C1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1D99EE7-5F0B-4E20-A7FB-BB5538ABB5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0653AFC-03E7-47DE-9224-6EE3236771C2}"/>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8" name="Espaço Reservado para Rodapé 7">
            <a:extLst>
              <a:ext uri="{FF2B5EF4-FFF2-40B4-BE49-F238E27FC236}">
                <a16:creationId xmlns:a16="http://schemas.microsoft.com/office/drawing/2014/main" id="{C5E2CCFA-986C-4B13-B919-793395B521C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1E05D21E-0510-4452-8E7F-095E2775D3A0}"/>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389154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BFB84-9302-4A42-AEE4-2E0F9959B8D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1E6D9606-98A4-43B5-93BB-1FC6191DE01E}"/>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4" name="Espaço Reservado para Rodapé 3">
            <a:extLst>
              <a:ext uri="{FF2B5EF4-FFF2-40B4-BE49-F238E27FC236}">
                <a16:creationId xmlns:a16="http://schemas.microsoft.com/office/drawing/2014/main" id="{BE635C4B-9BB4-4A94-A76C-522F5A30FB0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7300B92-F3C1-4B40-95EB-FD520789BBCC}"/>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345091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914B9A8-0B2F-4502-8BCC-AD7AD7E58C76}"/>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3" name="Espaço Reservado para Rodapé 2">
            <a:extLst>
              <a:ext uri="{FF2B5EF4-FFF2-40B4-BE49-F238E27FC236}">
                <a16:creationId xmlns:a16="http://schemas.microsoft.com/office/drawing/2014/main" id="{1A674196-CCA3-48C0-B8EB-E105DAE7DDA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107F4E7-0735-44A0-A671-CE2CC16F34CE}"/>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8314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B17C2A-6BE5-4F36-9D08-632C64FB42F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F21512C-3831-4C25-B165-266ED01B8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CD305AA-4A34-4F91-A4A1-CE711C221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8EE462F-2BB1-4F90-97BB-ADC4E13E9428}"/>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6" name="Espaço Reservado para Rodapé 5">
            <a:extLst>
              <a:ext uri="{FF2B5EF4-FFF2-40B4-BE49-F238E27FC236}">
                <a16:creationId xmlns:a16="http://schemas.microsoft.com/office/drawing/2014/main" id="{6CEF30C0-AAB6-4FEA-A367-85DFDE67AC5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E973494-8779-43F9-A2B0-119F06D5346A}"/>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222882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6C45A9-A25F-4C99-9842-1A43C1093C4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8408049-6F10-4C82-AE35-0F8C752BCA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554281C-56B3-4C65-9012-F0A6F5365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35207A9-F859-43CD-8FFF-E8A441C78DE8}"/>
              </a:ext>
            </a:extLst>
          </p:cNvPr>
          <p:cNvSpPr>
            <a:spLocks noGrp="1"/>
          </p:cNvSpPr>
          <p:nvPr>
            <p:ph type="dt" sz="half" idx="10"/>
          </p:nvPr>
        </p:nvSpPr>
        <p:spPr/>
        <p:txBody>
          <a:bodyPr/>
          <a:lstStyle/>
          <a:p>
            <a:fld id="{8520B084-EE1C-49AA-AE3D-699E30549352}" type="datetimeFigureOut">
              <a:rPr lang="pt-BR" smtClean="0"/>
              <a:t>23/06/2020</a:t>
            </a:fld>
            <a:endParaRPr lang="pt-BR"/>
          </a:p>
        </p:txBody>
      </p:sp>
      <p:sp>
        <p:nvSpPr>
          <p:cNvPr id="6" name="Espaço Reservado para Rodapé 5">
            <a:extLst>
              <a:ext uri="{FF2B5EF4-FFF2-40B4-BE49-F238E27FC236}">
                <a16:creationId xmlns:a16="http://schemas.microsoft.com/office/drawing/2014/main" id="{219F77AF-6E33-4E77-8B2C-28B80085BCD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8718C0D-ECCC-480A-BA4E-37D5B0606A8D}"/>
              </a:ext>
            </a:extLst>
          </p:cNvPr>
          <p:cNvSpPr>
            <a:spLocks noGrp="1"/>
          </p:cNvSpPr>
          <p:nvPr>
            <p:ph type="sldNum" sz="quarter" idx="12"/>
          </p:nvPr>
        </p:nvSpPr>
        <p:spPr/>
        <p:txBody>
          <a:bodyPr/>
          <a:lstStyle/>
          <a:p>
            <a:fld id="{E780B6FF-BBAA-4411-8ECE-A0B2F0BC03C1}" type="slidenum">
              <a:rPr lang="pt-BR" smtClean="0"/>
              <a:t>‹nº›</a:t>
            </a:fld>
            <a:endParaRPr lang="pt-BR"/>
          </a:p>
        </p:txBody>
      </p:sp>
    </p:spTree>
    <p:extLst>
      <p:ext uri="{BB962C8B-B14F-4D97-AF65-F5344CB8AC3E}">
        <p14:creationId xmlns:p14="http://schemas.microsoft.com/office/powerpoint/2010/main" val="363157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82EFF53-CBA8-4441-B505-17232962FA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E21E285-1819-4AB2-B898-7FEAB6B483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252FCEB-BCB6-419D-995E-E1749EC0E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0B084-EE1C-49AA-AE3D-699E30549352}" type="datetimeFigureOut">
              <a:rPr lang="pt-BR" smtClean="0"/>
              <a:t>23/06/2020</a:t>
            </a:fld>
            <a:endParaRPr lang="pt-BR"/>
          </a:p>
        </p:txBody>
      </p:sp>
      <p:sp>
        <p:nvSpPr>
          <p:cNvPr id="5" name="Espaço Reservado para Rodapé 4">
            <a:extLst>
              <a:ext uri="{FF2B5EF4-FFF2-40B4-BE49-F238E27FC236}">
                <a16:creationId xmlns:a16="http://schemas.microsoft.com/office/drawing/2014/main" id="{CAC6A11A-1F58-4C3D-8DC0-EF50143A0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36EC8D9-1AB8-41CB-B76C-A2B4EE692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0B6FF-BBAA-4411-8ECE-A0B2F0BC03C1}" type="slidenum">
              <a:rPr lang="pt-BR" smtClean="0"/>
              <a:t>‹nº›</a:t>
            </a:fld>
            <a:endParaRPr lang="pt-BR"/>
          </a:p>
        </p:txBody>
      </p:sp>
    </p:spTree>
    <p:extLst>
      <p:ext uri="{BB962C8B-B14F-4D97-AF65-F5344CB8AC3E}">
        <p14:creationId xmlns:p14="http://schemas.microsoft.com/office/powerpoint/2010/main" val="352115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ia.vasconcellos@ensp.fiocruz.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62F8F-F690-418F-9B9F-127E8BC532B0}"/>
              </a:ext>
            </a:extLst>
          </p:cNvPr>
          <p:cNvSpPr>
            <a:spLocks noGrp="1"/>
          </p:cNvSpPr>
          <p:nvPr>
            <p:ph type="ctrTitle"/>
          </p:nvPr>
        </p:nvSpPr>
        <p:spPr>
          <a:xfrm>
            <a:off x="1305080" y="1157121"/>
            <a:ext cx="8825658" cy="1818091"/>
          </a:xfrm>
        </p:spPr>
        <p:txBody>
          <a:bodyPr/>
          <a:lstStyle/>
          <a:p>
            <a:r>
              <a:rPr lang="pt-BR" b="1" dirty="0">
                <a:solidFill>
                  <a:srgbClr val="FF0000"/>
                </a:solidFill>
              </a:rPr>
              <a:t>Trabalho colaborativo em tempos de pandemia</a:t>
            </a:r>
          </a:p>
        </p:txBody>
      </p:sp>
      <p:sp>
        <p:nvSpPr>
          <p:cNvPr id="3" name="Subtítulo 2">
            <a:extLst>
              <a:ext uri="{FF2B5EF4-FFF2-40B4-BE49-F238E27FC236}">
                <a16:creationId xmlns:a16="http://schemas.microsoft.com/office/drawing/2014/main" id="{D43C1D3A-AECC-42CD-8B0B-0AC807D2308C}"/>
              </a:ext>
            </a:extLst>
          </p:cNvPr>
          <p:cNvSpPr>
            <a:spLocks noGrp="1"/>
          </p:cNvSpPr>
          <p:nvPr>
            <p:ph type="subTitle" idx="1"/>
          </p:nvPr>
        </p:nvSpPr>
        <p:spPr>
          <a:xfrm>
            <a:off x="1305080" y="3429000"/>
            <a:ext cx="8825658" cy="861420"/>
          </a:xfrm>
        </p:spPr>
        <p:txBody>
          <a:bodyPr>
            <a:normAutofit fontScale="92500"/>
          </a:bodyPr>
          <a:lstStyle/>
          <a:p>
            <a:r>
              <a:rPr lang="pt-BR" dirty="0"/>
              <a:t>Recolhendo frutos plantados no mundo </a:t>
            </a:r>
            <a:r>
              <a:rPr lang="pt-BR" dirty="0" err="1"/>
              <a:t>pré</a:t>
            </a:r>
            <a:r>
              <a:rPr lang="pt-BR" dirty="0"/>
              <a:t> pandêmico para nos alimentar durante a caminhada no mundo pandêmico e pós pandêmico  </a:t>
            </a:r>
          </a:p>
        </p:txBody>
      </p:sp>
      <p:sp>
        <p:nvSpPr>
          <p:cNvPr id="4" name="CaixaDeTexto 3">
            <a:extLst>
              <a:ext uri="{FF2B5EF4-FFF2-40B4-BE49-F238E27FC236}">
                <a16:creationId xmlns:a16="http://schemas.microsoft.com/office/drawing/2014/main" id="{F91DD51E-2A37-4BC0-BC18-42A1B9478DB8}"/>
              </a:ext>
            </a:extLst>
          </p:cNvPr>
          <p:cNvSpPr txBox="1"/>
          <p:nvPr/>
        </p:nvSpPr>
        <p:spPr>
          <a:xfrm>
            <a:off x="1683171" y="4930032"/>
            <a:ext cx="8825657" cy="1631216"/>
          </a:xfrm>
          <a:prstGeom prst="rect">
            <a:avLst/>
          </a:prstGeom>
          <a:noFill/>
          <a:ln>
            <a:solidFill>
              <a:srgbClr val="FF0000"/>
            </a:solidFill>
          </a:ln>
        </p:spPr>
        <p:txBody>
          <a:bodyPr wrap="square" rtlCol="0">
            <a:spAutoFit/>
          </a:bodyPr>
          <a:lstStyle/>
          <a:p>
            <a:pPr algn="just"/>
            <a:r>
              <a:rPr lang="pt-BR" sz="2000" dirty="0"/>
              <a:t>Maria das Mercês Navarro Vasconcellos</a:t>
            </a:r>
          </a:p>
          <a:p>
            <a:pPr algn="just"/>
            <a:r>
              <a:rPr lang="pt-BR" sz="2000" dirty="0"/>
              <a:t> Servidora Pública – professora  de ciências aposentada da Rede Pública  do Sistema Municipal de Ensino do RJ e tecnologista em Saúde Pública na Vice direção de Ensino da Escola Nacional de Saúde Pública (ENSP) </a:t>
            </a:r>
          </a:p>
          <a:p>
            <a:pPr algn="just"/>
            <a:r>
              <a:rPr lang="pt-BR" sz="2000" dirty="0" err="1"/>
              <a:t>Email</a:t>
            </a:r>
            <a:r>
              <a:rPr lang="pt-BR" sz="2000" dirty="0"/>
              <a:t>: </a:t>
            </a:r>
            <a:r>
              <a:rPr lang="pt-BR" sz="2000" dirty="0">
                <a:hlinkClick r:id="rId2"/>
              </a:rPr>
              <a:t>maria.vasconcellos@ensp.fiocruz.br</a:t>
            </a:r>
            <a:r>
              <a:rPr lang="pt-BR" sz="2000" dirty="0"/>
              <a:t>  -  Celular: (21) 994066960</a:t>
            </a:r>
          </a:p>
        </p:txBody>
      </p:sp>
    </p:spTree>
    <p:extLst>
      <p:ext uri="{BB962C8B-B14F-4D97-AF65-F5344CB8AC3E}">
        <p14:creationId xmlns:p14="http://schemas.microsoft.com/office/powerpoint/2010/main" val="317128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14705B8-0105-4BE0-8C82-303379B0EF18}"/>
              </a:ext>
            </a:extLst>
          </p:cNvPr>
          <p:cNvSpPr/>
          <p:nvPr/>
        </p:nvSpPr>
        <p:spPr>
          <a:xfrm>
            <a:off x="532263" y="160654"/>
            <a:ext cx="11095630" cy="6697346"/>
          </a:xfrm>
          <a:prstGeom prst="rect">
            <a:avLst/>
          </a:prstGeom>
        </p:spPr>
        <p:txBody>
          <a:bodyPr wrap="square">
            <a:spAutoFit/>
          </a:bodyPr>
          <a:lstStyle/>
          <a:p>
            <a:pPr>
              <a:lnSpc>
                <a:spcPct val="107000"/>
              </a:lnSpc>
              <a:spcAft>
                <a:spcPts val="800"/>
              </a:spcAft>
            </a:pPr>
            <a:r>
              <a:rPr lang="pt-BR" sz="3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Proposta de questões para o debate sobre o processo de planejamento necessário para a reabertura das escolas no momento em que for possível reabrir: </a:t>
            </a:r>
          </a:p>
          <a:p>
            <a:pPr>
              <a:lnSpc>
                <a:spcPct val="107000"/>
              </a:lnSpc>
              <a:spcAft>
                <a:spcPts val="800"/>
              </a:spcAft>
            </a:pPr>
            <a:r>
              <a:rPr lang="pt-BR" sz="3000" dirty="0">
                <a:latin typeface="Calibri" panose="020F0502020204030204" pitchFamily="34" charset="0"/>
                <a:ea typeface="Calibri" panose="020F0502020204030204" pitchFamily="34" charset="0"/>
                <a:cs typeface="Times New Roman" panose="02020603050405020304" pitchFamily="18" charset="0"/>
              </a:rPr>
              <a:t>Para duas notas técnico/científicas da Fiocruz em colaboração com UFRJ e outras instituições:</a:t>
            </a:r>
          </a:p>
          <a:p>
            <a:pPr marL="342900" lvl="0" indent="-342900" algn="just">
              <a:lnSpc>
                <a:spcPct val="107000"/>
              </a:lnSpc>
              <a:spcAft>
                <a:spcPts val="0"/>
              </a:spcAft>
              <a:buFont typeface="+mj-lt"/>
              <a:buAutoNum type="arabicParenR"/>
            </a:pPr>
            <a:r>
              <a:rPr lang="pt-BR" sz="3000" dirty="0">
                <a:latin typeface="Calibri" panose="020F0502020204030204" pitchFamily="34" charset="0"/>
                <a:ea typeface="Calibri" panose="020F0502020204030204" pitchFamily="34" charset="0"/>
                <a:cs typeface="Times New Roman" panose="02020603050405020304" pitchFamily="18" charset="0"/>
              </a:rPr>
              <a:t>Quais são os requisitos sanitários mínimos para que comece o processo de reabertura gradual das escolas?</a:t>
            </a:r>
          </a:p>
          <a:p>
            <a:pPr marL="342900" lvl="0" indent="-342900" algn="just">
              <a:lnSpc>
                <a:spcPct val="107000"/>
              </a:lnSpc>
              <a:spcAft>
                <a:spcPts val="800"/>
              </a:spcAft>
              <a:buFont typeface="+mj-lt"/>
              <a:buAutoNum type="arabicParenR"/>
            </a:pPr>
            <a:r>
              <a:rPr lang="pt-BR" sz="3000" dirty="0">
                <a:latin typeface="Calibri" panose="020F0502020204030204" pitchFamily="34" charset="0"/>
                <a:ea typeface="Calibri" panose="020F0502020204030204" pitchFamily="34" charset="0"/>
                <a:cs typeface="Times New Roman" panose="02020603050405020304" pitchFamily="18" charset="0"/>
              </a:rPr>
              <a:t>Qual é o plano intersetorial que será colocado em prática para que o retorno às atividades presenciais nas escolas só aconteça somente a partir do momento em que um grupo técnico intersetorial se responsabilize de que cada escola se encontra em condições sanitárias para funcionar e que assuma o acompanhamento do cotidiano dessas instituições? </a:t>
            </a:r>
          </a:p>
        </p:txBody>
      </p:sp>
    </p:spTree>
    <p:extLst>
      <p:ext uri="{BB962C8B-B14F-4D97-AF65-F5344CB8AC3E}">
        <p14:creationId xmlns:p14="http://schemas.microsoft.com/office/powerpoint/2010/main" val="1545473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B5686B5-FEBA-45D4-B4D2-04369C347929}"/>
              </a:ext>
            </a:extLst>
          </p:cNvPr>
          <p:cNvSpPr/>
          <p:nvPr/>
        </p:nvSpPr>
        <p:spPr>
          <a:xfrm>
            <a:off x="589128" y="573955"/>
            <a:ext cx="11013743" cy="5710089"/>
          </a:xfrm>
          <a:prstGeom prst="rect">
            <a:avLst/>
          </a:prstGeom>
        </p:spPr>
        <p:txBody>
          <a:bodyPr wrap="square">
            <a:spAutoFit/>
          </a:bodyPr>
          <a:lstStyle/>
          <a:p>
            <a:pPr marL="810260" algn="ctr">
              <a:lnSpc>
                <a:spcPct val="107000"/>
              </a:lnSpc>
              <a:spcAft>
                <a:spcPts val="0"/>
              </a:spcAft>
            </a:pPr>
            <a:r>
              <a:rPr lang="pt-BR" b="1" dirty="0">
                <a:latin typeface="Calibri" panose="020F0502020204030204" pitchFamily="34" charset="0"/>
                <a:ea typeface="Calibri" panose="020F0502020204030204" pitchFamily="34" charset="0"/>
                <a:cs typeface="Times New Roman" panose="02020603050405020304" pitchFamily="18" charset="0"/>
              </a:rPr>
              <a:t>Esse Um plano precisa garantir:</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1)Um cumprimento das recomendações de notas técnicas com requisitos mínimos  para a reabertura. </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2)Debates e oficinas tendo como base essas notas técnicas para enriquecer essas notas técnicas e ir construindo os conteúdos que constituirá os planos intersetoriais. </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3)O atendimento das especificidades de cada escola e de cada território. </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4)O plano de ação será construído a partir de vistoria de todas as unidades escolares para dar conformidade ou não-conformidade em relação a esse plano que defina se terá viabilidade dele ser atendido ou não em cada caso</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5)O que garantirá as vistorias prévias e as vistorias rotineiras.</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6) O que garantirá que sejam feitas as simulações em cada unidade escolar considerando a especificidade de cada local para adaptar cada realidade dessa.. </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7) Tem que ser pensado a restruturação do projeto político pedagógico de cada unidade dessa na nova realidade. </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8)  Definição de como se garantirá o trabalho intersetorial no cotidiano das escolas de forma a garantir que a escola se mantenha ocupada com as atividades educativas enquanto profissionais da saúde e assistência social cuidam das questões relativas a esses outros campos.</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9) Assinatura de Termo de Ajustamento de conduta (TAC) entre as partes geral e em cada escola.</a:t>
            </a:r>
          </a:p>
          <a:p>
            <a:pPr marL="810260">
              <a:lnSpc>
                <a:spcPct val="107000"/>
              </a:lnSpc>
              <a:spcAft>
                <a:spcPts val="0"/>
              </a:spcAft>
            </a:pPr>
            <a:r>
              <a:rPr lang="pt-BR" dirty="0">
                <a:latin typeface="Calibri" panose="020F0502020204030204" pitchFamily="34" charset="0"/>
                <a:ea typeface="Calibri" panose="020F0502020204030204" pitchFamily="34" charset="0"/>
                <a:cs typeface="Times New Roman" panose="02020603050405020304" pitchFamily="18" charset="0"/>
              </a:rPr>
              <a:t>10)Como construir um cadastro intersetorial (educação, saúde e assistência social) para facilitar e viabilizar acesso a todos os direitos de forma efetiva e rápida.</a:t>
            </a:r>
          </a:p>
        </p:txBody>
      </p:sp>
    </p:spTree>
    <p:extLst>
      <p:ext uri="{BB962C8B-B14F-4D97-AF65-F5344CB8AC3E}">
        <p14:creationId xmlns:p14="http://schemas.microsoft.com/office/powerpoint/2010/main" val="128180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AC429C78-A130-492B-BE5A-1FD35483C3CB}"/>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249026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0B3858D6-DD8E-47B0-B938-91E795217EE7}"/>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36448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35BBBE-F121-428A-90C7-A7CC6C129816}"/>
              </a:ext>
            </a:extLst>
          </p:cNvPr>
          <p:cNvSpPr>
            <a:spLocks noGrp="1"/>
          </p:cNvSpPr>
          <p:nvPr>
            <p:ph type="title"/>
          </p:nvPr>
        </p:nvSpPr>
        <p:spPr>
          <a:xfrm>
            <a:off x="838200" y="327547"/>
            <a:ext cx="10515600" cy="723331"/>
          </a:xfrm>
        </p:spPr>
        <p:txBody>
          <a:bodyPr>
            <a:noAutofit/>
          </a:bodyPr>
          <a:lstStyle/>
          <a:p>
            <a:pPr algn="ctr"/>
            <a:br>
              <a:rPr lang="pt-BR" sz="2000" b="1" dirty="0"/>
            </a:br>
            <a:r>
              <a:rPr lang="pt-BR" sz="3000" b="1" dirty="0">
                <a:solidFill>
                  <a:srgbClr val="FF0000"/>
                </a:solidFill>
              </a:rPr>
              <a:t>Manguinhos, situação atual</a:t>
            </a:r>
            <a:br>
              <a:rPr lang="pt-BR" sz="2000" dirty="0"/>
            </a:br>
            <a:endParaRPr lang="pt-BR" sz="2000" dirty="0"/>
          </a:p>
        </p:txBody>
      </p:sp>
      <p:sp>
        <p:nvSpPr>
          <p:cNvPr id="3" name="Espaço Reservado para Conteúdo 2">
            <a:extLst>
              <a:ext uri="{FF2B5EF4-FFF2-40B4-BE49-F238E27FC236}">
                <a16:creationId xmlns:a16="http://schemas.microsoft.com/office/drawing/2014/main" id="{F4E48662-3F82-42DC-B2CC-6891DC73D78D}"/>
              </a:ext>
            </a:extLst>
          </p:cNvPr>
          <p:cNvSpPr>
            <a:spLocks noGrp="1"/>
          </p:cNvSpPr>
          <p:nvPr>
            <p:ph idx="1"/>
          </p:nvPr>
        </p:nvSpPr>
        <p:spPr>
          <a:xfrm>
            <a:off x="436728" y="1050878"/>
            <a:ext cx="11327642" cy="5322625"/>
          </a:xfrm>
        </p:spPr>
        <p:txBody>
          <a:bodyPr>
            <a:normAutofit fontScale="25000" lnSpcReduction="20000"/>
          </a:bodyPr>
          <a:lstStyle/>
          <a:p>
            <a:pPr algn="ctr"/>
            <a:r>
              <a:rPr lang="pt-BR" sz="14000" dirty="0"/>
              <a:t>Na realidade abriu-se as senzalas e mudou-se o nome de escravo para Operário. Está dando certo até hoje. Vivemos há 132 anos sem nossos direitos respeitados. Só no Rio de Janeiro somos 700 dessas senzalas dos nossos dias. Continuamos sendo uma mão de obra barata. Com isso o império hoje continua mais rico do que nunca. O império tem seus administradores competentes que além de lucro fácil mantém o nosso povo oprimido pela falta de nossos direitos básicos como: trabalho, saúde, Educação de qualidade e moradia digna. A precariedade de nossas moradias principalmente é a falta de saneamento básico.  </a:t>
            </a:r>
            <a:endParaRPr lang="pt-BR" sz="8000" b="1" dirty="0">
              <a:solidFill>
                <a:srgbClr val="FF0000"/>
              </a:solidFill>
            </a:endParaRPr>
          </a:p>
          <a:p>
            <a:pPr marL="0" indent="0" algn="ctr">
              <a:buNone/>
            </a:pPr>
            <a:r>
              <a:rPr lang="pt-BR" sz="8000" b="1" dirty="0">
                <a:solidFill>
                  <a:srgbClr val="FF0000"/>
                </a:solidFill>
              </a:rPr>
              <a:t>José </a:t>
            </a:r>
            <a:r>
              <a:rPr lang="pt-BR" sz="8000" b="1" dirty="0" err="1">
                <a:solidFill>
                  <a:srgbClr val="FF0000"/>
                </a:solidFill>
              </a:rPr>
              <a:t>Beserra</a:t>
            </a:r>
            <a:r>
              <a:rPr lang="pt-BR" sz="8000" b="1" dirty="0">
                <a:solidFill>
                  <a:srgbClr val="FF0000"/>
                </a:solidFill>
              </a:rPr>
              <a:t> de Araújo</a:t>
            </a:r>
            <a:br>
              <a:rPr lang="pt-BR" sz="8000" b="1" dirty="0">
                <a:solidFill>
                  <a:srgbClr val="FF0000"/>
                </a:solidFill>
              </a:rPr>
            </a:br>
            <a:r>
              <a:rPr lang="pt-BR" sz="8000" b="1" dirty="0">
                <a:solidFill>
                  <a:srgbClr val="FF0000"/>
                </a:solidFill>
              </a:rPr>
              <a:t>Morador de Manguinhos – Caminhoneiro aposentado – 79 anos </a:t>
            </a:r>
            <a:br>
              <a:rPr lang="pt-BR" sz="8000" b="1" dirty="0">
                <a:solidFill>
                  <a:srgbClr val="FF0000"/>
                </a:solidFill>
              </a:rPr>
            </a:br>
            <a:r>
              <a:rPr lang="pt-BR" sz="8000" b="1" dirty="0">
                <a:solidFill>
                  <a:srgbClr val="FF0000"/>
                </a:solidFill>
              </a:rPr>
              <a:t> Conselheiro do Conselho Gestor Intersetorial de Manguinhos (CGI) </a:t>
            </a:r>
            <a:br>
              <a:rPr lang="pt-BR" sz="8000" b="1" dirty="0">
                <a:solidFill>
                  <a:srgbClr val="FF0000"/>
                </a:solidFill>
              </a:rPr>
            </a:br>
            <a:r>
              <a:rPr lang="pt-BR" sz="8000" b="1" dirty="0">
                <a:solidFill>
                  <a:srgbClr val="FF0000"/>
                </a:solidFill>
              </a:rPr>
              <a:t>e militante do Movimento das Comunidades Populares (MCP)</a:t>
            </a:r>
            <a:br>
              <a:rPr lang="pt-BR" sz="8000" b="1" dirty="0">
                <a:solidFill>
                  <a:srgbClr val="FF0000"/>
                </a:solidFill>
              </a:rPr>
            </a:br>
            <a:endParaRPr lang="pt-BR" sz="8000" b="1" dirty="0">
              <a:solidFill>
                <a:srgbClr val="FF0000"/>
              </a:solidFill>
            </a:endParaRPr>
          </a:p>
          <a:p>
            <a:pPr marL="0" indent="0">
              <a:buNone/>
            </a:pPr>
            <a:endParaRPr lang="pt-BR" dirty="0"/>
          </a:p>
        </p:txBody>
      </p:sp>
    </p:spTree>
    <p:extLst>
      <p:ext uri="{BB962C8B-B14F-4D97-AF65-F5344CB8AC3E}">
        <p14:creationId xmlns:p14="http://schemas.microsoft.com/office/powerpoint/2010/main" val="121772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DDED0F3-D949-4B6E-9F2D-C3D2806FF9E7}"/>
              </a:ext>
            </a:extLst>
          </p:cNvPr>
          <p:cNvSpPr/>
          <p:nvPr/>
        </p:nvSpPr>
        <p:spPr>
          <a:xfrm>
            <a:off x="873457" y="649842"/>
            <a:ext cx="10508775" cy="5976251"/>
          </a:xfrm>
          <a:prstGeom prst="rect">
            <a:avLst/>
          </a:prstGeom>
        </p:spPr>
        <p:txBody>
          <a:bodyPr wrap="square">
            <a:spAutoFit/>
          </a:bodyPr>
          <a:lstStyle/>
          <a:p>
            <a:pPr algn="ctr">
              <a:lnSpc>
                <a:spcPct val="150000"/>
              </a:lnSpc>
            </a:pPr>
            <a:r>
              <a:rPr lang="pt-BR" sz="3000" dirty="0">
                <a:latin typeface="Times New Roman" panose="02020603050405020304" pitchFamily="18" charset="0"/>
                <a:ea typeface="Calibri" panose="020F0502020204030204" pitchFamily="34" charset="0"/>
              </a:rPr>
              <a:t>Retomar os princípios básicos da Reforma Sanitária, que não se resumiam à criação do SUS. O conceito saúde/doença está ligado a </a:t>
            </a:r>
            <a:r>
              <a:rPr lang="pt-BR" sz="3000" dirty="0">
                <a:solidFill>
                  <a:srgbClr val="FF0000"/>
                </a:solidFill>
                <a:latin typeface="Times New Roman" panose="02020603050405020304" pitchFamily="18" charset="0"/>
                <a:ea typeface="Calibri" panose="020F0502020204030204" pitchFamily="34" charset="0"/>
              </a:rPr>
              <a:t>trabalho, saneamento, lazer e cultura</a:t>
            </a:r>
            <a:r>
              <a:rPr lang="pt-BR" sz="3000" dirty="0">
                <a:latin typeface="Times New Roman" panose="02020603050405020304" pitchFamily="18" charset="0"/>
                <a:ea typeface="Calibri" panose="020F0502020204030204" pitchFamily="34" charset="0"/>
              </a:rPr>
              <a:t>. Por isso, temos que discutir a saúde não como política do Ministério da Saúde, mas como uma função de Estado permanente. À Saúde cabe o papel de sensor crítico das políticas econômicas em desenvolvimento. </a:t>
            </a:r>
          </a:p>
          <a:p>
            <a:pPr algn="ctr">
              <a:lnSpc>
                <a:spcPct val="150000"/>
              </a:lnSpc>
            </a:pPr>
            <a:r>
              <a:rPr lang="pt-BR" sz="3000" dirty="0">
                <a:solidFill>
                  <a:srgbClr val="FF0000"/>
                </a:solidFill>
                <a:latin typeface="Times New Roman" panose="02020603050405020304" pitchFamily="18" charset="0"/>
                <a:ea typeface="Calibri" panose="020F0502020204030204" pitchFamily="34" charset="0"/>
              </a:rPr>
              <a:t>O conceito fundamental é o da intersetorialidade. </a:t>
            </a:r>
          </a:p>
          <a:p>
            <a:pPr algn="ctr">
              <a:lnSpc>
                <a:spcPct val="150000"/>
              </a:lnSpc>
            </a:pPr>
            <a:r>
              <a:rPr lang="pt-BR" dirty="0"/>
              <a:t>(SERGIO AROUCA, 2002, última entrevista. Revista Radis p. 19-20)</a:t>
            </a:r>
          </a:p>
          <a:p>
            <a:pPr algn="ctr">
              <a:lnSpc>
                <a:spcPct val="150000"/>
              </a:lnSpc>
            </a:pPr>
            <a:endParaRPr lang="pt-BR" sz="3000" dirty="0"/>
          </a:p>
        </p:txBody>
      </p:sp>
    </p:spTree>
    <p:extLst>
      <p:ext uri="{BB962C8B-B14F-4D97-AF65-F5344CB8AC3E}">
        <p14:creationId xmlns:p14="http://schemas.microsoft.com/office/powerpoint/2010/main" val="135158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D942BE-1DA4-4C14-9E05-45D6700B715E}"/>
              </a:ext>
            </a:extLst>
          </p:cNvPr>
          <p:cNvSpPr>
            <a:spLocks noGrp="1"/>
          </p:cNvSpPr>
          <p:nvPr>
            <p:ph type="title"/>
          </p:nvPr>
        </p:nvSpPr>
        <p:spPr/>
        <p:txBody>
          <a:bodyPr>
            <a:normAutofit fontScale="90000"/>
          </a:bodyPr>
          <a:lstStyle/>
          <a:p>
            <a:pPr algn="ctr"/>
            <a:r>
              <a:rPr lang="pt-BR" b="1" dirty="0">
                <a:solidFill>
                  <a:srgbClr val="FF0000"/>
                </a:solidFill>
              </a:rPr>
              <a:t>Trabalho colaborativo em tempos de pandemia </a:t>
            </a:r>
            <a:br>
              <a:rPr lang="pt-BR" b="1" dirty="0">
                <a:solidFill>
                  <a:srgbClr val="FF0000"/>
                </a:solidFill>
              </a:rPr>
            </a:br>
            <a:r>
              <a:rPr lang="pt-BR" b="1" dirty="0">
                <a:solidFill>
                  <a:srgbClr val="FF0000"/>
                </a:solidFill>
              </a:rPr>
              <a:t>TEMPO DE CRISE (na voz do </a:t>
            </a:r>
            <a:r>
              <a:rPr lang="pt-BR" b="1" dirty="0" err="1">
                <a:solidFill>
                  <a:srgbClr val="FF0000"/>
                </a:solidFill>
              </a:rPr>
              <a:t>sr</a:t>
            </a:r>
            <a:r>
              <a:rPr lang="pt-BR" b="1" dirty="0">
                <a:solidFill>
                  <a:srgbClr val="FF0000"/>
                </a:solidFill>
              </a:rPr>
              <a:t> </a:t>
            </a:r>
            <a:r>
              <a:rPr lang="pt-BR" b="1" dirty="0" err="1">
                <a:solidFill>
                  <a:srgbClr val="FF0000"/>
                </a:solidFill>
              </a:rPr>
              <a:t>Beserra</a:t>
            </a:r>
            <a:r>
              <a:rPr lang="pt-BR" b="1" dirty="0">
                <a:solidFill>
                  <a:srgbClr val="FF0000"/>
                </a:solidFill>
              </a:rPr>
              <a:t>)</a:t>
            </a:r>
            <a:endParaRPr lang="pt-BR" dirty="0"/>
          </a:p>
        </p:txBody>
      </p:sp>
      <p:sp>
        <p:nvSpPr>
          <p:cNvPr id="3" name="Espaço Reservado para Conteúdo 2">
            <a:extLst>
              <a:ext uri="{FF2B5EF4-FFF2-40B4-BE49-F238E27FC236}">
                <a16:creationId xmlns:a16="http://schemas.microsoft.com/office/drawing/2014/main" id="{D8FAF010-0823-480A-9087-CA4AE9351B75}"/>
              </a:ext>
            </a:extLst>
          </p:cNvPr>
          <p:cNvSpPr>
            <a:spLocks noGrp="1"/>
          </p:cNvSpPr>
          <p:nvPr>
            <p:ph sz="half" idx="1"/>
          </p:nvPr>
        </p:nvSpPr>
        <p:spPr>
          <a:ln>
            <a:solidFill>
              <a:srgbClr val="FF0000"/>
            </a:solidFill>
          </a:ln>
        </p:spPr>
        <p:txBody>
          <a:bodyPr>
            <a:noAutofit/>
          </a:bodyPr>
          <a:lstStyle/>
          <a:p>
            <a:pPr algn="ctr"/>
            <a:r>
              <a:rPr lang="pt-BR" sz="2600" dirty="0">
                <a:solidFill>
                  <a:srgbClr val="FF0000"/>
                </a:solidFill>
              </a:rPr>
              <a:t>Perigo</a:t>
            </a:r>
          </a:p>
          <a:p>
            <a:pPr marL="0" indent="0" algn="ctr">
              <a:buNone/>
            </a:pPr>
            <a:r>
              <a:rPr lang="pt-BR" sz="2600" dirty="0"/>
              <a:t>Vivemos uma tragédia humana nunca vista na nossa história. </a:t>
            </a:r>
          </a:p>
          <a:p>
            <a:pPr marL="0" indent="0" algn="ctr">
              <a:buNone/>
            </a:pPr>
            <a:r>
              <a:rPr lang="pt-BR" sz="2600" dirty="0"/>
              <a:t>Manguinhos sofre com a pandemia do </a:t>
            </a:r>
            <a:r>
              <a:rPr lang="pt-BR" sz="2600" dirty="0" err="1"/>
              <a:t>coronavírus</a:t>
            </a:r>
            <a:r>
              <a:rPr lang="pt-BR" sz="2600" dirty="0"/>
              <a:t>, a crise na saúde e a violência do Estado. A chegada da pandemia na favela fez a renda cair com o isolamento social. Aumentaram as dificuldades pela sobrevivência na comunidade. A violência do Estado continua.</a:t>
            </a:r>
          </a:p>
        </p:txBody>
      </p:sp>
      <p:sp>
        <p:nvSpPr>
          <p:cNvPr id="4" name="Espaço Reservado para Conteúdo 3">
            <a:extLst>
              <a:ext uri="{FF2B5EF4-FFF2-40B4-BE49-F238E27FC236}">
                <a16:creationId xmlns:a16="http://schemas.microsoft.com/office/drawing/2014/main" id="{70471883-05D7-4B30-8470-95EAD887CCDD}"/>
              </a:ext>
            </a:extLst>
          </p:cNvPr>
          <p:cNvSpPr>
            <a:spLocks noGrp="1"/>
          </p:cNvSpPr>
          <p:nvPr>
            <p:ph sz="half" idx="2"/>
          </p:nvPr>
        </p:nvSpPr>
        <p:spPr>
          <a:ln>
            <a:solidFill>
              <a:srgbClr val="FF0000"/>
            </a:solidFill>
          </a:ln>
        </p:spPr>
        <p:txBody>
          <a:bodyPr>
            <a:normAutofit fontScale="25000" lnSpcReduction="20000"/>
          </a:bodyPr>
          <a:lstStyle/>
          <a:p>
            <a:pPr algn="ctr"/>
            <a:r>
              <a:rPr lang="pt-BR" sz="10400" b="1" dirty="0">
                <a:solidFill>
                  <a:srgbClr val="FF0000"/>
                </a:solidFill>
              </a:rPr>
              <a:t>Oportunidade</a:t>
            </a:r>
          </a:p>
          <a:p>
            <a:pPr marL="0" indent="0" algn="ctr">
              <a:buNone/>
            </a:pPr>
            <a:r>
              <a:rPr lang="pt-BR" sz="10400" dirty="0"/>
              <a:t>Em todo esse desastre fica algo importantíssimo de positivo: o povo está aprendendo que não estamos só e que a solidariedade é mais importante do que o dinheiro e que o capitalismo mata. A solidariedade é vida. E vida é amor. Com essa conclusão é possível mudar o rumo de nossas vidas. É possível mudar os rumos de nossa história. E é possível mudar a história da humanidade. Estamos fazendo tudo que eles não querem. Estamos aprendendo a caminhar juntos.</a:t>
            </a:r>
          </a:p>
          <a:p>
            <a:endParaRPr lang="pt-BR" dirty="0"/>
          </a:p>
        </p:txBody>
      </p:sp>
    </p:spTree>
    <p:extLst>
      <p:ext uri="{BB962C8B-B14F-4D97-AF65-F5344CB8AC3E}">
        <p14:creationId xmlns:p14="http://schemas.microsoft.com/office/powerpoint/2010/main" val="283989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F39462-B3B1-4FB7-B9B8-304237B9EDA7}"/>
              </a:ext>
            </a:extLst>
          </p:cNvPr>
          <p:cNvSpPr>
            <a:spLocks noGrp="1"/>
          </p:cNvSpPr>
          <p:nvPr>
            <p:ph type="title"/>
          </p:nvPr>
        </p:nvSpPr>
        <p:spPr>
          <a:xfrm>
            <a:off x="838200" y="365126"/>
            <a:ext cx="10515600" cy="617514"/>
          </a:xfrm>
        </p:spPr>
        <p:txBody>
          <a:bodyPr>
            <a:normAutofit fontScale="90000"/>
          </a:bodyPr>
          <a:lstStyle/>
          <a:p>
            <a:br>
              <a:rPr lang="pt-BR" dirty="0"/>
            </a:br>
            <a:r>
              <a:rPr lang="pt-BR" dirty="0"/>
              <a:t>Considerando:</a:t>
            </a:r>
            <a:br>
              <a:rPr lang="pt-BR" dirty="0"/>
            </a:br>
            <a:endParaRPr lang="pt-BR" dirty="0"/>
          </a:p>
        </p:txBody>
      </p:sp>
      <p:sp>
        <p:nvSpPr>
          <p:cNvPr id="3" name="Espaço Reservado para Conteúdo 2">
            <a:extLst>
              <a:ext uri="{FF2B5EF4-FFF2-40B4-BE49-F238E27FC236}">
                <a16:creationId xmlns:a16="http://schemas.microsoft.com/office/drawing/2014/main" id="{D7A18F7A-7B80-4317-AE94-EE6C621744DB}"/>
              </a:ext>
            </a:extLst>
          </p:cNvPr>
          <p:cNvSpPr>
            <a:spLocks noGrp="1"/>
          </p:cNvSpPr>
          <p:nvPr>
            <p:ph sz="half" idx="1"/>
          </p:nvPr>
        </p:nvSpPr>
        <p:spPr>
          <a:xfrm>
            <a:off x="838200" y="1255594"/>
            <a:ext cx="5181600" cy="4921369"/>
          </a:xfrm>
          <a:ln>
            <a:solidFill>
              <a:srgbClr val="FF0000"/>
            </a:solidFill>
          </a:ln>
        </p:spPr>
        <p:txBody>
          <a:bodyPr>
            <a:normAutofit fontScale="70000" lnSpcReduction="20000"/>
          </a:bodyPr>
          <a:lstStyle/>
          <a:p>
            <a:pPr marL="0" indent="0">
              <a:buNone/>
            </a:pPr>
            <a:endParaRPr lang="pt-BR" dirty="0"/>
          </a:p>
          <a:p>
            <a:pPr marL="0" indent="0">
              <a:buNone/>
            </a:pPr>
            <a:r>
              <a:rPr lang="pt-BR" dirty="0"/>
              <a:t>1)O conceito de “cooperação” proposto por Marx por meio das seguintes formulações: </a:t>
            </a:r>
          </a:p>
          <a:p>
            <a:pPr algn="ctr"/>
            <a:r>
              <a:rPr lang="pt-BR" dirty="0"/>
              <a:t>“Chama-se cooperação a forma de trabalho em </a:t>
            </a:r>
            <a:r>
              <a:rPr lang="pt-BR" b="1" dirty="0"/>
              <a:t>que muitos trabalham juntos,</a:t>
            </a:r>
            <a:r>
              <a:rPr lang="pt-BR" dirty="0"/>
              <a:t> </a:t>
            </a:r>
            <a:r>
              <a:rPr lang="pt-BR" b="1" dirty="0"/>
              <a:t>de acordo com um plano</a:t>
            </a:r>
            <a:r>
              <a:rPr lang="pt-BR" dirty="0"/>
              <a:t>, no mesmo </a:t>
            </a:r>
            <a:r>
              <a:rPr lang="pt-BR" b="1" dirty="0"/>
              <a:t>processo de produção</a:t>
            </a:r>
            <a:r>
              <a:rPr lang="pt-BR" dirty="0"/>
              <a:t> ou em processos de produção diferentes, mas </a:t>
            </a:r>
            <a:r>
              <a:rPr lang="pt-BR" b="1" dirty="0"/>
              <a:t>conexos.</a:t>
            </a:r>
            <a:r>
              <a:rPr lang="pt-BR" dirty="0"/>
              <a:t>” (MARX, 2006, p.378) (grifo nosso)</a:t>
            </a:r>
          </a:p>
          <a:p>
            <a:pPr marL="0" indent="0" algn="ctr">
              <a:buNone/>
            </a:pPr>
            <a:r>
              <a:rPr lang="pt-BR" dirty="0"/>
              <a:t> </a:t>
            </a:r>
          </a:p>
          <a:p>
            <a:pPr algn="ctr"/>
            <a:r>
              <a:rPr lang="pt-BR" dirty="0"/>
              <a:t>O efeito do trabalho combinado não poderia ser produzido pelo trabalho individual, e só o seria em um tempo muito mais longo ou numa escala muito reduzida. Não se trata aqui da elevação da força individual através da cooperação, mas da </a:t>
            </a:r>
            <a:r>
              <a:rPr lang="pt-BR" b="1" dirty="0"/>
              <a:t>criação de uma força produtiva nova, a saber, a força coletiva. (</a:t>
            </a:r>
            <a:r>
              <a:rPr lang="pt-BR" dirty="0"/>
              <a:t>MARX,K, O Capital, </a:t>
            </a:r>
            <a:r>
              <a:rPr lang="pt-BR" dirty="0" err="1"/>
              <a:t>Boitempo</a:t>
            </a:r>
            <a:r>
              <a:rPr lang="pt-BR" dirty="0"/>
              <a:t>, 2006, p</a:t>
            </a:r>
            <a:r>
              <a:rPr lang="pt-BR" b="1" dirty="0"/>
              <a:t>.</a:t>
            </a:r>
            <a:r>
              <a:rPr lang="pt-BR" dirty="0"/>
              <a:t>379) </a:t>
            </a:r>
          </a:p>
        </p:txBody>
      </p:sp>
      <p:sp>
        <p:nvSpPr>
          <p:cNvPr id="4" name="Espaço Reservado para Conteúdo 3">
            <a:extLst>
              <a:ext uri="{FF2B5EF4-FFF2-40B4-BE49-F238E27FC236}">
                <a16:creationId xmlns:a16="http://schemas.microsoft.com/office/drawing/2014/main" id="{9E09DCEA-ADEB-46F6-8701-64F85F6517F9}"/>
              </a:ext>
            </a:extLst>
          </p:cNvPr>
          <p:cNvSpPr>
            <a:spLocks noGrp="1"/>
          </p:cNvSpPr>
          <p:nvPr>
            <p:ph sz="half" idx="2"/>
          </p:nvPr>
        </p:nvSpPr>
        <p:spPr>
          <a:xfrm>
            <a:off x="6172200" y="1255594"/>
            <a:ext cx="5181600" cy="4921369"/>
          </a:xfrm>
          <a:ln>
            <a:solidFill>
              <a:srgbClr val="FF0000"/>
            </a:solidFill>
          </a:ln>
        </p:spPr>
        <p:txBody>
          <a:bodyPr>
            <a:normAutofit fontScale="70000" lnSpcReduction="20000"/>
          </a:bodyPr>
          <a:lstStyle/>
          <a:p>
            <a:pPr marL="0" indent="0">
              <a:buNone/>
            </a:pPr>
            <a:endParaRPr lang="pt-BR" dirty="0"/>
          </a:p>
          <a:p>
            <a:pPr marL="0" indent="0">
              <a:buNone/>
            </a:pPr>
            <a:r>
              <a:rPr lang="pt-BR" dirty="0"/>
              <a:t>2)O conceito de “</a:t>
            </a:r>
            <a:r>
              <a:rPr lang="pt-BR" dirty="0" err="1"/>
              <a:t>co-laboração</a:t>
            </a:r>
            <a:r>
              <a:rPr lang="pt-BR" dirty="0"/>
              <a:t>” proposto por Paulo Freire com a seguinte formulação: </a:t>
            </a:r>
          </a:p>
          <a:p>
            <a:pPr algn="ctr"/>
            <a:r>
              <a:rPr lang="pt-BR" sz="4300" dirty="0"/>
              <a:t>“Na teoria dialógica da ação os sujeitos se encontram para a transformação do mundo em CO-LABORAÇÃO” (Pedagogia do Oprimido, 1987, p.165)</a:t>
            </a:r>
          </a:p>
          <a:p>
            <a:endParaRPr lang="pt-BR" dirty="0"/>
          </a:p>
        </p:txBody>
      </p:sp>
    </p:spTree>
    <p:extLst>
      <p:ext uri="{BB962C8B-B14F-4D97-AF65-F5344CB8AC3E}">
        <p14:creationId xmlns:p14="http://schemas.microsoft.com/office/powerpoint/2010/main" val="297148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95FAE1-F2D0-46B5-9635-D106B0D5A1C3}"/>
              </a:ext>
            </a:extLst>
          </p:cNvPr>
          <p:cNvSpPr>
            <a:spLocks noGrp="1"/>
          </p:cNvSpPr>
          <p:nvPr>
            <p:ph type="title"/>
          </p:nvPr>
        </p:nvSpPr>
        <p:spPr/>
        <p:txBody>
          <a:bodyPr>
            <a:normAutofit fontScale="90000"/>
          </a:bodyPr>
          <a:lstStyle/>
          <a:p>
            <a:r>
              <a:rPr lang="pt-BR" dirty="0"/>
              <a:t> “</a:t>
            </a:r>
            <a:r>
              <a:rPr lang="pt-BR" i="1" dirty="0"/>
              <a:t>Trabalho colaborativo</a:t>
            </a:r>
            <a:r>
              <a:rPr lang="pt-BR" dirty="0"/>
              <a:t>” se constitui a partir de:</a:t>
            </a:r>
            <a:br>
              <a:rPr lang="pt-BR" dirty="0"/>
            </a:br>
            <a:endParaRPr lang="pt-BR" dirty="0"/>
          </a:p>
        </p:txBody>
      </p:sp>
      <p:sp>
        <p:nvSpPr>
          <p:cNvPr id="3" name="Espaço Reservado para Conteúdo 2">
            <a:extLst>
              <a:ext uri="{FF2B5EF4-FFF2-40B4-BE49-F238E27FC236}">
                <a16:creationId xmlns:a16="http://schemas.microsoft.com/office/drawing/2014/main" id="{6009841C-3BCD-4883-9DE5-02C93F49D353}"/>
              </a:ext>
            </a:extLst>
          </p:cNvPr>
          <p:cNvSpPr>
            <a:spLocks noGrp="1"/>
          </p:cNvSpPr>
          <p:nvPr>
            <p:ph idx="1"/>
          </p:nvPr>
        </p:nvSpPr>
        <p:spPr>
          <a:xfrm>
            <a:off x="838200" y="1228299"/>
            <a:ext cx="10515600" cy="4948664"/>
          </a:xfrm>
          <a:ln>
            <a:solidFill>
              <a:srgbClr val="FF0000"/>
            </a:solidFill>
          </a:ln>
        </p:spPr>
        <p:txBody>
          <a:bodyPr>
            <a:normAutofit lnSpcReduction="10000"/>
          </a:bodyPr>
          <a:lstStyle/>
          <a:p>
            <a:pPr algn="just"/>
            <a:r>
              <a:rPr lang="pt-BR" sz="3500" dirty="0"/>
              <a:t>- um projeto construído coletivamente por todos que realizarão o trabalho </a:t>
            </a:r>
          </a:p>
          <a:p>
            <a:pPr marL="0" indent="0" algn="just">
              <a:buNone/>
            </a:pPr>
            <a:endParaRPr lang="pt-BR" sz="3500" dirty="0"/>
          </a:p>
          <a:p>
            <a:pPr algn="just"/>
            <a:r>
              <a:rPr lang="pt-BR" sz="3500" dirty="0"/>
              <a:t>- Um projeto que combine a divisão de tarefas de forma que cada um possa fazer o que pode fazer de melhor pelo projeto coletivo e isso ocorre na medida em que exista rigor no respeito às especificidades de cada trabalhador considerando a sua formação, expertises, sua área de atuação, função social da instituição em que atua, etc. </a:t>
            </a:r>
          </a:p>
          <a:p>
            <a:endParaRPr lang="pt-BR" dirty="0"/>
          </a:p>
        </p:txBody>
      </p:sp>
    </p:spTree>
    <p:extLst>
      <p:ext uri="{BB962C8B-B14F-4D97-AF65-F5344CB8AC3E}">
        <p14:creationId xmlns:p14="http://schemas.microsoft.com/office/powerpoint/2010/main" val="305005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E1B2AC03-96E0-4A01-B0EB-68D9AF209332}"/>
              </a:ext>
            </a:extLst>
          </p:cNvPr>
          <p:cNvGraphicFramePr>
            <a:graphicFrameLocks noGrp="1"/>
          </p:cNvGraphicFramePr>
          <p:nvPr>
            <p:extLst>
              <p:ext uri="{D42A27DB-BD31-4B8C-83A1-F6EECF244321}">
                <p14:modId xmlns:p14="http://schemas.microsoft.com/office/powerpoint/2010/main" val="34530183"/>
              </p:ext>
            </p:extLst>
          </p:nvPr>
        </p:nvGraphicFramePr>
        <p:xfrm>
          <a:off x="777921" y="791571"/>
          <a:ext cx="10713494" cy="5240957"/>
        </p:xfrm>
        <a:graphic>
          <a:graphicData uri="http://schemas.openxmlformats.org/drawingml/2006/table">
            <a:tbl>
              <a:tblPr/>
              <a:tblGrid>
                <a:gridCol w="1648981">
                  <a:extLst>
                    <a:ext uri="{9D8B030D-6E8A-4147-A177-3AD203B41FA5}">
                      <a16:colId xmlns:a16="http://schemas.microsoft.com/office/drawing/2014/main" val="3166877636"/>
                    </a:ext>
                  </a:extLst>
                </a:gridCol>
                <a:gridCol w="1248932">
                  <a:extLst>
                    <a:ext uri="{9D8B030D-6E8A-4147-A177-3AD203B41FA5}">
                      <a16:colId xmlns:a16="http://schemas.microsoft.com/office/drawing/2014/main" val="1578811704"/>
                    </a:ext>
                  </a:extLst>
                </a:gridCol>
                <a:gridCol w="1317235">
                  <a:extLst>
                    <a:ext uri="{9D8B030D-6E8A-4147-A177-3AD203B41FA5}">
                      <a16:colId xmlns:a16="http://schemas.microsoft.com/office/drawing/2014/main" val="1023766158"/>
                    </a:ext>
                  </a:extLst>
                </a:gridCol>
                <a:gridCol w="2019753">
                  <a:extLst>
                    <a:ext uri="{9D8B030D-6E8A-4147-A177-3AD203B41FA5}">
                      <a16:colId xmlns:a16="http://schemas.microsoft.com/office/drawing/2014/main" val="1732800318"/>
                    </a:ext>
                  </a:extLst>
                </a:gridCol>
                <a:gridCol w="2195390">
                  <a:extLst>
                    <a:ext uri="{9D8B030D-6E8A-4147-A177-3AD203B41FA5}">
                      <a16:colId xmlns:a16="http://schemas.microsoft.com/office/drawing/2014/main" val="3447318129"/>
                    </a:ext>
                  </a:extLst>
                </a:gridCol>
                <a:gridCol w="2283203">
                  <a:extLst>
                    <a:ext uri="{9D8B030D-6E8A-4147-A177-3AD203B41FA5}">
                      <a16:colId xmlns:a16="http://schemas.microsoft.com/office/drawing/2014/main" val="330219042"/>
                    </a:ext>
                  </a:extLst>
                </a:gridCol>
              </a:tblGrid>
              <a:tr h="549522">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chemeClr val="tx1"/>
                          </a:solidFill>
                          <a:effectLst/>
                          <a:latin typeface="Comic Sans MS" pitchFamily="66" charset="0"/>
                          <a:cs typeface="Times New Roman" pitchFamily="18" charset="0"/>
                        </a:rPr>
                        <a:t>Ficha para construção participativa de um projeto coletivo de trabalho  que tem o papel de ser o  maestro em processos </a:t>
                      </a:r>
                      <a:r>
                        <a:rPr kumimoji="0" lang="pt-BR" sz="1400" b="1" i="0" u="none" strike="noStrike" cap="none" normalizeH="0" baseline="0" dirty="0" err="1">
                          <a:ln>
                            <a:noFill/>
                          </a:ln>
                          <a:solidFill>
                            <a:schemeClr val="tx1"/>
                          </a:solidFill>
                          <a:effectLst/>
                          <a:latin typeface="Comic Sans MS" pitchFamily="66" charset="0"/>
                          <a:cs typeface="Times New Roman" pitchFamily="18" charset="0"/>
                        </a:rPr>
                        <a:t>emancipatórios</a:t>
                      </a:r>
                      <a:endParaRPr kumimoji="0" lang="pt-BR" sz="14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chemeClr val="tx1"/>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chemeClr val="tx1"/>
                          </a:solidFill>
                          <a:effectLst/>
                          <a:latin typeface="Comic Sans MS" pitchFamily="66" charset="0"/>
                          <a:cs typeface="Times New Roman" pitchFamily="18" charset="0"/>
                        </a:rPr>
                        <a:t>Itens do projeto </a:t>
                      </a: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t-B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a:ln>
                          <a:noFill/>
                        </a:ln>
                        <a:solidFill>
                          <a:schemeClr val="tx1"/>
                        </a:solidFill>
                        <a:effectLst/>
                        <a:latin typeface="Arial"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cap="none" normalizeH="0" baseline="0" dirty="0">
                        <a:ln>
                          <a:noFill/>
                        </a:ln>
                        <a:solidFill>
                          <a:schemeClr val="tx1"/>
                        </a:solidFill>
                        <a:effectLst/>
                        <a:latin typeface="Arial"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t-BR"/>
                    </a:p>
                  </a:txBody>
                  <a:tcPr/>
                </a:tc>
                <a:extLst>
                  <a:ext uri="{0D108BD9-81ED-4DB2-BD59-A6C34878D82A}">
                    <a16:rowId xmlns:a16="http://schemas.microsoft.com/office/drawing/2014/main" val="700593942"/>
                  </a:ext>
                </a:extLst>
              </a:tr>
              <a:tr h="549522">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943634"/>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943634"/>
                          </a:solidFill>
                          <a:effectLst/>
                          <a:latin typeface="Comic Sans MS" pitchFamily="66" charset="0"/>
                          <a:cs typeface="Times New Roman" pitchFamily="18" charset="0"/>
                        </a:rPr>
                        <a:t>MARCO SITUACIONAL</a:t>
                      </a:r>
                      <a:endParaRPr kumimoji="0" lang="pt-BR" sz="1100" b="1"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t-B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a:ln>
                          <a:noFill/>
                        </a:ln>
                        <a:solidFill>
                          <a:srgbClr val="008000"/>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a:ln>
                            <a:noFill/>
                          </a:ln>
                          <a:solidFill>
                            <a:srgbClr val="008000"/>
                          </a:solidFill>
                          <a:effectLst/>
                          <a:latin typeface="Comic Sans MS" pitchFamily="66" charset="0"/>
                          <a:cs typeface="Times New Roman" pitchFamily="18" charset="0"/>
                        </a:rPr>
                        <a:t>MARCO REFERENCIAL                                   </a:t>
                      </a:r>
                      <a:endParaRPr kumimoji="0" lang="pt-BR" sz="1100" b="1"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943634"/>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chemeClr val="tx1"/>
                          </a:solidFill>
                          <a:effectLst/>
                          <a:latin typeface="Comic Sans MS" pitchFamily="66" charset="0"/>
                          <a:cs typeface="Times New Roman" pitchFamily="18" charset="0"/>
                        </a:rPr>
                        <a:t>     MARCO OPERATÓRIO                                        </a:t>
                      </a: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t-BR"/>
                    </a:p>
                  </a:txBody>
                  <a:tcPr/>
                </a:tc>
                <a:extLst>
                  <a:ext uri="{0D108BD9-81ED-4DB2-BD59-A6C34878D82A}">
                    <a16:rowId xmlns:a16="http://schemas.microsoft.com/office/drawing/2014/main" val="349778242"/>
                  </a:ext>
                </a:extLst>
              </a:tr>
              <a:tr h="1273478">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000" b="0" i="0" u="none" strike="noStrike" cap="none" normalizeH="0" baseline="0" dirty="0">
                        <a:ln>
                          <a:noFill/>
                        </a:ln>
                        <a:solidFill>
                          <a:schemeClr val="tx1"/>
                        </a:solidFill>
                        <a:effectLst/>
                        <a:latin typeface="Arial"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943634"/>
                        </a:solidFill>
                        <a:effectLst/>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943634"/>
                          </a:solidFill>
                          <a:effectLst/>
                          <a:latin typeface="Comic Sans MS" pitchFamily="66" charset="0"/>
                          <a:cs typeface="Arial" charset="0"/>
                        </a:rPr>
                        <a:t>Como é hoje?</a:t>
                      </a:r>
                      <a:endParaRPr kumimoji="0" lang="pt-BR" sz="1100" b="1" i="0" u="none" strike="noStrike" cap="none" normalizeH="0" baseline="0" dirty="0">
                        <a:ln>
                          <a:noFill/>
                        </a:ln>
                        <a:solidFill>
                          <a:schemeClr val="tx1"/>
                        </a:solidFill>
                        <a:effectLst/>
                        <a:latin typeface="Comic Sans MS" pitchFamily="66" charset="0"/>
                        <a:cs typeface="Arial"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943634"/>
                        </a:solidFill>
                        <a:effectLst/>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943634"/>
                          </a:solidFill>
                          <a:effectLst/>
                          <a:latin typeface="Comic Sans MS" pitchFamily="66" charset="0"/>
                          <a:cs typeface="Arial" charset="0"/>
                        </a:rPr>
                        <a:t>Por que é assim?</a:t>
                      </a:r>
                      <a:endParaRPr kumimoji="0" lang="pt-BR" sz="1100" b="1" i="0" u="none" strike="noStrike" cap="none" normalizeH="0" baseline="0" dirty="0">
                        <a:ln>
                          <a:noFill/>
                        </a:ln>
                        <a:solidFill>
                          <a:schemeClr val="tx1"/>
                        </a:solidFill>
                        <a:effectLst/>
                        <a:latin typeface="Comic Sans MS" pitchFamily="66" charset="0"/>
                        <a:cs typeface="Arial"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008000"/>
                        </a:solidFill>
                        <a:effectLst/>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008000"/>
                          </a:solidFill>
                          <a:effectLst/>
                          <a:latin typeface="Comic Sans MS" pitchFamily="66" charset="0"/>
                          <a:cs typeface="Arial" charset="0"/>
                        </a:rPr>
                        <a:t>Como vocês gostariam que fosse?</a:t>
                      </a:r>
                      <a:endParaRPr kumimoji="0" lang="pt-BR" sz="1100" b="1" i="0" u="none" strike="noStrike" cap="none" normalizeH="0" baseline="0" dirty="0">
                        <a:ln>
                          <a:noFill/>
                        </a:ln>
                        <a:solidFill>
                          <a:schemeClr val="tx1"/>
                        </a:solidFill>
                        <a:effectLst/>
                        <a:latin typeface="Comic Sans MS" pitchFamily="66"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403152"/>
                          </a:solidFill>
                          <a:effectLst/>
                          <a:latin typeface="Comic Sans MS" pitchFamily="66" charset="0"/>
                          <a:cs typeface="Arial" charset="0"/>
                        </a:rPr>
                        <a:t>	</a:t>
                      </a:r>
                      <a:endParaRPr kumimoji="0" lang="pt-BR" sz="1100" b="1" i="0" u="none" strike="noStrike" cap="none" normalizeH="0" baseline="0" dirty="0">
                        <a:ln>
                          <a:noFill/>
                        </a:ln>
                        <a:solidFill>
                          <a:schemeClr val="tx1"/>
                        </a:solidFill>
                        <a:effectLst/>
                        <a:latin typeface="Comic Sans MS" pitchFamily="66" charset="0"/>
                        <a:cs typeface="Arial"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chemeClr val="tx1"/>
                        </a:solidFill>
                        <a:effectLst/>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chemeClr val="tx1"/>
                          </a:solidFill>
                          <a:effectLst/>
                          <a:latin typeface="Comic Sans MS" pitchFamily="66" charset="0"/>
                          <a:cs typeface="Arial" charset="0"/>
                        </a:rPr>
                        <a:t>O que fazer para diminuir a distância entre a realidade atual  e a que vocês desejam construir?</a:t>
                      </a: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chemeClr val="tx1"/>
                        </a:solidFill>
                        <a:effectLst/>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chemeClr val="tx1"/>
                          </a:solidFill>
                          <a:effectLst/>
                          <a:latin typeface="Comic Sans MS" pitchFamily="66" charset="0"/>
                          <a:cs typeface="Arial" charset="0"/>
                        </a:rPr>
                        <a:t>Quais são os saberes necessários para realizar estas ações?</a:t>
                      </a: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2804889"/>
                  </a:ext>
                </a:extLst>
              </a:tr>
              <a:tr h="8436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FF0000"/>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O Planeta Terra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chemeClr val="tx1"/>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(ambiente físico e relações sociais)</a:t>
                      </a: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4433770"/>
                  </a:ext>
                </a:extLst>
              </a:tr>
              <a:tr h="8436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FF0000"/>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O Brasil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FF0000"/>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(ambiente físico e relações sociais)</a:t>
                      </a:r>
                      <a:r>
                        <a:rPr kumimoji="0" lang="pt-BR" sz="1100" b="1" i="0" u="none" strike="noStrike" cap="none" normalizeH="0" baseline="0" dirty="0">
                          <a:ln>
                            <a:noFill/>
                          </a:ln>
                          <a:solidFill>
                            <a:schemeClr val="tx1"/>
                          </a:solidFill>
                          <a:effectLst/>
                          <a:latin typeface="Comic Sans MS" pitchFamily="66" charset="0"/>
                          <a:cs typeface="Times New Roman" pitchFamily="18" charset="0"/>
                        </a:rPr>
                        <a:t> </a:t>
                      </a: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7266672"/>
                  </a:ext>
                </a:extLst>
              </a:tr>
              <a:tr h="118112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FF0000"/>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O território onde  o trabalho será realizado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cap="none" normalizeH="0" baseline="0" dirty="0">
                        <a:ln>
                          <a:noFill/>
                        </a:ln>
                        <a:solidFill>
                          <a:srgbClr val="FF0000"/>
                        </a:solidFill>
                        <a:effectLst/>
                        <a:latin typeface="Comic Sans MS"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100" b="1" i="0" u="none" strike="noStrike" cap="none" normalizeH="0" baseline="0" dirty="0">
                          <a:ln>
                            <a:noFill/>
                          </a:ln>
                          <a:solidFill>
                            <a:srgbClr val="FF0000"/>
                          </a:solidFill>
                          <a:effectLst/>
                          <a:latin typeface="Comic Sans MS" pitchFamily="66" charset="0"/>
                          <a:cs typeface="Times New Roman" pitchFamily="18" charset="0"/>
                        </a:rPr>
                        <a:t>(ambiente físico e relações sociais)</a:t>
                      </a:r>
                      <a:r>
                        <a:rPr kumimoji="0" lang="pt-BR" sz="1100" b="1" i="0" u="none" strike="noStrike" cap="none" normalizeH="0" baseline="0" dirty="0">
                          <a:ln>
                            <a:noFill/>
                          </a:ln>
                          <a:solidFill>
                            <a:schemeClr val="tx1"/>
                          </a:solidFill>
                          <a:effectLst/>
                          <a:latin typeface="Comic Sans MS" pitchFamily="66" charset="0"/>
                          <a:cs typeface="Times New Roman" pitchFamily="18" charset="0"/>
                        </a:rPr>
                        <a:t> </a:t>
                      </a: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omic Sans MS" pitchFamily="66" charset="0"/>
                        <a:cs typeface="Times New Roman" pitchFamily="18" charset="0"/>
                      </a:endParaRPr>
                    </a:p>
                  </a:txBody>
                  <a:tcPr marL="28678" marR="286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9601957"/>
                  </a:ext>
                </a:extLst>
              </a:tr>
            </a:tbl>
          </a:graphicData>
        </a:graphic>
      </p:graphicFrame>
    </p:spTree>
    <p:extLst>
      <p:ext uri="{BB962C8B-B14F-4D97-AF65-F5344CB8AC3E}">
        <p14:creationId xmlns:p14="http://schemas.microsoft.com/office/powerpoint/2010/main" val="77618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4459C0-C803-4FA3-882D-AE065AC8DCA4}"/>
              </a:ext>
            </a:extLst>
          </p:cNvPr>
          <p:cNvSpPr>
            <a:spLocks noGrp="1"/>
          </p:cNvSpPr>
          <p:nvPr>
            <p:ph type="title"/>
          </p:nvPr>
        </p:nvSpPr>
        <p:spPr/>
        <p:txBody>
          <a:bodyPr/>
          <a:lstStyle/>
          <a:p>
            <a:r>
              <a:rPr lang="pt-BR" dirty="0">
                <a:solidFill>
                  <a:srgbClr val="FF0000"/>
                </a:solidFill>
              </a:rPr>
              <a:t>LIMITES PARA A INTERSETORIALIDADE</a:t>
            </a:r>
          </a:p>
        </p:txBody>
      </p:sp>
      <p:sp>
        <p:nvSpPr>
          <p:cNvPr id="3" name="Espaço Reservado para Conteúdo 2">
            <a:extLst>
              <a:ext uri="{FF2B5EF4-FFF2-40B4-BE49-F238E27FC236}">
                <a16:creationId xmlns:a16="http://schemas.microsoft.com/office/drawing/2014/main" id="{AE3D679C-7C33-453D-B3BA-B3217CC4B54C}"/>
              </a:ext>
            </a:extLst>
          </p:cNvPr>
          <p:cNvSpPr>
            <a:spLocks noGrp="1"/>
          </p:cNvSpPr>
          <p:nvPr>
            <p:ph sz="half" idx="1"/>
          </p:nvPr>
        </p:nvSpPr>
        <p:spPr/>
        <p:txBody>
          <a:bodyPr>
            <a:normAutofit lnSpcReduction="10000"/>
          </a:bodyPr>
          <a:lstStyle/>
          <a:p>
            <a:r>
              <a:rPr lang="pt-BR" dirty="0"/>
              <a:t>Territórios diferentes de atuação dos serviços: educação, saúde e assistência social</a:t>
            </a:r>
          </a:p>
          <a:p>
            <a:r>
              <a:rPr lang="pt-BR" dirty="0"/>
              <a:t>Equipes reduzidas</a:t>
            </a:r>
          </a:p>
          <a:p>
            <a:r>
              <a:rPr lang="pt-BR" dirty="0"/>
              <a:t>Estrutura deficitária</a:t>
            </a:r>
          </a:p>
          <a:p>
            <a:r>
              <a:rPr lang="pt-BR" dirty="0"/>
              <a:t>Falta de condições para a participação do usuário dos serviços de forma a que a motivação e  avaliação vinda deles faça a engrenagem rodar para além de metas básicas</a:t>
            </a:r>
          </a:p>
        </p:txBody>
      </p:sp>
      <p:pic>
        <p:nvPicPr>
          <p:cNvPr id="5" name="Picture 2">
            <a:extLst>
              <a:ext uri="{FF2B5EF4-FFF2-40B4-BE49-F238E27FC236}">
                <a16:creationId xmlns:a16="http://schemas.microsoft.com/office/drawing/2014/main" id="{149C6679-B1AF-407D-A3B6-0E480111C7F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91018" y="1825625"/>
            <a:ext cx="374396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41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C3E998-FAEA-40CA-9D85-B3D259A7767C}"/>
              </a:ext>
            </a:extLst>
          </p:cNvPr>
          <p:cNvSpPr>
            <a:spLocks noGrp="1"/>
          </p:cNvSpPr>
          <p:nvPr>
            <p:ph type="title"/>
          </p:nvPr>
        </p:nvSpPr>
        <p:spPr>
          <a:xfrm>
            <a:off x="838200" y="365126"/>
            <a:ext cx="10515600" cy="740344"/>
          </a:xfrm>
        </p:spPr>
        <p:txBody>
          <a:bodyPr>
            <a:normAutofit/>
          </a:bodyPr>
          <a:lstStyle/>
          <a:p>
            <a:pPr algn="ctr"/>
            <a:r>
              <a:rPr lang="pt-BR" sz="3000" b="1" dirty="0">
                <a:solidFill>
                  <a:srgbClr val="FF0000"/>
                </a:solidFill>
              </a:rPr>
              <a:t>POSSIBILIDADES PARA A INTERSETORIALIDADE</a:t>
            </a:r>
            <a:endParaRPr lang="pt-BR" sz="3000" b="1" dirty="0"/>
          </a:p>
        </p:txBody>
      </p:sp>
      <p:sp>
        <p:nvSpPr>
          <p:cNvPr id="3" name="Espaço Reservado para Conteúdo 2">
            <a:extLst>
              <a:ext uri="{FF2B5EF4-FFF2-40B4-BE49-F238E27FC236}">
                <a16:creationId xmlns:a16="http://schemas.microsoft.com/office/drawing/2014/main" id="{53FC73AB-7837-4DF3-B6F1-001F0F8A1ACB}"/>
              </a:ext>
            </a:extLst>
          </p:cNvPr>
          <p:cNvSpPr>
            <a:spLocks noGrp="1"/>
          </p:cNvSpPr>
          <p:nvPr>
            <p:ph sz="half" idx="1"/>
          </p:nvPr>
        </p:nvSpPr>
        <p:spPr>
          <a:xfrm>
            <a:off x="838200" y="1105470"/>
            <a:ext cx="5181600" cy="5071493"/>
          </a:xfrm>
          <a:ln>
            <a:solidFill>
              <a:srgbClr val="FF0000"/>
            </a:solidFill>
          </a:ln>
        </p:spPr>
        <p:txBody>
          <a:bodyPr>
            <a:normAutofit fontScale="47500" lnSpcReduction="20000"/>
          </a:bodyPr>
          <a:lstStyle/>
          <a:p>
            <a:pPr algn="ctr"/>
            <a:r>
              <a:rPr lang="pt-BR" sz="4000" b="1" dirty="0"/>
              <a:t>A Fiocruz deveria fazer um projeto-piloto, com testagem para todos</a:t>
            </a:r>
          </a:p>
          <a:p>
            <a:pPr marL="0" indent="0" algn="ctr">
              <a:buNone/>
            </a:pPr>
            <a:endParaRPr lang="pt-BR" sz="4000" dirty="0"/>
          </a:p>
          <a:p>
            <a:pPr marL="0" indent="0" algn="ctr">
              <a:buNone/>
            </a:pPr>
            <a:r>
              <a:rPr lang="pt-BR" sz="3200" dirty="0"/>
              <a:t>“O que é a Fiocruz pode fazer no micro? Ela tem que fazer a testagem e acabar com a subnotificação para não mascarar, por exemplo, que o profissional de saúde está padecendo, está morrendo. Infelizmente a gente só sabe quando morre. Quantos estão doentes no tratamento em casa? Ninguém sabe. Falar que está em observação é uma palavra muito abrangente.  O que é observação? Observação é está sob suspeita, mas não tem certeza. Porque que não tem certeza? Porque não tem teste. Então, tem uma praga de um subterfúgio que não deixa dar o número exato do que está rolando. A Fiocruz em Manguinhos tem o serviço de saúde na mão dela. Se ela consegue fazer esse controle ali isso pode ser uma experiência piloto que a Fiocruz pode fazer.”</a:t>
            </a:r>
          </a:p>
          <a:p>
            <a:pPr marL="0" indent="0" algn="ctr">
              <a:buNone/>
            </a:pPr>
            <a:endParaRPr lang="pt-BR" dirty="0"/>
          </a:p>
          <a:p>
            <a:pPr marL="0" indent="0" algn="ctr">
              <a:buNone/>
            </a:pPr>
            <a:endParaRPr lang="pt-BR" dirty="0"/>
          </a:p>
          <a:p>
            <a:pPr marL="0" indent="0" algn="ctr">
              <a:buNone/>
            </a:pPr>
            <a:r>
              <a:rPr lang="pt-BR" dirty="0"/>
              <a:t>Trecho de texto coletivo com vozes de moradores de Manguinhos (</a:t>
            </a:r>
            <a:r>
              <a:rPr lang="pt-BR" b="1" dirty="0"/>
              <a:t>18/04/2020)</a:t>
            </a:r>
            <a:endParaRPr lang="pt-BR" dirty="0"/>
          </a:p>
          <a:p>
            <a:pPr marL="0" indent="0" algn="ctr">
              <a:buNone/>
            </a:pPr>
            <a:endParaRPr lang="pt-BR" dirty="0"/>
          </a:p>
        </p:txBody>
      </p:sp>
      <p:sp>
        <p:nvSpPr>
          <p:cNvPr id="4" name="Espaço Reservado para Conteúdo 3">
            <a:extLst>
              <a:ext uri="{FF2B5EF4-FFF2-40B4-BE49-F238E27FC236}">
                <a16:creationId xmlns:a16="http://schemas.microsoft.com/office/drawing/2014/main" id="{BCB9B4E0-9288-4ED8-9A24-2339E3F40300}"/>
              </a:ext>
            </a:extLst>
          </p:cNvPr>
          <p:cNvSpPr>
            <a:spLocks noGrp="1"/>
          </p:cNvSpPr>
          <p:nvPr>
            <p:ph sz="half" idx="2"/>
          </p:nvPr>
        </p:nvSpPr>
        <p:spPr>
          <a:xfrm>
            <a:off x="6172200" y="1105470"/>
            <a:ext cx="5181600" cy="5071493"/>
          </a:xfrm>
          <a:ln>
            <a:solidFill>
              <a:srgbClr val="FF0000"/>
            </a:solidFill>
          </a:ln>
        </p:spPr>
        <p:txBody>
          <a:bodyPr>
            <a:normAutofit fontScale="47500" lnSpcReduction="20000"/>
          </a:bodyPr>
          <a:lstStyle/>
          <a:p>
            <a:endParaRPr lang="pt-BR" dirty="0"/>
          </a:p>
          <a:p>
            <a:pPr marL="0" indent="0">
              <a:buNone/>
            </a:pPr>
            <a:endParaRPr lang="pt-BR" dirty="0"/>
          </a:p>
          <a:p>
            <a:pPr marL="0" indent="0" algn="just">
              <a:buNone/>
            </a:pPr>
            <a:r>
              <a:rPr lang="pt-BR" sz="3600" dirty="0"/>
              <a:t> Fiocruz sempre se posiciona, eu  vejo sobre as notícias das decisões tomadas pelo Estado, pelos poderes públicos... eu vejo outras instituições também se posicionando. as eu pergunto: existe algum conselho, algum grupo de instituições que possam fazer uma fala única e avolumada sobre isso para que não seja só “a Fiocruz se posicionou contra” a UFRJ soltou uma nota e disse que é contra?</a:t>
            </a:r>
          </a:p>
          <a:p>
            <a:pPr marL="0" indent="0" algn="just">
              <a:buNone/>
            </a:pPr>
            <a:r>
              <a:rPr lang="pt-BR" sz="3600" dirty="0"/>
              <a:t>Sim, a gente entende isso é super importante. Isso nos acalma até certo ponto nos tranquiliza. Mas não tem o peso de um paralelo a esse comitê científico, que não seja exatamente ao comitê científico, da Prefeitura para opinar com posições que sejam concordantes com o da Prefeitura ou não concordantes. Para  a sociedade pesar na balança.</a:t>
            </a:r>
          </a:p>
          <a:p>
            <a:pPr marL="0" indent="0" algn="just">
              <a:buNone/>
            </a:pPr>
            <a:endParaRPr lang="pt-BR" sz="3600" dirty="0"/>
          </a:p>
          <a:p>
            <a:pPr marL="0" indent="0" algn="just">
              <a:buNone/>
            </a:pPr>
            <a:r>
              <a:rPr lang="pt-BR" sz="3600" dirty="0"/>
              <a:t>Trecho de  vozes de escolas púbicas de Manguinhos (</a:t>
            </a:r>
            <a:r>
              <a:rPr lang="pt-BR" sz="3600" b="1" dirty="0"/>
              <a:t>15/06/2020)</a:t>
            </a:r>
            <a:endParaRPr lang="pt-BR" sz="3600" dirty="0"/>
          </a:p>
          <a:p>
            <a:pPr marL="0" indent="0" algn="just">
              <a:buNone/>
            </a:pPr>
            <a:r>
              <a:rPr lang="pt-BR" sz="3600" dirty="0"/>
              <a:t> </a:t>
            </a:r>
          </a:p>
        </p:txBody>
      </p:sp>
    </p:spTree>
    <p:extLst>
      <p:ext uri="{BB962C8B-B14F-4D97-AF65-F5344CB8AC3E}">
        <p14:creationId xmlns:p14="http://schemas.microsoft.com/office/powerpoint/2010/main" val="142906354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2450</TotalTime>
  <Words>1628</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Arial</vt:lpstr>
      <vt:lpstr>Calibri</vt:lpstr>
      <vt:lpstr>Calibri Light</vt:lpstr>
      <vt:lpstr>Comic Sans MS</vt:lpstr>
      <vt:lpstr>Times New Roman</vt:lpstr>
      <vt:lpstr>Tema do Office</vt:lpstr>
      <vt:lpstr>Trabalho colaborativo em tempos de pandemia</vt:lpstr>
      <vt:lpstr> Manguinhos, situação atual </vt:lpstr>
      <vt:lpstr>Apresentação do PowerPoint</vt:lpstr>
      <vt:lpstr>Trabalho colaborativo em tempos de pandemia  TEMPO DE CRISE (na voz do sr Beserra)</vt:lpstr>
      <vt:lpstr> Considerando: </vt:lpstr>
      <vt:lpstr> “Trabalho colaborativo” se constitui a partir de: </vt:lpstr>
      <vt:lpstr>Apresentação do PowerPoint</vt:lpstr>
      <vt:lpstr>LIMITES PARA A INTERSETORIALIDADE</vt:lpstr>
      <vt:lpstr>POSSIBILIDADES PARA A INTERSETORIALIDADE</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Trabalho colaborativo em tempos de pandemia</dc:title>
  <dc:creator>Maria das merces navarro</dc:creator>
  <cp:lastModifiedBy>Maria das merces navarro</cp:lastModifiedBy>
  <cp:revision>36</cp:revision>
  <dcterms:created xsi:type="dcterms:W3CDTF">2020-06-23T14:01:03Z</dcterms:created>
  <dcterms:modified xsi:type="dcterms:W3CDTF">2020-06-25T06:51:26Z</dcterms:modified>
</cp:coreProperties>
</file>